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95" r:id="rId3"/>
    <p:sldId id="273" r:id="rId4"/>
    <p:sldId id="274" r:id="rId5"/>
    <p:sldId id="277" r:id="rId6"/>
    <p:sldId id="278" r:id="rId7"/>
    <p:sldId id="328" r:id="rId8"/>
    <p:sldId id="310" r:id="rId9"/>
    <p:sldId id="318" r:id="rId10"/>
    <p:sldId id="279" r:id="rId11"/>
    <p:sldId id="276" r:id="rId12"/>
    <p:sldId id="280" r:id="rId13"/>
    <p:sldId id="281" r:id="rId14"/>
    <p:sldId id="282" r:id="rId15"/>
    <p:sldId id="283" r:id="rId16"/>
    <p:sldId id="284" r:id="rId17"/>
    <p:sldId id="285" r:id="rId18"/>
    <p:sldId id="296" r:id="rId19"/>
    <p:sldId id="286" r:id="rId20"/>
    <p:sldId id="287" r:id="rId21"/>
    <p:sldId id="288" r:id="rId22"/>
    <p:sldId id="289" r:id="rId23"/>
    <p:sldId id="290" r:id="rId24"/>
    <p:sldId id="294" r:id="rId25"/>
    <p:sldId id="2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7" d="100"/>
          <a:sy n="87" d="100"/>
        </p:scale>
        <p:origin x="64" y="3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2019-09-19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2019-09-19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2019-09-19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2019-09-19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2019-09-19</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2019-09-19</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2019-09-19</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2019-09-19</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Social Perception</a:t>
            </a:r>
          </a:p>
          <a:p>
            <a:r>
              <a:rPr lang="en-CA" dirty="0"/>
              <a:t>September 17 &amp; 19</a:t>
            </a:r>
            <a:r>
              <a:rPr lang="en-CA" baseline="30000" dirty="0"/>
              <a:t>th</a:t>
            </a:r>
            <a:r>
              <a:rPr lang="en-CA" dirty="0"/>
              <a:t>, 2019</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722FF-021F-4393-B325-16648A0A28C2}"/>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Facial Expressions of Emotion</a:t>
            </a:r>
          </a:p>
        </p:txBody>
      </p:sp>
      <p:pic>
        <p:nvPicPr>
          <p:cNvPr id="5" name="Content Placeholder 4">
            <a:extLst>
              <a:ext uri="{FF2B5EF4-FFF2-40B4-BE49-F238E27FC236}">
                <a16:creationId xmlns:a16="http://schemas.microsoft.com/office/drawing/2014/main" id="{CC06C7FB-E78F-4C01-A035-BE485F61465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580" b="13000"/>
          <a:stretch/>
        </p:blipFill>
        <p:spPr>
          <a:xfrm>
            <a:off x="633999" y="732971"/>
            <a:ext cx="4001315" cy="4974682"/>
          </a:xfrm>
          <a:prstGeom prst="rect">
            <a:avLst/>
          </a:prstGeom>
        </p:spPr>
      </p:pic>
      <p:cxnSp>
        <p:nvCxnSpPr>
          <p:cNvPr id="18" name="Straight Connector 17">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AB8ECB2-FB64-476F-A62F-36D68C8C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289CEAD5-ED2F-4675-9E4C-80B8A0E8A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572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EB6BB-F644-467E-A2A1-9ED8A35767B4}"/>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Facial Expressions of Emotion</a:t>
            </a:r>
          </a:p>
        </p:txBody>
      </p:sp>
      <p:pic>
        <p:nvPicPr>
          <p:cNvPr id="5" name="Content Placeholder 4">
            <a:extLst>
              <a:ext uri="{FF2B5EF4-FFF2-40B4-BE49-F238E27FC236}">
                <a16:creationId xmlns:a16="http://schemas.microsoft.com/office/drawing/2014/main" id="{C681205E-EA66-4186-87D3-5E2DF1D573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78" y="640081"/>
            <a:ext cx="5894059" cy="505415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196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7AD2-5161-45E3-8B36-48CC2816DACE}"/>
              </a:ext>
            </a:extLst>
          </p:cNvPr>
          <p:cNvSpPr>
            <a:spLocks noGrp="1"/>
          </p:cNvSpPr>
          <p:nvPr>
            <p:ph type="title"/>
          </p:nvPr>
        </p:nvSpPr>
        <p:spPr/>
        <p:txBody>
          <a:bodyPr/>
          <a:lstStyle/>
          <a:p>
            <a:r>
              <a:rPr lang="en-US" dirty="0"/>
              <a:t>Facial Expressions of Emotion</a:t>
            </a:r>
          </a:p>
        </p:txBody>
      </p:sp>
      <p:sp>
        <p:nvSpPr>
          <p:cNvPr id="3" name="Content Placeholder 2">
            <a:extLst>
              <a:ext uri="{FF2B5EF4-FFF2-40B4-BE49-F238E27FC236}">
                <a16:creationId xmlns:a16="http://schemas.microsoft.com/office/drawing/2014/main" id="{42342E37-655D-4EE3-AC02-DA026EC11398}"/>
              </a:ext>
            </a:extLst>
          </p:cNvPr>
          <p:cNvSpPr>
            <a:spLocks noGrp="1"/>
          </p:cNvSpPr>
          <p:nvPr>
            <p:ph idx="1"/>
          </p:nvPr>
        </p:nvSpPr>
        <p:spPr/>
        <p:txBody>
          <a:bodyPr/>
          <a:lstStyle/>
          <a:p>
            <a:r>
              <a:rPr lang="en-US" dirty="0"/>
              <a:t>Why is decoding sometimes inaccurate? </a:t>
            </a:r>
          </a:p>
          <a:p>
            <a:endParaRPr lang="en-US" dirty="0"/>
          </a:p>
          <a:p>
            <a:pPr lvl="1"/>
            <a:r>
              <a:rPr lang="en-US" b="1" dirty="0"/>
              <a:t>Affect blends – </a:t>
            </a:r>
            <a:r>
              <a:rPr lang="en-US" dirty="0"/>
              <a:t>A facial expression in which one part of the face registers one emotion while another part of the face registers a different emotion</a:t>
            </a:r>
          </a:p>
          <a:p>
            <a:pPr lvl="1"/>
            <a:r>
              <a:rPr lang="en-US" b="1" dirty="0"/>
              <a:t>Display Rules – </a:t>
            </a:r>
            <a:r>
              <a:rPr lang="en-US" dirty="0"/>
              <a:t>Culturally determined rules about which emotional expressions are appropriate to show</a:t>
            </a:r>
          </a:p>
          <a:p>
            <a:pPr lvl="2"/>
            <a:r>
              <a:rPr lang="en-US" dirty="0"/>
              <a:t>Gender differences, collectivist vs individualist </a:t>
            </a:r>
          </a:p>
          <a:p>
            <a:pPr marL="384048" lvl="2" indent="0">
              <a:buNone/>
            </a:pPr>
            <a:endParaRPr lang="en-US" dirty="0"/>
          </a:p>
          <a:p>
            <a:pPr marL="384048" lvl="2" indent="0">
              <a:buNone/>
            </a:pPr>
            <a:r>
              <a:rPr lang="en-US" dirty="0"/>
              <a:t>What kind of display rules exist in North America &amp; other locations? </a:t>
            </a:r>
          </a:p>
        </p:txBody>
      </p:sp>
    </p:spTree>
    <p:extLst>
      <p:ext uri="{BB962C8B-B14F-4D97-AF65-F5344CB8AC3E}">
        <p14:creationId xmlns:p14="http://schemas.microsoft.com/office/powerpoint/2010/main" val="196518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0DEACA-3B23-474F-BDED-44E3908D6ADB}"/>
              </a:ext>
            </a:extLst>
          </p:cNvPr>
          <p:cNvSpPr>
            <a:spLocks noGrp="1"/>
          </p:cNvSpPr>
          <p:nvPr>
            <p:ph type="title"/>
          </p:nvPr>
        </p:nvSpPr>
        <p:spPr>
          <a:xfrm>
            <a:off x="7859485" y="634946"/>
            <a:ext cx="3690257" cy="1450757"/>
          </a:xfrm>
        </p:spPr>
        <p:txBody>
          <a:bodyPr>
            <a:normAutofit/>
          </a:bodyPr>
          <a:lstStyle/>
          <a:p>
            <a:r>
              <a:rPr lang="en-US" sz="3400"/>
              <a:t>Other Channels of Nonverbal Communication</a:t>
            </a:r>
          </a:p>
        </p:txBody>
      </p:sp>
      <p:pic>
        <p:nvPicPr>
          <p:cNvPr id="5" name="Picture 4">
            <a:extLst>
              <a:ext uri="{FF2B5EF4-FFF2-40B4-BE49-F238E27FC236}">
                <a16:creationId xmlns:a16="http://schemas.microsoft.com/office/drawing/2014/main" id="{22D5D810-C294-48DB-A51F-D5E6DB8CD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673481"/>
            <a:ext cx="6909801" cy="3247606"/>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5DE0301-1C02-4F74-8445-A24B463B0AE1}"/>
              </a:ext>
            </a:extLst>
          </p:cNvPr>
          <p:cNvSpPr>
            <a:spLocks noGrp="1"/>
          </p:cNvSpPr>
          <p:nvPr>
            <p:ph idx="1"/>
          </p:nvPr>
        </p:nvSpPr>
        <p:spPr>
          <a:xfrm>
            <a:off x="7859485" y="2198914"/>
            <a:ext cx="3690257" cy="3670180"/>
          </a:xfrm>
        </p:spPr>
        <p:txBody>
          <a:bodyPr>
            <a:normAutofit/>
          </a:bodyPr>
          <a:lstStyle/>
          <a:p>
            <a:r>
              <a:rPr lang="en-US" dirty="0"/>
              <a:t>Eye gaze</a:t>
            </a:r>
          </a:p>
          <a:p>
            <a:r>
              <a:rPr lang="en-US" dirty="0"/>
              <a:t>Normative use of personal space</a:t>
            </a:r>
          </a:p>
          <a:p>
            <a:r>
              <a:rPr lang="en-US" dirty="0"/>
              <a:t>Gestures</a:t>
            </a:r>
          </a:p>
          <a:p>
            <a:r>
              <a:rPr lang="en-US" dirty="0"/>
              <a:t>Emblems – nonverbal gestures that have well-understood definitions within a given culture; they usually have direct verbal translations, such as the ‘okay’ sign</a:t>
            </a:r>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252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DEDF39-C76F-436E-BA8F-BD048C3A8B8C}"/>
              </a:ext>
            </a:extLst>
          </p:cNvPr>
          <p:cNvSpPr>
            <a:spLocks noGrp="1"/>
          </p:cNvSpPr>
          <p:nvPr>
            <p:ph type="title"/>
          </p:nvPr>
        </p:nvSpPr>
        <p:spPr>
          <a:xfrm>
            <a:off x="6411685" y="634946"/>
            <a:ext cx="5127171" cy="1450757"/>
          </a:xfrm>
        </p:spPr>
        <p:txBody>
          <a:bodyPr>
            <a:normAutofit/>
          </a:bodyPr>
          <a:lstStyle/>
          <a:p>
            <a:r>
              <a:rPr lang="en-US" dirty="0"/>
              <a:t>Implicit Personality Theories</a:t>
            </a:r>
          </a:p>
        </p:txBody>
      </p:sp>
      <p:pic>
        <p:nvPicPr>
          <p:cNvPr id="5" name="Picture 4">
            <a:extLst>
              <a:ext uri="{FF2B5EF4-FFF2-40B4-BE49-F238E27FC236}">
                <a16:creationId xmlns:a16="http://schemas.microsoft.com/office/drawing/2014/main" id="{0A9DA689-5DF9-4086-A3C5-057F7F6D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020183"/>
            <a:ext cx="5451627" cy="4497592"/>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2F31B7-F5E2-422C-9CCC-C5231FE5E098}"/>
              </a:ext>
            </a:extLst>
          </p:cNvPr>
          <p:cNvSpPr>
            <a:spLocks noGrp="1"/>
          </p:cNvSpPr>
          <p:nvPr>
            <p:ph idx="1"/>
          </p:nvPr>
        </p:nvSpPr>
        <p:spPr>
          <a:xfrm>
            <a:off x="6411684" y="2198914"/>
            <a:ext cx="5127172" cy="3670180"/>
          </a:xfrm>
        </p:spPr>
        <p:txBody>
          <a:bodyPr>
            <a:normAutofit/>
          </a:bodyPr>
          <a:lstStyle/>
          <a:p>
            <a:r>
              <a:rPr lang="en-US" b="1" dirty="0"/>
              <a:t>Implicit Personality Theory:</a:t>
            </a:r>
          </a:p>
          <a:p>
            <a:pPr lvl="1"/>
            <a:r>
              <a:rPr lang="en-US" dirty="0"/>
              <a:t>A type of schema people use to group various kinds of personality traits together; for example, many people believe that if someone is kind, they will be generous as well. </a:t>
            </a:r>
          </a:p>
          <a:p>
            <a:pPr lvl="1"/>
            <a:r>
              <a:rPr lang="en-US" dirty="0"/>
              <a:t>Happens automatically </a:t>
            </a:r>
          </a:p>
          <a:p>
            <a:pPr lvl="1"/>
            <a:r>
              <a:rPr lang="en-US" dirty="0"/>
              <a:t>Can lead us to misjudge people</a:t>
            </a:r>
          </a:p>
          <a:p>
            <a:pPr lvl="1"/>
            <a:r>
              <a:rPr lang="en-US" dirty="0"/>
              <a:t>Are strongly ties to culture </a:t>
            </a:r>
          </a:p>
          <a:p>
            <a:pPr lvl="2"/>
            <a:r>
              <a:rPr lang="en-US" dirty="0"/>
              <a:t>‘artistic personality’ – creative, intense, temperamental, unconventional lifestyle</a:t>
            </a:r>
          </a:p>
          <a:p>
            <a:pPr lvl="2"/>
            <a:r>
              <a:rPr lang="en-US" dirty="0"/>
              <a:t>‘</a:t>
            </a:r>
            <a:r>
              <a:rPr lang="en-US" dirty="0" err="1"/>
              <a:t>shi</a:t>
            </a:r>
            <a:r>
              <a:rPr lang="en-US" dirty="0"/>
              <a:t> </a:t>
            </a:r>
            <a:r>
              <a:rPr lang="en-US" dirty="0" err="1"/>
              <a:t>gu</a:t>
            </a:r>
            <a:r>
              <a:rPr lang="en-US" dirty="0"/>
              <a:t>’ – Worldly, devoted to family, socially skillful, somewhat reserved</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004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0E6F-C8B6-45E9-B64F-E9E99BDB719A}"/>
              </a:ext>
            </a:extLst>
          </p:cNvPr>
          <p:cNvSpPr>
            <a:spLocks noGrp="1"/>
          </p:cNvSpPr>
          <p:nvPr>
            <p:ph type="title"/>
          </p:nvPr>
        </p:nvSpPr>
        <p:spPr/>
        <p:txBody>
          <a:bodyPr/>
          <a:lstStyle/>
          <a:p>
            <a:r>
              <a:rPr lang="en-US" dirty="0"/>
              <a:t>Causal Attributions</a:t>
            </a:r>
          </a:p>
        </p:txBody>
      </p:sp>
      <p:sp>
        <p:nvSpPr>
          <p:cNvPr id="3" name="Content Placeholder 2">
            <a:extLst>
              <a:ext uri="{FF2B5EF4-FFF2-40B4-BE49-F238E27FC236}">
                <a16:creationId xmlns:a16="http://schemas.microsoft.com/office/drawing/2014/main" id="{F8E1B5BF-0529-4AA4-850D-1CC50CFF5F9E}"/>
              </a:ext>
            </a:extLst>
          </p:cNvPr>
          <p:cNvSpPr>
            <a:spLocks noGrp="1"/>
          </p:cNvSpPr>
          <p:nvPr>
            <p:ph idx="1"/>
          </p:nvPr>
        </p:nvSpPr>
        <p:spPr/>
        <p:txBody>
          <a:bodyPr/>
          <a:lstStyle/>
          <a:p>
            <a:r>
              <a:rPr lang="en-US" dirty="0"/>
              <a:t>Fritz Heider </a:t>
            </a:r>
          </a:p>
          <a:p>
            <a:r>
              <a:rPr lang="en-US" b="1" dirty="0"/>
              <a:t>Attribution theory – </a:t>
            </a:r>
            <a:r>
              <a:rPr lang="en-US" dirty="0"/>
              <a:t>The study of how people explain the causes of their own and other people’s behaviour</a:t>
            </a:r>
          </a:p>
          <a:p>
            <a:r>
              <a:rPr lang="en-US" b="1" dirty="0"/>
              <a:t>Internal attribution – </a:t>
            </a:r>
            <a:r>
              <a:rPr lang="en-US" dirty="0"/>
              <a:t>The inference that a person is behaving in a certain way because of something about their attitude, character or personality</a:t>
            </a:r>
          </a:p>
          <a:p>
            <a:r>
              <a:rPr lang="en-US" b="1" dirty="0"/>
              <a:t>External attribution – </a:t>
            </a:r>
            <a:r>
              <a:rPr lang="en-US" dirty="0"/>
              <a:t>The inference that a person is behaving a certain way because of something about the situation they are in; the assumption is that most people would respond the same way in the same situation</a:t>
            </a:r>
            <a:br>
              <a:rPr lang="en-US" dirty="0"/>
            </a:br>
            <a:endParaRPr lang="en-US" dirty="0"/>
          </a:p>
        </p:txBody>
      </p:sp>
    </p:spTree>
    <p:extLst>
      <p:ext uri="{BB962C8B-B14F-4D97-AF65-F5344CB8AC3E}">
        <p14:creationId xmlns:p14="http://schemas.microsoft.com/office/powerpoint/2010/main" val="193478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0E23F-466C-45C6-8B0D-099AA66BDF08}"/>
              </a:ext>
            </a:extLst>
          </p:cNvPr>
          <p:cNvSpPr>
            <a:spLocks noGrp="1"/>
          </p:cNvSpPr>
          <p:nvPr>
            <p:ph type="title"/>
          </p:nvPr>
        </p:nvSpPr>
        <p:spPr>
          <a:xfrm>
            <a:off x="7859485" y="634946"/>
            <a:ext cx="3690257" cy="1450757"/>
          </a:xfrm>
        </p:spPr>
        <p:txBody>
          <a:bodyPr>
            <a:normAutofit/>
          </a:bodyPr>
          <a:lstStyle/>
          <a:p>
            <a:r>
              <a:rPr lang="en-US" dirty="0"/>
              <a:t>Covariation Model</a:t>
            </a:r>
          </a:p>
        </p:txBody>
      </p:sp>
      <p:pic>
        <p:nvPicPr>
          <p:cNvPr id="5" name="Picture 4">
            <a:extLst>
              <a:ext uri="{FF2B5EF4-FFF2-40B4-BE49-F238E27FC236}">
                <a16:creationId xmlns:a16="http://schemas.microsoft.com/office/drawing/2014/main" id="{9CD92A75-7818-4A40-A771-29CC36314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008412"/>
            <a:ext cx="6909801" cy="4577743"/>
          </a:xfrm>
          <a:prstGeom prst="rect">
            <a:avLst/>
          </a:prstGeom>
        </p:spPr>
      </p:pic>
      <p:cxnSp>
        <p:nvCxnSpPr>
          <p:cNvPr id="34"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78C9CE-CA21-494A-ABDE-2F2C4405C38D}"/>
              </a:ext>
            </a:extLst>
          </p:cNvPr>
          <p:cNvSpPr>
            <a:spLocks noGrp="1"/>
          </p:cNvSpPr>
          <p:nvPr>
            <p:ph idx="1"/>
          </p:nvPr>
        </p:nvSpPr>
        <p:spPr>
          <a:xfrm>
            <a:off x="7859485" y="2198914"/>
            <a:ext cx="3690257" cy="3670180"/>
          </a:xfrm>
        </p:spPr>
        <p:txBody>
          <a:bodyPr>
            <a:normAutofit lnSpcReduction="10000"/>
          </a:bodyPr>
          <a:lstStyle/>
          <a:p>
            <a:r>
              <a:rPr lang="en-US" sz="1300" b="1" dirty="0"/>
              <a:t>Covariation model – </a:t>
            </a:r>
            <a:r>
              <a:rPr lang="en-US" sz="1300" dirty="0"/>
              <a:t>A theory stating that to form an attribution about what caused a person’s behaviour, we systematically note the pattern between the presence (or absence) of possible causal factors and whether or not the behaviour occurs at different times and in different situations. </a:t>
            </a:r>
          </a:p>
          <a:p>
            <a:r>
              <a:rPr lang="en-US" sz="1300" b="1" dirty="0"/>
              <a:t>Consensus information: </a:t>
            </a:r>
            <a:r>
              <a:rPr lang="en-US" sz="1300" dirty="0"/>
              <a:t>Information about the extent to which other people behave the same way as the actor does toward the same stimulus </a:t>
            </a:r>
          </a:p>
          <a:p>
            <a:r>
              <a:rPr lang="en-US" sz="1300" b="1" dirty="0"/>
              <a:t>Distinctiveness Information: </a:t>
            </a:r>
            <a:r>
              <a:rPr lang="en-US" sz="1300" dirty="0"/>
              <a:t>Information about the extent to which the actor behaves in the same way to different stimuli</a:t>
            </a:r>
          </a:p>
          <a:p>
            <a:r>
              <a:rPr lang="en-US" sz="1300" b="1" dirty="0"/>
              <a:t>Consistency Information: </a:t>
            </a:r>
            <a:r>
              <a:rPr lang="en-US" sz="1300" dirty="0"/>
              <a:t>Information about the extent to which the behaviour between the actor and the stimulus is the same across time and circumstances</a:t>
            </a:r>
          </a:p>
          <a:p>
            <a:r>
              <a:rPr lang="en-US" sz="1300" dirty="0"/>
              <a:t>Harold Kelly (1967, 1973) </a:t>
            </a:r>
          </a:p>
        </p:txBody>
      </p:sp>
      <p:sp>
        <p:nvSpPr>
          <p:cNvPr id="35"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803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E23F-466C-45C6-8B0D-099AA66BDF08}"/>
              </a:ext>
            </a:extLst>
          </p:cNvPr>
          <p:cNvSpPr>
            <a:spLocks noGrp="1"/>
          </p:cNvSpPr>
          <p:nvPr>
            <p:ph type="title"/>
          </p:nvPr>
        </p:nvSpPr>
        <p:spPr/>
        <p:txBody>
          <a:bodyPr>
            <a:normAutofit/>
          </a:bodyPr>
          <a:lstStyle/>
          <a:p>
            <a:r>
              <a:rPr lang="en-US" dirty="0"/>
              <a:t>Covariation Model</a:t>
            </a:r>
          </a:p>
        </p:txBody>
      </p:sp>
      <p:sp>
        <p:nvSpPr>
          <p:cNvPr id="3" name="Content Placeholder 2">
            <a:extLst>
              <a:ext uri="{FF2B5EF4-FFF2-40B4-BE49-F238E27FC236}">
                <a16:creationId xmlns:a16="http://schemas.microsoft.com/office/drawing/2014/main" id="{6378C9CE-CA21-494A-ABDE-2F2C4405C38D}"/>
              </a:ext>
            </a:extLst>
          </p:cNvPr>
          <p:cNvSpPr>
            <a:spLocks noGrp="1"/>
          </p:cNvSpPr>
          <p:nvPr>
            <p:ph sz="half" idx="1"/>
          </p:nvPr>
        </p:nvSpPr>
        <p:spPr/>
        <p:txBody>
          <a:bodyPr>
            <a:normAutofit/>
          </a:bodyPr>
          <a:lstStyle/>
          <a:p>
            <a:r>
              <a:rPr lang="en-US" sz="1300" b="1" dirty="0"/>
              <a:t>Covariation model – </a:t>
            </a:r>
            <a:r>
              <a:rPr lang="en-US" sz="1300" dirty="0"/>
              <a:t>A theory stating that to form an attribution about what caused a person’s behaviour, we systematically note the pattern between the presence (or absence) of possible causal factors and whether or not the behaviour occurs at different times and in different situations. </a:t>
            </a:r>
          </a:p>
          <a:p>
            <a:r>
              <a:rPr lang="en-US" sz="1300" b="1" dirty="0"/>
              <a:t>Consensus information: </a:t>
            </a:r>
            <a:r>
              <a:rPr lang="en-US" sz="1300" dirty="0"/>
              <a:t>Information about the extent to which other people behave the same way as the actor does toward the same stimulus </a:t>
            </a:r>
          </a:p>
          <a:p>
            <a:r>
              <a:rPr lang="en-US" sz="1300" b="1" dirty="0"/>
              <a:t>Distinctiveness Information: </a:t>
            </a:r>
            <a:r>
              <a:rPr lang="en-US" sz="1300" dirty="0"/>
              <a:t>Information about the extent to which the actor behaves in the same way to different stimuli</a:t>
            </a:r>
          </a:p>
          <a:p>
            <a:r>
              <a:rPr lang="en-US" sz="1300" b="1" dirty="0"/>
              <a:t>Consistency Information: </a:t>
            </a:r>
            <a:r>
              <a:rPr lang="en-US" sz="1300" dirty="0"/>
              <a:t>Information about the extent to which the behaviour between the actor and the stimulus is the same across time and circumstances</a:t>
            </a:r>
          </a:p>
          <a:p>
            <a:r>
              <a:rPr lang="en-US" sz="1300" dirty="0"/>
              <a:t>Harold Kelly (1967, 1973) </a:t>
            </a:r>
          </a:p>
          <a:p>
            <a:endParaRPr lang="en-US" sz="1300" dirty="0"/>
          </a:p>
        </p:txBody>
      </p:sp>
      <p:sp>
        <p:nvSpPr>
          <p:cNvPr id="8" name="Content Placeholder 7">
            <a:extLst>
              <a:ext uri="{FF2B5EF4-FFF2-40B4-BE49-F238E27FC236}">
                <a16:creationId xmlns:a16="http://schemas.microsoft.com/office/drawing/2014/main" id="{7F243286-83B9-4894-94A7-F12A8871BA01}"/>
              </a:ext>
            </a:extLst>
          </p:cNvPr>
          <p:cNvSpPr>
            <a:spLocks noGrp="1"/>
          </p:cNvSpPr>
          <p:nvPr>
            <p:ph sz="half" idx="2"/>
          </p:nvPr>
        </p:nvSpPr>
        <p:spPr/>
        <p:txBody>
          <a:bodyPr/>
          <a:lstStyle/>
          <a:p>
            <a:r>
              <a:rPr lang="en-US" dirty="0"/>
              <a:t>Critique:</a:t>
            </a:r>
          </a:p>
          <a:p>
            <a:pPr lvl="1"/>
            <a:r>
              <a:rPr lang="en-US" dirty="0"/>
              <a:t>People don’t use consensus information as much as what Kelly predicted – they rely more on consistency and distinctiveness. </a:t>
            </a:r>
          </a:p>
          <a:p>
            <a:pPr lvl="1"/>
            <a:r>
              <a:rPr lang="en-US" dirty="0"/>
              <a:t>People don’t always have relevant information needed on all three dimensions </a:t>
            </a:r>
          </a:p>
          <a:p>
            <a:endParaRPr lang="en-US" dirty="0"/>
          </a:p>
        </p:txBody>
      </p:sp>
    </p:spTree>
    <p:extLst>
      <p:ext uri="{BB962C8B-B14F-4D97-AF65-F5344CB8AC3E}">
        <p14:creationId xmlns:p14="http://schemas.microsoft.com/office/powerpoint/2010/main" val="89932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9B2B-73C6-4137-ABE5-E20C5BBAA57B}"/>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0D0008B3-B96B-4BE1-BB21-32D570F693CD}"/>
              </a:ext>
            </a:extLst>
          </p:cNvPr>
          <p:cNvSpPr>
            <a:spLocks noGrp="1"/>
          </p:cNvSpPr>
          <p:nvPr>
            <p:ph idx="1"/>
          </p:nvPr>
        </p:nvSpPr>
        <p:spPr/>
        <p:txBody>
          <a:bodyPr/>
          <a:lstStyle/>
          <a:p>
            <a:r>
              <a:rPr lang="en-US" dirty="0"/>
              <a:t>I (teacher) yelled at ‘student X’ </a:t>
            </a:r>
          </a:p>
          <a:p>
            <a:r>
              <a:rPr lang="en-US" dirty="0"/>
              <a:t>The students also yelled at ‘student X’</a:t>
            </a:r>
          </a:p>
          <a:p>
            <a:r>
              <a:rPr lang="en-US" dirty="0"/>
              <a:t>I (teacher) yell at ‘student X’ almost every class</a:t>
            </a:r>
          </a:p>
          <a:p>
            <a:r>
              <a:rPr lang="en-US" dirty="0"/>
              <a:t>I (teacher) don’t ever yell at any other student</a:t>
            </a:r>
          </a:p>
        </p:txBody>
      </p:sp>
    </p:spTree>
    <p:extLst>
      <p:ext uri="{BB962C8B-B14F-4D97-AF65-F5344CB8AC3E}">
        <p14:creationId xmlns:p14="http://schemas.microsoft.com/office/powerpoint/2010/main" val="2953488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4F581-9ACB-4A02-B65E-3CACB45E92BD}"/>
              </a:ext>
            </a:extLst>
          </p:cNvPr>
          <p:cNvSpPr>
            <a:spLocks noGrp="1"/>
          </p:cNvSpPr>
          <p:nvPr>
            <p:ph type="title"/>
          </p:nvPr>
        </p:nvSpPr>
        <p:spPr>
          <a:xfrm>
            <a:off x="7859485" y="634946"/>
            <a:ext cx="3690257" cy="1450757"/>
          </a:xfrm>
        </p:spPr>
        <p:txBody>
          <a:bodyPr>
            <a:normAutofit/>
          </a:bodyPr>
          <a:lstStyle/>
          <a:p>
            <a:r>
              <a:rPr lang="en-US" sz="4100" dirty="0"/>
              <a:t>Fundamental Attribution Error</a:t>
            </a:r>
          </a:p>
        </p:txBody>
      </p:sp>
      <p:pic>
        <p:nvPicPr>
          <p:cNvPr id="7" name="Picture 6">
            <a:extLst>
              <a:ext uri="{FF2B5EF4-FFF2-40B4-BE49-F238E27FC236}">
                <a16:creationId xmlns:a16="http://schemas.microsoft.com/office/drawing/2014/main" id="{9D1A2640-48D9-4C5E-92C3-A85BA2A7D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634" y="640081"/>
            <a:ext cx="4530531" cy="5314406"/>
          </a:xfrm>
          <a:prstGeom prst="rect">
            <a:avLst/>
          </a:prstGeom>
        </p:spPr>
      </p:pic>
      <p:cxnSp>
        <p:nvCxnSpPr>
          <p:cNvPr id="14" name="Straight Connector 1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B1D89DE-75CD-4A33-9301-797AEFFBE0FF}"/>
              </a:ext>
            </a:extLst>
          </p:cNvPr>
          <p:cNvSpPr>
            <a:spLocks noGrp="1"/>
          </p:cNvSpPr>
          <p:nvPr>
            <p:ph idx="1"/>
          </p:nvPr>
        </p:nvSpPr>
        <p:spPr>
          <a:xfrm>
            <a:off x="7859485" y="2198914"/>
            <a:ext cx="3690257" cy="3670180"/>
          </a:xfrm>
        </p:spPr>
        <p:txBody>
          <a:bodyPr>
            <a:normAutofit/>
          </a:bodyPr>
          <a:lstStyle/>
          <a:p>
            <a:r>
              <a:rPr lang="en-US" b="1" dirty="0"/>
              <a:t>Fundamental attribution error (correspondence bias) – </a:t>
            </a:r>
            <a:r>
              <a:rPr lang="en-US" dirty="0"/>
              <a:t>The tendency to overestimate the extend to which people’s behaviour is due to personality traits and to underestimate the role of situational factors. </a:t>
            </a:r>
          </a:p>
        </p:txBody>
      </p:sp>
      <p:sp>
        <p:nvSpPr>
          <p:cNvPr id="16" name="Rectangle 1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442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7AC2-F609-4677-9130-E10BE168AF60}"/>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3EB1A892-3493-48D8-A149-0B37DB7E3EC6}"/>
              </a:ext>
            </a:extLst>
          </p:cNvPr>
          <p:cNvSpPr>
            <a:spLocks noGrp="1"/>
          </p:cNvSpPr>
          <p:nvPr>
            <p:ph idx="1"/>
          </p:nvPr>
        </p:nvSpPr>
        <p:spPr/>
        <p:txBody>
          <a:bodyPr/>
          <a:lstStyle/>
          <a:p>
            <a:r>
              <a:rPr lang="en-US" dirty="0"/>
              <a:t>Please identify ways that people communicate without using words.</a:t>
            </a:r>
          </a:p>
        </p:txBody>
      </p:sp>
    </p:spTree>
    <p:extLst>
      <p:ext uri="{BB962C8B-B14F-4D97-AF65-F5344CB8AC3E}">
        <p14:creationId xmlns:p14="http://schemas.microsoft.com/office/powerpoint/2010/main" val="3125874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4F9F0-884A-4A6D-98F5-81ABC7AF4B60}"/>
              </a:ext>
            </a:extLst>
          </p:cNvPr>
          <p:cNvSpPr>
            <a:spLocks noGrp="1"/>
          </p:cNvSpPr>
          <p:nvPr>
            <p:ph type="title"/>
          </p:nvPr>
        </p:nvSpPr>
        <p:spPr>
          <a:xfrm>
            <a:off x="5144679" y="634946"/>
            <a:ext cx="6405063" cy="1450757"/>
          </a:xfrm>
        </p:spPr>
        <p:txBody>
          <a:bodyPr>
            <a:normAutofit/>
          </a:bodyPr>
          <a:lstStyle/>
          <a:p>
            <a:r>
              <a:rPr lang="en-US" dirty="0"/>
              <a:t>Fundamental Attribution Error</a:t>
            </a:r>
          </a:p>
        </p:txBody>
      </p:sp>
      <p:pic>
        <p:nvPicPr>
          <p:cNvPr id="5" name="Picture 4">
            <a:extLst>
              <a:ext uri="{FF2B5EF4-FFF2-40B4-BE49-F238E27FC236}">
                <a16:creationId xmlns:a16="http://schemas.microsoft.com/office/drawing/2014/main" id="{41FF48F1-169F-46EA-9DF9-040DC338E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010081"/>
            <a:ext cx="4020297" cy="1618169"/>
          </a:xfrm>
          <a:prstGeom prst="rect">
            <a:avLst/>
          </a:prstGeom>
        </p:spPr>
      </p:pic>
      <p:cxnSp>
        <p:nvCxnSpPr>
          <p:cNvPr id="17" name="Straight Connector 13">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1351EFE-D411-4EE7-A59C-64364DCF6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782" y="3218101"/>
            <a:ext cx="1454729" cy="2476136"/>
          </a:xfrm>
          <a:prstGeom prst="rect">
            <a:avLst/>
          </a:prstGeom>
        </p:spPr>
      </p:pic>
      <p:sp>
        <p:nvSpPr>
          <p:cNvPr id="3" name="Content Placeholder 2">
            <a:extLst>
              <a:ext uri="{FF2B5EF4-FFF2-40B4-BE49-F238E27FC236}">
                <a16:creationId xmlns:a16="http://schemas.microsoft.com/office/drawing/2014/main" id="{473D7FDD-4144-4C73-A7B8-64236AF12E88}"/>
              </a:ext>
            </a:extLst>
          </p:cNvPr>
          <p:cNvSpPr>
            <a:spLocks noGrp="1"/>
          </p:cNvSpPr>
          <p:nvPr>
            <p:ph idx="1"/>
          </p:nvPr>
        </p:nvSpPr>
        <p:spPr>
          <a:xfrm>
            <a:off x="5144679" y="2198914"/>
            <a:ext cx="6405063" cy="3670180"/>
          </a:xfrm>
        </p:spPr>
        <p:txBody>
          <a:bodyPr>
            <a:normAutofit/>
          </a:bodyPr>
          <a:lstStyle/>
          <a:p>
            <a:r>
              <a:rPr lang="en-US" b="1" dirty="0"/>
              <a:t>Victim blaming – </a:t>
            </a:r>
            <a:r>
              <a:rPr lang="en-US" dirty="0"/>
              <a:t>Even if people are made aware of the situational factors responsible for the plight of disadvantaged members of society they may still see these individuals as responsible for their misfortune</a:t>
            </a:r>
          </a:p>
          <a:p>
            <a:r>
              <a:rPr lang="en-US" b="1" dirty="0"/>
              <a:t>Perceptual salience – </a:t>
            </a:r>
            <a:r>
              <a:rPr lang="en-US" dirty="0"/>
              <a:t>Information that is the focus of people’s attention; people tend to overestimate the causal role of the perceptually salient information</a:t>
            </a:r>
          </a:p>
          <a:p>
            <a:endParaRPr lang="en-US" dirty="0"/>
          </a:p>
          <a:p>
            <a:endParaRPr lang="en-US" dirty="0"/>
          </a:p>
        </p:txBody>
      </p:sp>
      <p:sp>
        <p:nvSpPr>
          <p:cNvPr id="19" name="Rectangle 15">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7">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7193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88DABE-D95E-4F3A-A0C3-A42D9D36B8A1}"/>
              </a:ext>
            </a:extLst>
          </p:cNvPr>
          <p:cNvSpPr>
            <a:spLocks noGrp="1"/>
          </p:cNvSpPr>
          <p:nvPr>
            <p:ph type="title"/>
          </p:nvPr>
        </p:nvSpPr>
        <p:spPr>
          <a:xfrm>
            <a:off x="7859485" y="634946"/>
            <a:ext cx="3690257" cy="1450757"/>
          </a:xfrm>
        </p:spPr>
        <p:txBody>
          <a:bodyPr>
            <a:normAutofit/>
          </a:bodyPr>
          <a:lstStyle/>
          <a:p>
            <a:r>
              <a:rPr lang="en-US" sz="3400" dirty="0"/>
              <a:t>Two-Step Process of Making Attributions</a:t>
            </a:r>
          </a:p>
        </p:txBody>
      </p:sp>
      <p:pic>
        <p:nvPicPr>
          <p:cNvPr id="5" name="Picture 4">
            <a:extLst>
              <a:ext uri="{FF2B5EF4-FFF2-40B4-BE49-F238E27FC236}">
                <a16:creationId xmlns:a16="http://schemas.microsoft.com/office/drawing/2014/main" id="{202BD540-AAD0-489C-8856-DB9352E8740D}"/>
              </a:ext>
            </a:extLst>
          </p:cNvPr>
          <p:cNvPicPr>
            <a:picLocks noChangeAspect="1"/>
          </p:cNvPicPr>
          <p:nvPr/>
        </p:nvPicPr>
        <p:blipFill rotWithShape="1">
          <a:blip r:embed="rId2">
            <a:extLst>
              <a:ext uri="{28A0092B-C50C-407E-A947-70E740481C1C}">
                <a14:useLocalDpi xmlns:a14="http://schemas.microsoft.com/office/drawing/2010/main" val="0"/>
              </a:ext>
            </a:extLst>
          </a:blip>
          <a:srcRect r="3462" b="2"/>
          <a:stretch/>
        </p:blipFill>
        <p:spPr>
          <a:xfrm>
            <a:off x="633999" y="640081"/>
            <a:ext cx="6909801" cy="5314406"/>
          </a:xfrm>
          <a:prstGeom prst="rect">
            <a:avLst/>
          </a:prstGeom>
        </p:spPr>
      </p:pic>
      <p:cxnSp>
        <p:nvCxnSpPr>
          <p:cNvPr id="24" name="Straight Connector 1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4935BF-1CEE-48F2-A20A-63ADF0B1C817}"/>
              </a:ext>
            </a:extLst>
          </p:cNvPr>
          <p:cNvSpPr>
            <a:spLocks noGrp="1"/>
          </p:cNvSpPr>
          <p:nvPr>
            <p:ph idx="1"/>
          </p:nvPr>
        </p:nvSpPr>
        <p:spPr>
          <a:xfrm>
            <a:off x="7859485" y="2198913"/>
            <a:ext cx="3690257" cy="3755565"/>
          </a:xfrm>
        </p:spPr>
        <p:txBody>
          <a:bodyPr>
            <a:normAutofit/>
          </a:bodyPr>
          <a:lstStyle/>
          <a:p>
            <a:r>
              <a:rPr lang="en-US" b="1" dirty="0"/>
              <a:t>Two-Step Process of Attribution: </a:t>
            </a:r>
            <a:r>
              <a:rPr lang="en-US" dirty="0"/>
              <a:t>Analyzing another person’s behaviour first by making an automatic internal attribution and only then thinking of possible situational reasons for the behaviour, after which one may adjust the original internal attribution </a:t>
            </a:r>
          </a:p>
          <a:p>
            <a:pPr lvl="1"/>
            <a:r>
              <a:rPr lang="en-US" dirty="0"/>
              <a:t>Varies across cultures </a:t>
            </a:r>
          </a:p>
          <a:p>
            <a:pPr lvl="1"/>
            <a:r>
              <a:rPr lang="en-US" dirty="0"/>
              <a:t>Changes depending if we are describing ourselves or others </a:t>
            </a:r>
          </a:p>
          <a:p>
            <a:pPr lvl="1"/>
            <a:r>
              <a:rPr lang="en-US" dirty="0"/>
              <a:t>Actor/observer differences</a:t>
            </a:r>
          </a:p>
        </p:txBody>
      </p:sp>
      <p:sp>
        <p:nvSpPr>
          <p:cNvPr id="25" name="Rectangle 13">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5">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2645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76F2-A7B7-48F6-81F5-4EBCF9BA8D37}"/>
              </a:ext>
            </a:extLst>
          </p:cNvPr>
          <p:cNvSpPr>
            <a:spLocks noGrp="1"/>
          </p:cNvSpPr>
          <p:nvPr>
            <p:ph type="title"/>
          </p:nvPr>
        </p:nvSpPr>
        <p:spPr/>
        <p:txBody>
          <a:bodyPr/>
          <a:lstStyle/>
          <a:p>
            <a:r>
              <a:rPr lang="en-US" dirty="0"/>
              <a:t>Self-Serving Attributions </a:t>
            </a:r>
          </a:p>
        </p:txBody>
      </p:sp>
      <p:sp>
        <p:nvSpPr>
          <p:cNvPr id="3" name="Content Placeholder 2">
            <a:extLst>
              <a:ext uri="{FF2B5EF4-FFF2-40B4-BE49-F238E27FC236}">
                <a16:creationId xmlns:a16="http://schemas.microsoft.com/office/drawing/2014/main" id="{615FCB52-05DD-4640-94F0-AF8EF7B6EC5D}"/>
              </a:ext>
            </a:extLst>
          </p:cNvPr>
          <p:cNvSpPr>
            <a:spLocks noGrp="1"/>
          </p:cNvSpPr>
          <p:nvPr>
            <p:ph idx="1"/>
          </p:nvPr>
        </p:nvSpPr>
        <p:spPr/>
        <p:txBody>
          <a:bodyPr/>
          <a:lstStyle/>
          <a:p>
            <a:r>
              <a:rPr lang="en-US" b="1" dirty="0"/>
              <a:t>Self-Serving Attributions</a:t>
            </a:r>
            <a:r>
              <a:rPr lang="en-US" dirty="0"/>
              <a:t>: Explanations for one’s success that credit internal, dispositional factors and explanations for one’s failures blame external, situational factors.</a:t>
            </a:r>
          </a:p>
          <a:p>
            <a:endParaRPr lang="en-US" dirty="0"/>
          </a:p>
          <a:p>
            <a:pPr lvl="1"/>
            <a:r>
              <a:rPr lang="en-US" dirty="0"/>
              <a:t>Remember what we worked on with others more than what they did </a:t>
            </a:r>
          </a:p>
          <a:p>
            <a:pPr lvl="1"/>
            <a:r>
              <a:rPr lang="en-US" dirty="0"/>
              <a:t>Can be seen in athlete speeches – some experienced athletes don’t fall into the trap</a:t>
            </a:r>
          </a:p>
          <a:p>
            <a:pPr lvl="1"/>
            <a:r>
              <a:rPr lang="en-US" dirty="0"/>
              <a:t>Cultural influence – More present in individualist (Western) cultures</a:t>
            </a:r>
          </a:p>
          <a:p>
            <a:pPr marL="384048" lvl="2" indent="0">
              <a:buNone/>
            </a:pPr>
            <a:endParaRPr lang="en-US" dirty="0"/>
          </a:p>
        </p:txBody>
      </p:sp>
    </p:spTree>
    <p:extLst>
      <p:ext uri="{BB962C8B-B14F-4D97-AF65-F5344CB8AC3E}">
        <p14:creationId xmlns:p14="http://schemas.microsoft.com/office/powerpoint/2010/main" val="2539054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0C5B-5A3A-409B-B268-651D2CDA2AC6}"/>
              </a:ext>
            </a:extLst>
          </p:cNvPr>
          <p:cNvSpPr>
            <a:spLocks noGrp="1"/>
          </p:cNvSpPr>
          <p:nvPr>
            <p:ph type="title"/>
          </p:nvPr>
        </p:nvSpPr>
        <p:spPr/>
        <p:txBody>
          <a:bodyPr/>
          <a:lstStyle/>
          <a:p>
            <a:r>
              <a:rPr lang="en-US" dirty="0"/>
              <a:t>Defensive Attributions</a:t>
            </a:r>
          </a:p>
        </p:txBody>
      </p:sp>
      <p:sp>
        <p:nvSpPr>
          <p:cNvPr id="3" name="Content Placeholder 2">
            <a:extLst>
              <a:ext uri="{FF2B5EF4-FFF2-40B4-BE49-F238E27FC236}">
                <a16:creationId xmlns:a16="http://schemas.microsoft.com/office/drawing/2014/main" id="{526916DC-1F98-4080-B289-C483981FA0A6}"/>
              </a:ext>
            </a:extLst>
          </p:cNvPr>
          <p:cNvSpPr>
            <a:spLocks noGrp="1"/>
          </p:cNvSpPr>
          <p:nvPr>
            <p:ph idx="1"/>
          </p:nvPr>
        </p:nvSpPr>
        <p:spPr/>
        <p:txBody>
          <a:bodyPr/>
          <a:lstStyle/>
          <a:p>
            <a:r>
              <a:rPr lang="en-US" b="1" dirty="0"/>
              <a:t>Defensive attribution</a:t>
            </a:r>
            <a:r>
              <a:rPr lang="en-US" dirty="0"/>
              <a:t>: Explanations for behaviour that avoid feelings of vulnerability and mortality </a:t>
            </a:r>
          </a:p>
          <a:p>
            <a:r>
              <a:rPr lang="en-US" b="1" dirty="0"/>
              <a:t>Belief in a Just World</a:t>
            </a:r>
            <a:r>
              <a:rPr lang="en-US" dirty="0"/>
              <a:t>: A form of defensive attribution wherein people assume that bad things happen to bad people and good things happen to good people</a:t>
            </a:r>
          </a:p>
        </p:txBody>
      </p:sp>
    </p:spTree>
    <p:extLst>
      <p:ext uri="{BB962C8B-B14F-4D97-AF65-F5344CB8AC3E}">
        <p14:creationId xmlns:p14="http://schemas.microsoft.com/office/powerpoint/2010/main" val="458130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2ADF-BE98-4900-8103-374A73AAAF3C}"/>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60A0D806-E2AA-4293-AC48-6291A8803447}"/>
              </a:ext>
            </a:extLst>
          </p:cNvPr>
          <p:cNvSpPr>
            <a:spLocks noGrp="1"/>
          </p:cNvSpPr>
          <p:nvPr>
            <p:ph idx="1"/>
          </p:nvPr>
        </p:nvSpPr>
        <p:spPr/>
        <p:txBody>
          <a:bodyPr>
            <a:normAutofit fontScale="40000" lnSpcReduction="20000"/>
          </a:bodyPr>
          <a:lstStyle/>
          <a:p>
            <a:r>
              <a:rPr lang="en-US" dirty="0"/>
              <a:t>What are examples of nonverbal communication?</a:t>
            </a:r>
          </a:p>
          <a:p>
            <a:r>
              <a:rPr lang="en-US" dirty="0"/>
              <a:t>What did Darwin suggest about facial expressions?</a:t>
            </a:r>
          </a:p>
          <a:p>
            <a:r>
              <a:rPr lang="en-US" dirty="0"/>
              <a:t>According to Ekman, what are the six universal emotions determined by unique facial expressions?</a:t>
            </a:r>
          </a:p>
          <a:p>
            <a:r>
              <a:rPr lang="en-US" dirty="0"/>
              <a:t>Give evidence for and against the argument that facial expressions of emotion universal.</a:t>
            </a:r>
          </a:p>
          <a:p>
            <a:r>
              <a:rPr lang="en-US" dirty="0"/>
              <a:t>Why is decoding sometimes inaccurate? </a:t>
            </a:r>
          </a:p>
          <a:p>
            <a:r>
              <a:rPr lang="en-US" dirty="0"/>
              <a:t>What are other channels for nonverbal communication?</a:t>
            </a:r>
          </a:p>
          <a:p>
            <a:r>
              <a:rPr lang="en-US" dirty="0"/>
              <a:t>What is implicit personality theory?</a:t>
            </a:r>
          </a:p>
          <a:p>
            <a:r>
              <a:rPr lang="en-US" dirty="0"/>
              <a:t>How to people draw causal attributions about people’s behaviour? </a:t>
            </a:r>
          </a:p>
          <a:p>
            <a:r>
              <a:rPr lang="en-US" dirty="0"/>
              <a:t>How do people draw causal attributions about their own behaviour?</a:t>
            </a:r>
          </a:p>
          <a:p>
            <a:r>
              <a:rPr lang="en-US" dirty="0"/>
              <a:t>What is the covariation model of attribution? </a:t>
            </a:r>
          </a:p>
          <a:p>
            <a:r>
              <a:rPr lang="en-US" dirty="0"/>
              <a:t>What is the fundamental attribution error and how does it manifest cross culturally?</a:t>
            </a:r>
          </a:p>
          <a:p>
            <a:r>
              <a:rPr lang="en-US" dirty="0"/>
              <a:t>What are consequences of the fundamental attribution error? </a:t>
            </a:r>
          </a:p>
          <a:p>
            <a:r>
              <a:rPr lang="en-US" dirty="0"/>
              <a:t>What is the two-step process of making attributions? How does it apply cross culturally?</a:t>
            </a:r>
          </a:p>
          <a:p>
            <a:r>
              <a:rPr lang="en-US" dirty="0"/>
              <a:t>What are defensive attributions? Give some examples of defensive attributions. </a:t>
            </a:r>
          </a:p>
          <a:p>
            <a:r>
              <a:rPr lang="en-US" dirty="0"/>
              <a:t>What is an emotion? </a:t>
            </a:r>
          </a:p>
        </p:txBody>
      </p:sp>
    </p:spTree>
    <p:extLst>
      <p:ext uri="{BB962C8B-B14F-4D97-AF65-F5344CB8AC3E}">
        <p14:creationId xmlns:p14="http://schemas.microsoft.com/office/powerpoint/2010/main" val="3416745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1037-FB46-4AC9-B736-8558A62BB84F}"/>
              </a:ext>
            </a:extLst>
          </p:cNvPr>
          <p:cNvSpPr>
            <a:spLocks noGrp="1"/>
          </p:cNvSpPr>
          <p:nvPr>
            <p:ph type="title"/>
          </p:nvPr>
        </p:nvSpPr>
        <p:spPr/>
        <p:txBody>
          <a:bodyPr/>
          <a:lstStyle/>
          <a:p>
            <a:r>
              <a:rPr lang="en-US" dirty="0"/>
              <a:t>Nonverbal Behaviour</a:t>
            </a:r>
          </a:p>
        </p:txBody>
      </p:sp>
      <p:sp>
        <p:nvSpPr>
          <p:cNvPr id="3" name="Content Placeholder 2">
            <a:extLst>
              <a:ext uri="{FF2B5EF4-FFF2-40B4-BE49-F238E27FC236}">
                <a16:creationId xmlns:a16="http://schemas.microsoft.com/office/drawing/2014/main" id="{F9A3AFCC-72B9-4F37-B240-6884F166D66C}"/>
              </a:ext>
            </a:extLst>
          </p:cNvPr>
          <p:cNvSpPr>
            <a:spLocks noGrp="1"/>
          </p:cNvSpPr>
          <p:nvPr>
            <p:ph idx="1"/>
          </p:nvPr>
        </p:nvSpPr>
        <p:spPr/>
        <p:txBody>
          <a:bodyPr>
            <a:normAutofit fontScale="92500" lnSpcReduction="10000"/>
          </a:bodyPr>
          <a:lstStyle/>
          <a:p>
            <a:r>
              <a:rPr lang="en-US" dirty="0"/>
              <a:t>Nonverbal communication  refers to how people communicate, intentionally or unintentionally, without words. </a:t>
            </a:r>
          </a:p>
          <a:p>
            <a:pPr lvl="1"/>
            <a:r>
              <a:rPr lang="en-US" sz="1600" dirty="0"/>
              <a:t>Facial expressions, tone of voice, gestures, body position/movement, touch, eye gaze, are common nonverbal communication channels. </a:t>
            </a:r>
          </a:p>
          <a:p>
            <a:r>
              <a:rPr lang="en-US" dirty="0"/>
              <a:t>Nonverbal behaviour is important for forming first impressions, but they are not always accurate</a:t>
            </a:r>
          </a:p>
          <a:p>
            <a:r>
              <a:rPr lang="en-US" dirty="0"/>
              <a:t>Nonverbal cues serve the following functions in communication: </a:t>
            </a:r>
          </a:p>
          <a:p>
            <a:pPr lvl="1"/>
            <a:r>
              <a:rPr lang="en-US" dirty="0"/>
              <a:t>They express emotions, attitudes and personality</a:t>
            </a:r>
          </a:p>
          <a:p>
            <a:pPr lvl="1"/>
            <a:r>
              <a:rPr lang="en-US" dirty="0"/>
              <a:t>They elicit empathy – mirror neurons</a:t>
            </a:r>
          </a:p>
          <a:p>
            <a:pPr lvl="1"/>
            <a:r>
              <a:rPr lang="en-US" dirty="0"/>
              <a:t>They substitute for verbal messages (emblems)</a:t>
            </a:r>
          </a:p>
          <a:p>
            <a:pPr lvl="1"/>
            <a:r>
              <a:rPr lang="en-US" dirty="0"/>
              <a:t>Many nonverbal cues occur at the same time (although they are mainly studied in isolation)</a:t>
            </a:r>
          </a:p>
          <a:p>
            <a:pPr lvl="1"/>
            <a:endParaRPr lang="en-US" dirty="0"/>
          </a:p>
          <a:p>
            <a:pPr lvl="1"/>
            <a:endParaRPr lang="en-US" dirty="0"/>
          </a:p>
          <a:p>
            <a:r>
              <a:rPr lang="en-US" dirty="0"/>
              <a:t> </a:t>
            </a:r>
          </a:p>
        </p:txBody>
      </p:sp>
    </p:spTree>
    <p:extLst>
      <p:ext uri="{BB962C8B-B14F-4D97-AF65-F5344CB8AC3E}">
        <p14:creationId xmlns:p14="http://schemas.microsoft.com/office/powerpoint/2010/main" val="272669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3B37-CB01-4DFE-9A54-D7EE79F9D970}"/>
              </a:ext>
            </a:extLst>
          </p:cNvPr>
          <p:cNvSpPr>
            <a:spLocks noGrp="1"/>
          </p:cNvSpPr>
          <p:nvPr>
            <p:ph type="title"/>
          </p:nvPr>
        </p:nvSpPr>
        <p:spPr/>
        <p:txBody>
          <a:bodyPr/>
          <a:lstStyle/>
          <a:p>
            <a:r>
              <a:rPr lang="en-US" dirty="0"/>
              <a:t>Facial Expressions of Emotion</a:t>
            </a:r>
          </a:p>
        </p:txBody>
      </p:sp>
      <p:sp>
        <p:nvSpPr>
          <p:cNvPr id="3" name="Content Placeholder 2">
            <a:extLst>
              <a:ext uri="{FF2B5EF4-FFF2-40B4-BE49-F238E27FC236}">
                <a16:creationId xmlns:a16="http://schemas.microsoft.com/office/drawing/2014/main" id="{BB2B563D-F7FB-4398-8EAB-7C6E6FEE50F2}"/>
              </a:ext>
            </a:extLst>
          </p:cNvPr>
          <p:cNvSpPr>
            <a:spLocks noGrp="1"/>
          </p:cNvSpPr>
          <p:nvPr>
            <p:ph idx="1"/>
          </p:nvPr>
        </p:nvSpPr>
        <p:spPr/>
        <p:txBody>
          <a:bodyPr/>
          <a:lstStyle/>
          <a:p>
            <a:r>
              <a:rPr lang="en-US" b="1" dirty="0"/>
              <a:t>Charles Darwin </a:t>
            </a:r>
            <a:r>
              <a:rPr lang="en-US" dirty="0"/>
              <a:t>(1872) The expression of the Emotions in Man and Animals – Focus on facial expressions. </a:t>
            </a:r>
          </a:p>
          <a:p>
            <a:pPr lvl="1"/>
            <a:r>
              <a:rPr lang="en-US" b="1" dirty="0"/>
              <a:t>Encode – </a:t>
            </a:r>
            <a:r>
              <a:rPr lang="en-US" dirty="0"/>
              <a:t>To express or emit nonverbal behaviour, such as smiling or patting someone on the back. </a:t>
            </a:r>
          </a:p>
          <a:p>
            <a:pPr lvl="1"/>
            <a:r>
              <a:rPr lang="en-US" b="1" dirty="0"/>
              <a:t>Decode – </a:t>
            </a:r>
            <a:r>
              <a:rPr lang="en-US" dirty="0"/>
              <a:t>To interpret the meaning of the nonverbal behaviour other people express, such as deciding that a pat on the back was an expression of condescension not kindness </a:t>
            </a:r>
          </a:p>
          <a:p>
            <a:pPr lvl="1"/>
            <a:r>
              <a:rPr lang="en-US" dirty="0"/>
              <a:t>Primary facial expressions are universal</a:t>
            </a:r>
          </a:p>
          <a:p>
            <a:pPr lvl="1"/>
            <a:r>
              <a:rPr lang="en-US" dirty="0"/>
              <a:t>Nonverbal </a:t>
            </a:r>
            <a:r>
              <a:rPr lang="en-US"/>
              <a:t>communication is </a:t>
            </a:r>
            <a:r>
              <a:rPr lang="en-US" dirty="0"/>
              <a:t>species specific and not culture specific</a:t>
            </a:r>
          </a:p>
          <a:p>
            <a:pPr lvl="1"/>
            <a:r>
              <a:rPr lang="en-US" dirty="0"/>
              <a:t>They are vestiges of once-useful physiological reactions</a:t>
            </a:r>
          </a:p>
          <a:p>
            <a:pPr lvl="1"/>
            <a:r>
              <a:rPr lang="en-US" dirty="0"/>
              <a:t>Evolutionary significance of conveying emotional states</a:t>
            </a:r>
          </a:p>
          <a:p>
            <a:pPr lvl="1"/>
            <a:endParaRPr lang="en-US" dirty="0"/>
          </a:p>
          <a:p>
            <a:endParaRPr lang="en-US" dirty="0"/>
          </a:p>
          <a:p>
            <a:endParaRPr lang="en-US" dirty="0"/>
          </a:p>
        </p:txBody>
      </p:sp>
    </p:spTree>
    <p:extLst>
      <p:ext uri="{BB962C8B-B14F-4D97-AF65-F5344CB8AC3E}">
        <p14:creationId xmlns:p14="http://schemas.microsoft.com/office/powerpoint/2010/main" val="386220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515-840F-435B-A098-EACA054CE2CB}"/>
              </a:ext>
            </a:extLst>
          </p:cNvPr>
          <p:cNvSpPr>
            <a:spLocks noGrp="1"/>
          </p:cNvSpPr>
          <p:nvPr>
            <p:ph type="title"/>
          </p:nvPr>
        </p:nvSpPr>
        <p:spPr/>
        <p:txBody>
          <a:bodyPr/>
          <a:lstStyle/>
          <a:p>
            <a:r>
              <a:rPr lang="en-US" dirty="0"/>
              <a:t>Facial Expressions of Emotion</a:t>
            </a:r>
          </a:p>
        </p:txBody>
      </p:sp>
      <p:sp>
        <p:nvSpPr>
          <p:cNvPr id="3" name="Content Placeholder 2">
            <a:extLst>
              <a:ext uri="{FF2B5EF4-FFF2-40B4-BE49-F238E27FC236}">
                <a16:creationId xmlns:a16="http://schemas.microsoft.com/office/drawing/2014/main" id="{AC0621C7-3514-46E3-9D48-FEF8444C2803}"/>
              </a:ext>
            </a:extLst>
          </p:cNvPr>
          <p:cNvSpPr>
            <a:spLocks noGrp="1"/>
          </p:cNvSpPr>
          <p:nvPr>
            <p:ph idx="1"/>
          </p:nvPr>
        </p:nvSpPr>
        <p:spPr/>
        <p:txBody>
          <a:bodyPr/>
          <a:lstStyle/>
          <a:p>
            <a:r>
              <a:rPr lang="en-US" dirty="0"/>
              <a:t>Ekman – There are six universal expressions of emotion (anger, happiness, fear, surprise, disgust, sadness) </a:t>
            </a:r>
          </a:p>
          <a:p>
            <a:r>
              <a:rPr lang="en-US" dirty="0"/>
              <a:t>Not all agree: </a:t>
            </a:r>
          </a:p>
          <a:p>
            <a:pPr lvl="1"/>
            <a:r>
              <a:rPr lang="en-US" dirty="0"/>
              <a:t>There are other emotions besides these six (emotion families and/or first-order – second order emotions) – Embarrassment, contempt, pride, shame, pain, love, wonder, humour/amusement, etc. </a:t>
            </a:r>
          </a:p>
          <a:p>
            <a:pPr lvl="1"/>
            <a:r>
              <a:rPr lang="en-US" dirty="0"/>
              <a:t>Not all six emotions can be interpreted universally</a:t>
            </a:r>
          </a:p>
          <a:p>
            <a:pPr lvl="2"/>
            <a:r>
              <a:rPr lang="en-US" dirty="0"/>
              <a:t>Ekman &amp; Friesen (1975) 82% labelled happiness correctly, 54% identified fear (Argentina &amp; New Guinea), 44% identified disgust (New Guinea) </a:t>
            </a:r>
          </a:p>
          <a:p>
            <a:pPr lvl="2"/>
            <a:r>
              <a:rPr lang="en-US" dirty="0"/>
              <a:t>Less agreement when participants had to name the emotion instead of selecting from list</a:t>
            </a:r>
          </a:p>
          <a:p>
            <a:pPr lvl="2"/>
            <a:r>
              <a:rPr lang="en-US" dirty="0"/>
              <a:t>Contempt was not recognizable across cultures</a:t>
            </a:r>
          </a:p>
          <a:p>
            <a:pPr lvl="2"/>
            <a:r>
              <a:rPr lang="en-US" dirty="0"/>
              <a:t>Context is important – decoding facial expressions is influenced by the presence of other faces</a:t>
            </a:r>
          </a:p>
          <a:p>
            <a:pPr lvl="2"/>
            <a:r>
              <a:rPr lang="en-US" dirty="0"/>
              <a:t>Situation is important – Information  about the situation will change our interpretation</a:t>
            </a:r>
          </a:p>
          <a:p>
            <a:pPr lvl="2"/>
            <a:r>
              <a:rPr lang="en-US" dirty="0"/>
              <a:t>Holistic vs analytic thinkers </a:t>
            </a:r>
          </a:p>
        </p:txBody>
      </p:sp>
    </p:spTree>
    <p:extLst>
      <p:ext uri="{BB962C8B-B14F-4D97-AF65-F5344CB8AC3E}">
        <p14:creationId xmlns:p14="http://schemas.microsoft.com/office/powerpoint/2010/main" val="344869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2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23">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37410-C04B-41CC-9D77-3965ADC26A6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What is an Emotion?</a:t>
            </a:r>
            <a:br>
              <a:rPr lang="en-US" sz="6600" dirty="0">
                <a:solidFill>
                  <a:schemeClr val="tx1">
                    <a:lumMod val="85000"/>
                    <a:lumOff val="15000"/>
                  </a:schemeClr>
                </a:solidFill>
              </a:rPr>
            </a:br>
            <a:r>
              <a:rPr lang="en-US" sz="1100" dirty="0">
                <a:solidFill>
                  <a:schemeClr val="tx1">
                    <a:lumMod val="85000"/>
                    <a:lumOff val="15000"/>
                  </a:schemeClr>
                </a:solidFill>
              </a:rPr>
              <a:t> </a:t>
            </a:r>
            <a:r>
              <a:rPr lang="en-CA" sz="1100" dirty="0"/>
              <a:t>Reeve, J. (2018) Understanding Motivation and Emotion, 7</a:t>
            </a:r>
            <a:r>
              <a:rPr lang="en-CA" sz="1100" baseline="30000" dirty="0"/>
              <a:t>th</a:t>
            </a:r>
            <a:r>
              <a:rPr lang="en-CA" sz="1100" dirty="0"/>
              <a:t> ed. John Wiley and Sons</a:t>
            </a:r>
            <a:endParaRPr lang="en-US" sz="1100" dirty="0">
              <a:solidFill>
                <a:schemeClr val="tx1">
                  <a:lumMod val="85000"/>
                  <a:lumOff val="15000"/>
                </a:schemeClr>
              </a:solidFill>
            </a:endParaRPr>
          </a:p>
        </p:txBody>
      </p:sp>
      <p:pic>
        <p:nvPicPr>
          <p:cNvPr id="13" name="Content Placeholder 4">
            <a:extLst>
              <a:ext uri="{FF2B5EF4-FFF2-40B4-BE49-F238E27FC236}">
                <a16:creationId xmlns:a16="http://schemas.microsoft.com/office/drawing/2014/main" id="{0D37F4D9-FA40-44BB-A434-E885727268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792" y="260365"/>
            <a:ext cx="6912217" cy="4821270"/>
          </a:xfrm>
          <a:prstGeom prst="rect">
            <a:avLst/>
          </a:prstGeom>
        </p:spPr>
      </p:pic>
      <p:cxnSp>
        <p:nvCxnSpPr>
          <p:cNvPr id="36" name="Straight Connector 25">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27">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29">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F6EA56F-2478-4B68-A773-71D76680FDA9}"/>
              </a:ext>
            </a:extLst>
          </p:cNvPr>
          <p:cNvSpPr/>
          <p:nvPr/>
        </p:nvSpPr>
        <p:spPr>
          <a:xfrm>
            <a:off x="5043714" y="4380536"/>
            <a:ext cx="6574971" cy="2031325"/>
          </a:xfrm>
          <a:prstGeom prst="rect">
            <a:avLst/>
          </a:prstGeom>
        </p:spPr>
        <p:txBody>
          <a:bodyPr wrap="square">
            <a:spAutoFit/>
          </a:bodyPr>
          <a:lstStyle/>
          <a:p>
            <a:pPr marL="201168" lvl="1" indent="0">
              <a:buNone/>
            </a:pPr>
            <a:r>
              <a:rPr lang="en-US" i="1" dirty="0"/>
              <a:t>Emotions are short-lived, feeling-purposive-expressive bodily responses that help us adapt to the opportunities and challenges we face during important life events. </a:t>
            </a:r>
          </a:p>
          <a:p>
            <a:pPr marL="201168" lvl="1" indent="0">
              <a:buNone/>
            </a:pPr>
            <a:r>
              <a:rPr lang="en-US" i="1" dirty="0"/>
              <a:t>Thus, a significant life event occurs and produces a distinct pattern of neural activity that, in turn, generates and coordinates the emotional reaction that is a feeling-purposive-expressive-bodily reaction to the life event. </a:t>
            </a:r>
          </a:p>
        </p:txBody>
      </p:sp>
    </p:spTree>
    <p:extLst>
      <p:ext uri="{BB962C8B-B14F-4D97-AF65-F5344CB8AC3E}">
        <p14:creationId xmlns:p14="http://schemas.microsoft.com/office/powerpoint/2010/main" val="326199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4C5EE-CC8C-44CE-AEB9-5573FBFE63D1}"/>
              </a:ext>
            </a:extLst>
          </p:cNvPr>
          <p:cNvSpPr>
            <a:spLocks noGrp="1"/>
          </p:cNvSpPr>
          <p:nvPr>
            <p:ph type="title"/>
          </p:nvPr>
        </p:nvSpPr>
        <p:spPr>
          <a:xfrm>
            <a:off x="7859485" y="634946"/>
            <a:ext cx="3690257" cy="1450757"/>
          </a:xfrm>
        </p:spPr>
        <p:txBody>
          <a:bodyPr>
            <a:normAutofit/>
          </a:bodyPr>
          <a:lstStyle/>
          <a:p>
            <a:r>
              <a:rPr lang="en-US" sz="1900" dirty="0"/>
              <a:t>CHAPTER 13 – Complex Appraisal</a:t>
            </a:r>
            <a:br>
              <a:rPr lang="en-US" sz="1900" dirty="0"/>
            </a:br>
            <a:r>
              <a:rPr lang="en-CA" sz="1000" dirty="0"/>
              <a:t>Reeve, J. (2018) Understanding Motivation and Emotion, 7</a:t>
            </a:r>
            <a:r>
              <a:rPr lang="en-CA" sz="1000" baseline="30000" dirty="0"/>
              <a:t>th</a:t>
            </a:r>
            <a:r>
              <a:rPr lang="en-CA" sz="1000" dirty="0"/>
              <a:t> ed. John Wiley and Sons</a:t>
            </a:r>
            <a:endParaRPr lang="en-US" sz="1000" dirty="0"/>
          </a:p>
        </p:txBody>
      </p:sp>
      <p:pic>
        <p:nvPicPr>
          <p:cNvPr id="10" name="Picture 9" descr="A screenshot of a cell phone&#10;&#10;Description generated with very high confidence">
            <a:extLst>
              <a:ext uri="{FF2B5EF4-FFF2-40B4-BE49-F238E27FC236}">
                <a16:creationId xmlns:a16="http://schemas.microsoft.com/office/drawing/2014/main" id="{C2513A9A-D46A-42E1-81AB-B80DF0B92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57" y="640081"/>
            <a:ext cx="6270685" cy="5314406"/>
          </a:xfrm>
          <a:prstGeom prst="rect">
            <a:avLst/>
          </a:prstGeom>
        </p:spPr>
      </p:pic>
      <p:cxnSp>
        <p:nvCxnSpPr>
          <p:cNvPr id="17" name="Straight Connector 16">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BF0516-168B-482D-B5BE-6282F5137977}"/>
              </a:ext>
            </a:extLst>
          </p:cNvPr>
          <p:cNvSpPr>
            <a:spLocks noGrp="1"/>
          </p:cNvSpPr>
          <p:nvPr>
            <p:ph idx="1"/>
          </p:nvPr>
        </p:nvSpPr>
        <p:spPr>
          <a:xfrm>
            <a:off x="7859485" y="2198914"/>
            <a:ext cx="3690257" cy="3670180"/>
          </a:xfrm>
        </p:spPr>
        <p:txBody>
          <a:bodyPr>
            <a:normAutofit/>
          </a:bodyPr>
          <a:lstStyle/>
          <a:p>
            <a:r>
              <a:rPr lang="en-US" sz="1900"/>
              <a:t>Lazarus – emphasized the cognitive processes that intervene between important life events (environmental conditions) and physiological and behavioural reactivity. </a:t>
            </a:r>
          </a:p>
          <a:p>
            <a:r>
              <a:rPr lang="en-US" sz="1900"/>
              <a:t>People evaluate whether the situation </a:t>
            </a:r>
            <a:r>
              <a:rPr lang="en-US" sz="1900" b="1"/>
              <a:t>has personal relevance for their well-being</a:t>
            </a:r>
            <a:r>
              <a:rPr lang="en-US" sz="1900"/>
              <a:t>.</a:t>
            </a:r>
          </a:p>
          <a:p>
            <a:r>
              <a:rPr lang="en-US" sz="1900" b="1"/>
              <a:t>Good appraisals </a:t>
            </a:r>
            <a:r>
              <a:rPr lang="en-US" sz="1900"/>
              <a:t>– several types of benefit</a:t>
            </a:r>
            <a:br>
              <a:rPr lang="en-US" sz="1900"/>
            </a:br>
            <a:r>
              <a:rPr lang="en-US" sz="1900" b="1"/>
              <a:t>Bad appraisals </a:t>
            </a:r>
            <a:r>
              <a:rPr lang="en-US" sz="1900"/>
              <a:t>– several types of harm and threat</a:t>
            </a:r>
          </a:p>
        </p:txBody>
      </p:sp>
      <p:sp>
        <p:nvSpPr>
          <p:cNvPr id="19" name="Rectangle 18">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946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E4721-AFE0-408C-950E-445E5D50B7D5}"/>
              </a:ext>
            </a:extLst>
          </p:cNvPr>
          <p:cNvSpPr>
            <a:spLocks noGrp="1"/>
          </p:cNvSpPr>
          <p:nvPr>
            <p:ph idx="4294967295"/>
          </p:nvPr>
        </p:nvSpPr>
        <p:spPr>
          <a:xfrm>
            <a:off x="721086" y="5727700"/>
            <a:ext cx="10204089" cy="515938"/>
          </a:xfrm>
        </p:spPr>
        <p:txBody>
          <a:bodyPr vert="horz" lIns="91440" tIns="45720" rIns="91440" bIns="45720" rtlCol="0">
            <a:normAutofit/>
          </a:bodyPr>
          <a:lstStyle/>
          <a:p>
            <a:pPr marL="0" indent="0">
              <a:buNone/>
            </a:pPr>
            <a:r>
              <a:rPr lang="en-US" cap="all" spc="200" dirty="0">
                <a:solidFill>
                  <a:schemeClr val="tx1">
                    <a:lumMod val="85000"/>
                    <a:lumOff val="15000"/>
                  </a:schemeClr>
                </a:solidFill>
                <a:latin typeface="+mj-lt"/>
              </a:rPr>
              <a:t>Emotions serve at least 10 distinct purposes.  </a:t>
            </a:r>
          </a:p>
        </p:txBody>
      </p:sp>
      <p:sp>
        <p:nvSpPr>
          <p:cNvPr id="2" name="Title 1">
            <a:extLst>
              <a:ext uri="{FF2B5EF4-FFF2-40B4-BE49-F238E27FC236}">
                <a16:creationId xmlns:a16="http://schemas.microsoft.com/office/drawing/2014/main" id="{710B642C-7D74-4EF6-9613-8459E92B07E4}"/>
              </a:ext>
            </a:extLst>
          </p:cNvPr>
          <p:cNvSpPr>
            <a:spLocks noGrp="1"/>
          </p:cNvSpPr>
          <p:nvPr>
            <p:ph type="title" idx="4294967295"/>
          </p:nvPr>
        </p:nvSpPr>
        <p:spPr>
          <a:xfrm>
            <a:off x="635456" y="4549775"/>
            <a:ext cx="10273843" cy="1058863"/>
          </a:xfrm>
        </p:spPr>
        <p:txBody>
          <a:bodyPr vert="horz" lIns="91440" tIns="45720" rIns="91440" bIns="45720" rtlCol="0" anchor="b">
            <a:normAutofit/>
          </a:bodyPr>
          <a:lstStyle/>
          <a:p>
            <a:r>
              <a:rPr lang="en-US" sz="6000" dirty="0">
                <a:solidFill>
                  <a:schemeClr val="tx1">
                    <a:lumMod val="85000"/>
                    <a:lumOff val="15000"/>
                  </a:schemeClr>
                </a:solidFill>
              </a:rPr>
              <a:t>Coping Functions</a:t>
            </a:r>
            <a:br>
              <a:rPr lang="en-US" sz="6000" dirty="0">
                <a:solidFill>
                  <a:schemeClr val="tx1">
                    <a:lumMod val="85000"/>
                    <a:lumOff val="15000"/>
                  </a:schemeClr>
                </a:solidFill>
              </a:rPr>
            </a:br>
            <a:r>
              <a:rPr lang="en-CA" sz="1100" dirty="0"/>
              <a:t>Reeve, J. (2018) Understanding Motivation and Emotion, 7</a:t>
            </a:r>
            <a:r>
              <a:rPr lang="en-CA" sz="1100" baseline="30000" dirty="0"/>
              <a:t>th</a:t>
            </a:r>
            <a:r>
              <a:rPr lang="en-CA" sz="1100" dirty="0"/>
              <a:t> ed. John Wiley and Sons</a:t>
            </a:r>
            <a:endParaRPr lang="en-US" sz="1100" dirty="0">
              <a:solidFill>
                <a:schemeClr val="tx1">
                  <a:lumMod val="85000"/>
                  <a:lumOff val="15000"/>
                </a:schemeClr>
              </a:solidFill>
            </a:endParaRPr>
          </a:p>
        </p:txBody>
      </p:sp>
      <p:sp>
        <p:nvSpPr>
          <p:cNvPr id="6" name="TextBox 5">
            <a:extLst>
              <a:ext uri="{FF2B5EF4-FFF2-40B4-BE49-F238E27FC236}">
                <a16:creationId xmlns:a16="http://schemas.microsoft.com/office/drawing/2014/main" id="{046C4805-AA24-4EAE-AB97-BBD178C72C04}"/>
              </a:ext>
            </a:extLst>
          </p:cNvPr>
          <p:cNvSpPr txBox="1"/>
          <p:nvPr/>
        </p:nvSpPr>
        <p:spPr>
          <a:xfrm>
            <a:off x="721086" y="4203688"/>
            <a:ext cx="4254498" cy="369332"/>
          </a:xfrm>
          <a:prstGeom prst="rect">
            <a:avLst/>
          </a:prstGeom>
          <a:noFill/>
        </p:spPr>
        <p:txBody>
          <a:bodyPr wrap="none" rtlCol="0">
            <a:spAutoFit/>
          </a:bodyPr>
          <a:lstStyle/>
          <a:p>
            <a:r>
              <a:rPr lang="en-US" dirty="0"/>
              <a:t>These are flexible and not rigid categories.  </a:t>
            </a:r>
          </a:p>
        </p:txBody>
      </p:sp>
      <p:pic>
        <p:nvPicPr>
          <p:cNvPr id="21" name="Picture 20">
            <a:extLst>
              <a:ext uri="{FF2B5EF4-FFF2-40B4-BE49-F238E27FC236}">
                <a16:creationId xmlns:a16="http://schemas.microsoft.com/office/drawing/2014/main" id="{9FE8368E-A263-42B5-8EBB-955575B42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7" y="640080"/>
            <a:ext cx="8477031" cy="3602736"/>
          </a:xfrm>
          <a:prstGeom prst="rect">
            <a:avLst/>
          </a:prstGeom>
        </p:spPr>
      </p:pic>
    </p:spTree>
    <p:extLst>
      <p:ext uri="{BB962C8B-B14F-4D97-AF65-F5344CB8AC3E}">
        <p14:creationId xmlns:p14="http://schemas.microsoft.com/office/powerpoint/2010/main" val="26667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7255F4-8EA2-4F3C-9ACB-C9EFBF90C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681" y="640081"/>
            <a:ext cx="6016852" cy="5054156"/>
          </a:xfrm>
          <a:prstGeom prst="rect">
            <a:avLst/>
          </a:prstGeom>
        </p:spPr>
      </p:pic>
      <p:sp>
        <p:nvSpPr>
          <p:cNvPr id="2" name="Title 1">
            <a:extLst>
              <a:ext uri="{FF2B5EF4-FFF2-40B4-BE49-F238E27FC236}">
                <a16:creationId xmlns:a16="http://schemas.microsoft.com/office/drawing/2014/main" id="{5AB57D50-0B78-4C45-8D64-F739F85A405C}"/>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dirty="0">
                <a:solidFill>
                  <a:schemeClr val="tx1">
                    <a:lumMod val="85000"/>
                    <a:lumOff val="15000"/>
                  </a:schemeClr>
                </a:solidFill>
              </a:rPr>
              <a:t>Circumplex Model of Affect</a:t>
            </a:r>
            <a:br>
              <a:rPr lang="en-US" sz="5600" dirty="0">
                <a:solidFill>
                  <a:schemeClr val="tx1">
                    <a:lumMod val="85000"/>
                    <a:lumOff val="15000"/>
                  </a:schemeClr>
                </a:solidFill>
              </a:rPr>
            </a:br>
            <a:r>
              <a:rPr lang="en-CA" sz="1100" dirty="0"/>
              <a:t>Reeve, J. (2018) Understanding Motivation and Emotion, 7</a:t>
            </a:r>
            <a:r>
              <a:rPr lang="en-CA" sz="1100" baseline="30000" dirty="0"/>
              <a:t>th</a:t>
            </a:r>
            <a:r>
              <a:rPr lang="en-CA" sz="1100" dirty="0"/>
              <a:t> ed. John Wiley and Sons</a:t>
            </a:r>
            <a:endParaRPr lang="en-US" sz="11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8E0AD021-92AE-49E2-B59C-455CF7E9C6DE}"/>
              </a:ext>
            </a:extLst>
          </p:cNvPr>
          <p:cNvSpPr>
            <a:spLocks noGrp="1"/>
          </p:cNvSpPr>
          <p:nvPr>
            <p:ph idx="1"/>
          </p:nvPr>
        </p:nvSpPr>
        <p:spPr>
          <a:xfrm>
            <a:off x="8141110" y="4455621"/>
            <a:ext cx="3417990" cy="1238616"/>
          </a:xfrm>
        </p:spPr>
        <p:txBody>
          <a:bodyPr vert="horz" lIns="91440" tIns="45720" rIns="91440" bIns="45720" rtlCol="0">
            <a:normAutofit/>
          </a:bodyPr>
          <a:lstStyle/>
          <a:p>
            <a:pPr marL="0" indent="0">
              <a:buNone/>
            </a:pPr>
            <a:r>
              <a:rPr lang="en-US" sz="1900" b="1" cap="all" spc="200" dirty="0">
                <a:solidFill>
                  <a:schemeClr val="tx1">
                    <a:lumMod val="85000"/>
                    <a:lumOff val="15000"/>
                  </a:schemeClr>
                </a:solidFill>
                <a:latin typeface="+mj-lt"/>
              </a:rPr>
              <a:t>Valence</a:t>
            </a:r>
            <a:r>
              <a:rPr lang="en-US" sz="1900" cap="all" spc="200" dirty="0">
                <a:solidFill>
                  <a:schemeClr val="tx1">
                    <a:lumMod val="85000"/>
                    <a:lumOff val="15000"/>
                  </a:schemeClr>
                </a:solidFill>
                <a:latin typeface="+mj-lt"/>
              </a:rPr>
              <a:t> – dimension of pleasure vs displeasure</a:t>
            </a:r>
            <a:br>
              <a:rPr lang="en-US" sz="1900" cap="all" spc="200" dirty="0">
                <a:solidFill>
                  <a:schemeClr val="tx1">
                    <a:lumMod val="85000"/>
                    <a:lumOff val="15000"/>
                  </a:schemeClr>
                </a:solidFill>
                <a:latin typeface="+mj-lt"/>
              </a:rPr>
            </a:br>
            <a:r>
              <a:rPr lang="en-US" sz="1900" b="1" cap="all" spc="200" dirty="0">
                <a:solidFill>
                  <a:schemeClr val="tx1">
                    <a:lumMod val="85000"/>
                    <a:lumOff val="15000"/>
                  </a:schemeClr>
                </a:solidFill>
                <a:latin typeface="+mj-lt"/>
              </a:rPr>
              <a:t>Arousal</a:t>
            </a:r>
            <a:r>
              <a:rPr lang="en-US" sz="1900" cap="all" spc="200" dirty="0">
                <a:solidFill>
                  <a:schemeClr val="tx1">
                    <a:lumMod val="85000"/>
                    <a:lumOff val="15000"/>
                  </a:schemeClr>
                </a:solidFill>
                <a:latin typeface="+mj-lt"/>
              </a:rPr>
              <a:t> – activation vs deactivation</a:t>
            </a:r>
          </a:p>
        </p:txBody>
      </p:sp>
    </p:spTree>
    <p:extLst>
      <p:ext uri="{BB962C8B-B14F-4D97-AF65-F5344CB8AC3E}">
        <p14:creationId xmlns:p14="http://schemas.microsoft.com/office/powerpoint/2010/main" val="300662704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3073</TotalTime>
  <Words>1559</Words>
  <Application>Microsoft Office PowerPoint</Application>
  <PresentationFormat>Widescreen</PresentationFormat>
  <Paragraphs>135</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Calibri</vt:lpstr>
      <vt:lpstr>Calibri Light</vt:lpstr>
      <vt:lpstr>Retrospect</vt:lpstr>
      <vt:lpstr>Fundamentals of Social Psychology</vt:lpstr>
      <vt:lpstr>Discussion</vt:lpstr>
      <vt:lpstr>Nonverbal Behaviour</vt:lpstr>
      <vt:lpstr>Facial Expressions of Emotion</vt:lpstr>
      <vt:lpstr>Facial Expressions of Emotion</vt:lpstr>
      <vt:lpstr>What is an Emotion?  Reeve, J. (2018) Understanding Motivation and Emotion, 7th ed. John Wiley and Sons</vt:lpstr>
      <vt:lpstr>CHAPTER 13 – Complex Appraisal Reeve, J. (2018) Understanding Motivation and Emotion, 7th ed. John Wiley and Sons</vt:lpstr>
      <vt:lpstr>Coping Functions Reeve, J. (2018) Understanding Motivation and Emotion, 7th ed. John Wiley and Sons</vt:lpstr>
      <vt:lpstr>Circumplex Model of Affect Reeve, J. (2018) Understanding Motivation and Emotion, 7th ed. John Wiley and Sons</vt:lpstr>
      <vt:lpstr>Facial Expressions of Emotion</vt:lpstr>
      <vt:lpstr>Facial Expressions of Emotion</vt:lpstr>
      <vt:lpstr>Facial Expressions of Emotion</vt:lpstr>
      <vt:lpstr>Other Channels of Nonverbal Communication</vt:lpstr>
      <vt:lpstr>Implicit Personality Theories</vt:lpstr>
      <vt:lpstr>Causal Attributions</vt:lpstr>
      <vt:lpstr>Covariation Model</vt:lpstr>
      <vt:lpstr>Covariation Model</vt:lpstr>
      <vt:lpstr>Learning Check</vt:lpstr>
      <vt:lpstr>Fundamental Attribution Error</vt:lpstr>
      <vt:lpstr>Fundamental Attribution Error</vt:lpstr>
      <vt:lpstr>Two-Step Process of Making Attributions</vt:lpstr>
      <vt:lpstr>Self-Serving Attributions </vt:lpstr>
      <vt:lpstr>Defensive Attributions</vt:lpstr>
      <vt:lpstr>Learning Check</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326</cp:revision>
  <dcterms:created xsi:type="dcterms:W3CDTF">2016-08-29T02:04:56Z</dcterms:created>
  <dcterms:modified xsi:type="dcterms:W3CDTF">2019-09-19T14:46:24Z</dcterms:modified>
</cp:coreProperties>
</file>