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56" r:id="rId2"/>
    <p:sldId id="284" r:id="rId3"/>
    <p:sldId id="315" r:id="rId4"/>
    <p:sldId id="292" r:id="rId5"/>
    <p:sldId id="316" r:id="rId6"/>
    <p:sldId id="293" r:id="rId7"/>
    <p:sldId id="294" r:id="rId8"/>
    <p:sldId id="295" r:id="rId9"/>
    <p:sldId id="317" r:id="rId10"/>
    <p:sldId id="318" r:id="rId11"/>
    <p:sldId id="311" r:id="rId12"/>
    <p:sldId id="312" r:id="rId13"/>
    <p:sldId id="313" r:id="rId14"/>
    <p:sldId id="296" r:id="rId15"/>
    <p:sldId id="297" r:id="rId16"/>
    <p:sldId id="299" r:id="rId17"/>
    <p:sldId id="298" r:id="rId18"/>
    <p:sldId id="301" r:id="rId19"/>
    <p:sldId id="300" r:id="rId20"/>
    <p:sldId id="302" r:id="rId21"/>
    <p:sldId id="303" r:id="rId22"/>
    <p:sldId id="304" r:id="rId23"/>
    <p:sldId id="305" r:id="rId24"/>
    <p:sldId id="306" r:id="rId25"/>
    <p:sldId id="307" r:id="rId26"/>
    <p:sldId id="308" r:id="rId27"/>
    <p:sldId id="319" r:id="rId28"/>
    <p:sldId id="310"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88" autoAdjust="0"/>
    <p:restoredTop sz="94660"/>
  </p:normalViewPr>
  <p:slideViewPr>
    <p:cSldViewPr snapToGrid="0">
      <p:cViewPr>
        <p:scale>
          <a:sx n="88" d="100"/>
          <a:sy n="88" d="100"/>
        </p:scale>
        <p:origin x="80" y="3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2019-09-23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9249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2019-09-23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25232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2019-09-23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28998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2019-09-23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053276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21842BA-7EFE-4E94-BF70-CCD5482705EF}" type="datetimeFigureOut">
              <a:rPr lang="en-CA" smtClean="0"/>
              <a:t>2019-09-23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1957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21842BA-7EFE-4E94-BF70-CCD5482705EF}" type="datetimeFigureOut">
              <a:rPr lang="en-CA" smtClean="0"/>
              <a:t>2019-09-23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1406445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21842BA-7EFE-4E94-BF70-CCD5482705EF}" type="datetimeFigureOut">
              <a:rPr lang="en-CA" smtClean="0"/>
              <a:t>2019-09-23</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13213657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1842BA-7EFE-4E94-BF70-CCD5482705EF}" type="datetimeFigureOut">
              <a:rPr lang="en-CA" smtClean="0"/>
              <a:t>2019-09-23</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496941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21842BA-7EFE-4E94-BF70-CCD5482705EF}" type="datetimeFigureOut">
              <a:rPr lang="en-CA" smtClean="0"/>
              <a:t>2019-09-23</a:t>
            </a:fld>
            <a:endParaRPr lang="en-CA"/>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839371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21842BA-7EFE-4E94-BF70-CCD5482705EF}" type="datetimeFigureOut">
              <a:rPr lang="en-CA" smtClean="0"/>
              <a:t>2019-09-23</a:t>
            </a:fld>
            <a:endParaRPr lang="en-CA"/>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CA"/>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2E8C5B3-70D6-4FAB-BB21-E17DB9DB3569}" type="slidenum">
              <a:rPr lang="en-CA" smtClean="0"/>
              <a:t>‹#›</a:t>
            </a:fld>
            <a:endParaRPr lang="en-CA"/>
          </a:p>
        </p:txBody>
      </p:sp>
    </p:spTree>
    <p:extLst>
      <p:ext uri="{BB962C8B-B14F-4D97-AF65-F5344CB8AC3E}">
        <p14:creationId xmlns:p14="http://schemas.microsoft.com/office/powerpoint/2010/main" val="299352193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21842BA-7EFE-4E94-BF70-CCD5482705EF}" type="datetimeFigureOut">
              <a:rPr lang="en-CA" smtClean="0"/>
              <a:t>2019-09-23</a:t>
            </a:fld>
            <a:endParaRPr lang="en-CA"/>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242386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21842BA-7EFE-4E94-BF70-CCD5482705EF}" type="datetimeFigureOut">
              <a:rPr lang="en-CA" smtClean="0"/>
              <a:t>2019-09-23</a:t>
            </a:fld>
            <a:endParaRPr lang="en-CA"/>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CA"/>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2E8C5B3-70D6-4FAB-BB21-E17DB9DB3569}" type="slidenum">
              <a:rPr lang="en-CA" smtClean="0"/>
              <a:t>‹#›</a:t>
            </a:fld>
            <a:endParaRPr lang="en-CA"/>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2822672"/>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hivecafe.c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Food and Culture</a:t>
            </a:r>
          </a:p>
        </p:txBody>
      </p:sp>
      <p:sp>
        <p:nvSpPr>
          <p:cNvPr id="3" name="Subtitle 2"/>
          <p:cNvSpPr>
            <a:spLocks noGrp="1"/>
          </p:cNvSpPr>
          <p:nvPr>
            <p:ph type="subTitle" idx="1"/>
          </p:nvPr>
        </p:nvSpPr>
        <p:spPr/>
        <p:txBody>
          <a:bodyPr>
            <a:normAutofit fontScale="85000" lnSpcReduction="20000"/>
          </a:bodyPr>
          <a:lstStyle/>
          <a:p>
            <a:r>
              <a:rPr lang="en-CA" dirty="0"/>
              <a:t>Erik Chevrier</a:t>
            </a:r>
          </a:p>
          <a:p>
            <a:r>
              <a:rPr lang="en-CA" dirty="0"/>
              <a:t>Foundations of Food and Culture</a:t>
            </a:r>
          </a:p>
          <a:p>
            <a:r>
              <a:rPr lang="en-CA" dirty="0"/>
              <a:t>September 23</a:t>
            </a:r>
            <a:r>
              <a:rPr lang="en-CA" baseline="30000" dirty="0"/>
              <a:t>rd</a:t>
            </a:r>
            <a:r>
              <a:rPr lang="en-CA" dirty="0"/>
              <a:t>, 2019</a:t>
            </a:r>
          </a:p>
        </p:txBody>
      </p:sp>
    </p:spTree>
    <p:extLst>
      <p:ext uri="{BB962C8B-B14F-4D97-AF65-F5344CB8AC3E}">
        <p14:creationId xmlns:p14="http://schemas.microsoft.com/office/powerpoint/2010/main" val="91860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70E83-6961-4A0F-AFA5-7E03E5B94047}"/>
              </a:ext>
            </a:extLst>
          </p:cNvPr>
          <p:cNvSpPr>
            <a:spLocks noGrp="1"/>
          </p:cNvSpPr>
          <p:nvPr>
            <p:ph type="title"/>
          </p:nvPr>
        </p:nvSpPr>
        <p:spPr/>
        <p:txBody>
          <a:bodyPr/>
          <a:lstStyle/>
          <a:p>
            <a:r>
              <a:rPr lang="en-US" dirty="0"/>
              <a:t>Foundations of Food and Culture</a:t>
            </a:r>
          </a:p>
        </p:txBody>
      </p:sp>
      <p:sp>
        <p:nvSpPr>
          <p:cNvPr id="3" name="Content Placeholder 2">
            <a:extLst>
              <a:ext uri="{FF2B5EF4-FFF2-40B4-BE49-F238E27FC236}">
                <a16:creationId xmlns:a16="http://schemas.microsoft.com/office/drawing/2014/main" id="{1A64665F-271C-4594-A2B0-91BF25D3D3AB}"/>
              </a:ext>
            </a:extLst>
          </p:cNvPr>
          <p:cNvSpPr>
            <a:spLocks noGrp="1"/>
          </p:cNvSpPr>
          <p:nvPr>
            <p:ph idx="1"/>
          </p:nvPr>
        </p:nvSpPr>
        <p:spPr/>
        <p:txBody>
          <a:bodyPr/>
          <a:lstStyle/>
          <a:p>
            <a:r>
              <a:rPr lang="en-US" dirty="0"/>
              <a:t>Claude Levi-Strauss – The Culinary Triangle * Published in 1966</a:t>
            </a:r>
          </a:p>
          <a:p>
            <a:r>
              <a:rPr lang="en-US" dirty="0"/>
              <a:t>What is the main message in Levi-Strauss’s article? </a:t>
            </a:r>
          </a:p>
          <a:p>
            <a:r>
              <a:rPr lang="en-US" dirty="0"/>
              <a:t>What evidence/examples does Levi-Strauss refer to support his claims? </a:t>
            </a:r>
          </a:p>
          <a:p>
            <a:r>
              <a:rPr lang="en-US" dirty="0"/>
              <a:t>What is the culinary triangle? </a:t>
            </a:r>
          </a:p>
          <a:p>
            <a:r>
              <a:rPr lang="en-US" dirty="0"/>
              <a:t>What is the relationship between culture and cooked, rotten and raw foods? </a:t>
            </a:r>
          </a:p>
          <a:p>
            <a:r>
              <a:rPr lang="en-US" dirty="0"/>
              <a:t>What is the relationship between smoked, roasted and boiled foods and raw, cooked and rotten foods? </a:t>
            </a:r>
          </a:p>
          <a:p>
            <a:r>
              <a:rPr lang="en-US" dirty="0"/>
              <a:t>How do cultures prepare foods across time and space? </a:t>
            </a:r>
          </a:p>
          <a:p>
            <a:endParaRPr lang="en-US" dirty="0"/>
          </a:p>
        </p:txBody>
      </p:sp>
    </p:spTree>
    <p:extLst>
      <p:ext uri="{BB962C8B-B14F-4D97-AF65-F5344CB8AC3E}">
        <p14:creationId xmlns:p14="http://schemas.microsoft.com/office/powerpoint/2010/main" val="7239025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Foundations of Food and Culture</a:t>
            </a:r>
          </a:p>
        </p:txBody>
      </p:sp>
      <p:sp>
        <p:nvSpPr>
          <p:cNvPr id="3" name="Content Placeholder 2"/>
          <p:cNvSpPr>
            <a:spLocks noGrp="1"/>
          </p:cNvSpPr>
          <p:nvPr>
            <p:ph idx="1"/>
          </p:nvPr>
        </p:nvSpPr>
        <p:spPr/>
        <p:txBody>
          <a:bodyPr/>
          <a:lstStyle/>
          <a:p>
            <a:r>
              <a:rPr lang="en-US" sz="2800" dirty="0"/>
              <a:t>Claude Levi-Strauss – The Culinary Triangle </a:t>
            </a:r>
            <a:r>
              <a:rPr lang="en-US" dirty="0"/>
              <a:t>* Published in 1966</a:t>
            </a:r>
          </a:p>
          <a:p>
            <a:r>
              <a:rPr lang="en-US" dirty="0"/>
              <a:t>Uses linguistic principles of the ‘vowel triangle’ and ‘consonant triangle’ to relate to cooking</a:t>
            </a:r>
          </a:p>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36914" y="2911590"/>
            <a:ext cx="4297680" cy="2772004"/>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99547" y="2911590"/>
            <a:ext cx="3637824" cy="2957504"/>
          </a:xfrm>
          <a:prstGeom prst="rect">
            <a:avLst/>
          </a:prstGeom>
        </p:spPr>
      </p:pic>
    </p:spTree>
    <p:extLst>
      <p:ext uri="{BB962C8B-B14F-4D97-AF65-F5344CB8AC3E}">
        <p14:creationId xmlns:p14="http://schemas.microsoft.com/office/powerpoint/2010/main" val="31570952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Foundations of Food and Culture</a:t>
            </a:r>
          </a:p>
        </p:txBody>
      </p:sp>
      <p:sp>
        <p:nvSpPr>
          <p:cNvPr id="3" name="Content Placeholder 2"/>
          <p:cNvSpPr>
            <a:spLocks noGrp="1"/>
          </p:cNvSpPr>
          <p:nvPr>
            <p:ph idx="1"/>
          </p:nvPr>
        </p:nvSpPr>
        <p:spPr/>
        <p:txBody>
          <a:bodyPr/>
          <a:lstStyle/>
          <a:p>
            <a:r>
              <a:rPr lang="en-US" sz="2800" dirty="0"/>
              <a:t>Claude Levi-Strauss – The Culinary Triangle </a:t>
            </a:r>
            <a:r>
              <a:rPr lang="en-US" dirty="0"/>
              <a:t>* Published in 1966</a:t>
            </a:r>
          </a:p>
          <a:p>
            <a:endParaRPr lang="en-US" dirty="0"/>
          </a:p>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0571" y="2353611"/>
            <a:ext cx="4433435" cy="3953147"/>
          </a:xfrm>
          <a:prstGeom prst="rect">
            <a:avLst/>
          </a:prstGeom>
        </p:spPr>
      </p:pic>
    </p:spTree>
    <p:extLst>
      <p:ext uri="{BB962C8B-B14F-4D97-AF65-F5344CB8AC3E}">
        <p14:creationId xmlns:p14="http://schemas.microsoft.com/office/powerpoint/2010/main" val="14897916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you Should Know</a:t>
            </a:r>
          </a:p>
        </p:txBody>
      </p:sp>
      <p:sp>
        <p:nvSpPr>
          <p:cNvPr id="3" name="Content Placeholder 2"/>
          <p:cNvSpPr>
            <a:spLocks noGrp="1"/>
          </p:cNvSpPr>
          <p:nvPr>
            <p:ph idx="1"/>
          </p:nvPr>
        </p:nvSpPr>
        <p:spPr/>
        <p:txBody>
          <a:bodyPr>
            <a:normAutofit fontScale="92500" lnSpcReduction="10000"/>
          </a:bodyPr>
          <a:lstStyle/>
          <a:p>
            <a:r>
              <a:rPr lang="en-US" dirty="0"/>
              <a:t>Know Claude Levi-Strauss’s theory of the culinary  triangle</a:t>
            </a:r>
          </a:p>
          <a:p>
            <a:r>
              <a:rPr lang="en-US" dirty="0"/>
              <a:t>Know examples given by Claude Levi-Strauss of cultures and their use of cooking, rotting, and raw food methods. You should also be able to name cultures that have used smoking, boiling and grilling methods. Here are some examples:</a:t>
            </a:r>
          </a:p>
          <a:p>
            <a:pPr lvl="1"/>
            <a:r>
              <a:rPr lang="en-US" b="1" dirty="0" err="1"/>
              <a:t>Guayaki</a:t>
            </a:r>
            <a:r>
              <a:rPr lang="en-US" b="1" dirty="0"/>
              <a:t> of Paraguay </a:t>
            </a:r>
            <a:r>
              <a:rPr lang="en-US" dirty="0"/>
              <a:t>roast all their game, except when they prepare meat destined for the rites which determine the name of the child: meat must be boiled.  </a:t>
            </a:r>
          </a:p>
          <a:p>
            <a:pPr lvl="1"/>
            <a:r>
              <a:rPr lang="en-US" b="1" dirty="0" err="1"/>
              <a:t>Caingang</a:t>
            </a:r>
            <a:r>
              <a:rPr lang="en-US" b="1" dirty="0"/>
              <a:t> of Brazil </a:t>
            </a:r>
            <a:r>
              <a:rPr lang="en-US" dirty="0"/>
              <a:t>prohibit boiled meat for the widow and widower, and also for anyone who has murdered an enemy.</a:t>
            </a:r>
          </a:p>
          <a:p>
            <a:pPr lvl="1"/>
            <a:r>
              <a:rPr lang="en-US" b="1" dirty="0" err="1"/>
              <a:t>Poconachi</a:t>
            </a:r>
            <a:r>
              <a:rPr lang="en-US" b="1" dirty="0"/>
              <a:t> of Mexico </a:t>
            </a:r>
            <a:r>
              <a:rPr lang="en-US" dirty="0"/>
              <a:t>interpret roasted as a compromise between the raw and the burned. After the universal fire, they relate – that which had not been burned became white, that which had burned was black, and that which had only been singed turned red. This explanation accounts for various colors of the corn and bean. </a:t>
            </a:r>
          </a:p>
          <a:p>
            <a:r>
              <a:rPr lang="en-US" dirty="0"/>
              <a:t>Know the categories that Claude Levi-Strauss adds at the end of the article and understand how they relate to the culinary triangle, i.e. fried, grilled, and steamed.</a:t>
            </a:r>
          </a:p>
          <a:p>
            <a:r>
              <a:rPr lang="en-US" dirty="0"/>
              <a:t>What about other processing techniques, i.e. fermentation? </a:t>
            </a:r>
          </a:p>
          <a:p>
            <a:endParaRPr lang="en-US" dirty="0"/>
          </a:p>
        </p:txBody>
      </p:sp>
    </p:spTree>
    <p:extLst>
      <p:ext uri="{BB962C8B-B14F-4D97-AF65-F5344CB8AC3E}">
        <p14:creationId xmlns:p14="http://schemas.microsoft.com/office/powerpoint/2010/main" val="667653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a:t>
            </a:r>
          </a:p>
        </p:txBody>
      </p:sp>
      <p:sp>
        <p:nvSpPr>
          <p:cNvPr id="3" name="Content Placeholder 2"/>
          <p:cNvSpPr>
            <a:spLocks noGrp="1"/>
          </p:cNvSpPr>
          <p:nvPr>
            <p:ph idx="1"/>
          </p:nvPr>
        </p:nvSpPr>
        <p:spPr/>
        <p:txBody>
          <a:bodyPr/>
          <a:lstStyle/>
          <a:p>
            <a:r>
              <a:rPr lang="en-US" dirty="0"/>
              <a:t>Write down 5 things that come to your mind about the following food items. What cultural signs are attributed with each food item?  </a:t>
            </a:r>
          </a:p>
          <a:p>
            <a:pPr marL="0" indent="0">
              <a:buNone/>
            </a:pPr>
            <a:r>
              <a:rPr lang="en-US" dirty="0"/>
              <a:t> </a:t>
            </a:r>
          </a:p>
        </p:txBody>
      </p:sp>
    </p:spTree>
    <p:extLst>
      <p:ext uri="{BB962C8B-B14F-4D97-AF65-F5344CB8AC3E}">
        <p14:creationId xmlns:p14="http://schemas.microsoft.com/office/powerpoint/2010/main" val="7129916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Coffee</a:t>
            </a:r>
          </a:p>
        </p:txBody>
      </p:sp>
    </p:spTree>
    <p:extLst>
      <p:ext uri="{BB962C8B-B14F-4D97-AF65-F5344CB8AC3E}">
        <p14:creationId xmlns:p14="http://schemas.microsoft.com/office/powerpoint/2010/main" val="6821292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Salad</a:t>
            </a:r>
          </a:p>
        </p:txBody>
      </p:sp>
    </p:spTree>
    <p:extLst>
      <p:ext uri="{BB962C8B-B14F-4D97-AF65-F5344CB8AC3E}">
        <p14:creationId xmlns:p14="http://schemas.microsoft.com/office/powerpoint/2010/main" val="17890722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Bread</a:t>
            </a:r>
          </a:p>
        </p:txBody>
      </p:sp>
    </p:spTree>
    <p:extLst>
      <p:ext uri="{BB962C8B-B14F-4D97-AF65-F5344CB8AC3E}">
        <p14:creationId xmlns:p14="http://schemas.microsoft.com/office/powerpoint/2010/main" val="24611869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Eggs</a:t>
            </a:r>
          </a:p>
        </p:txBody>
      </p:sp>
    </p:spTree>
    <p:extLst>
      <p:ext uri="{BB962C8B-B14F-4D97-AF65-F5344CB8AC3E}">
        <p14:creationId xmlns:p14="http://schemas.microsoft.com/office/powerpoint/2010/main" val="29262777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Soup</a:t>
            </a:r>
          </a:p>
        </p:txBody>
      </p:sp>
    </p:spTree>
    <p:extLst>
      <p:ext uri="{BB962C8B-B14F-4D97-AF65-F5344CB8AC3E}">
        <p14:creationId xmlns:p14="http://schemas.microsoft.com/office/powerpoint/2010/main" val="1999645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RECAP – General Framework</a:t>
            </a:r>
          </a:p>
        </p:txBody>
      </p:sp>
      <p:pic>
        <p:nvPicPr>
          <p:cNvPr id="4" name="Content Placeholder 3"/>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143627" y="1846263"/>
            <a:ext cx="4845383" cy="4022725"/>
          </a:xfrm>
        </p:spPr>
      </p:pic>
      <p:sp>
        <p:nvSpPr>
          <p:cNvPr id="5" name="Content Placeholder 4"/>
          <p:cNvSpPr>
            <a:spLocks noGrp="1"/>
          </p:cNvSpPr>
          <p:nvPr>
            <p:ph sz="half" idx="2"/>
          </p:nvPr>
        </p:nvSpPr>
        <p:spPr/>
        <p:txBody>
          <a:bodyPr/>
          <a:lstStyle/>
          <a:p>
            <a:r>
              <a:rPr lang="en-US" altLang="en-US" sz="5400" dirty="0"/>
              <a:t>Richard Johnson</a:t>
            </a:r>
            <a:br>
              <a:rPr lang="en-US" altLang="en-US" dirty="0"/>
            </a:br>
            <a:r>
              <a:rPr lang="en-US" altLang="en-US" dirty="0"/>
              <a:t>What is Cultural Studies Anyways, Social Text, (1986-87)</a:t>
            </a:r>
            <a:endParaRPr lang="en-CA" dirty="0"/>
          </a:p>
        </p:txBody>
      </p:sp>
    </p:spTree>
    <p:extLst>
      <p:ext uri="{BB962C8B-B14F-4D97-AF65-F5344CB8AC3E}">
        <p14:creationId xmlns:p14="http://schemas.microsoft.com/office/powerpoint/2010/main" val="25969994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Cake</a:t>
            </a:r>
          </a:p>
        </p:txBody>
      </p:sp>
    </p:spTree>
    <p:extLst>
      <p:ext uri="{BB962C8B-B14F-4D97-AF65-F5344CB8AC3E}">
        <p14:creationId xmlns:p14="http://schemas.microsoft.com/office/powerpoint/2010/main" val="41056789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Cheese</a:t>
            </a:r>
          </a:p>
        </p:txBody>
      </p:sp>
    </p:spTree>
    <p:extLst>
      <p:ext uri="{BB962C8B-B14F-4D97-AF65-F5344CB8AC3E}">
        <p14:creationId xmlns:p14="http://schemas.microsoft.com/office/powerpoint/2010/main" val="442188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Steak</a:t>
            </a:r>
          </a:p>
        </p:txBody>
      </p:sp>
    </p:spTree>
    <p:extLst>
      <p:ext uri="{BB962C8B-B14F-4D97-AF65-F5344CB8AC3E}">
        <p14:creationId xmlns:p14="http://schemas.microsoft.com/office/powerpoint/2010/main" val="31120860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Fruit</a:t>
            </a:r>
          </a:p>
        </p:txBody>
      </p:sp>
    </p:spTree>
    <p:extLst>
      <p:ext uri="{BB962C8B-B14F-4D97-AF65-F5344CB8AC3E}">
        <p14:creationId xmlns:p14="http://schemas.microsoft.com/office/powerpoint/2010/main" val="21693915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Candy</a:t>
            </a:r>
          </a:p>
        </p:txBody>
      </p:sp>
    </p:spTree>
    <p:extLst>
      <p:ext uri="{BB962C8B-B14F-4D97-AF65-F5344CB8AC3E}">
        <p14:creationId xmlns:p14="http://schemas.microsoft.com/office/powerpoint/2010/main" val="5037451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Pizza</a:t>
            </a:r>
          </a:p>
        </p:txBody>
      </p:sp>
    </p:spTree>
    <p:extLst>
      <p:ext uri="{BB962C8B-B14F-4D97-AF65-F5344CB8AC3E}">
        <p14:creationId xmlns:p14="http://schemas.microsoft.com/office/powerpoint/2010/main" val="40164090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Discussion</a:t>
            </a:r>
          </a:p>
        </p:txBody>
      </p:sp>
      <p:sp>
        <p:nvSpPr>
          <p:cNvPr id="5" name="Content Placeholder 4"/>
          <p:cNvSpPr>
            <a:spLocks noGrp="1"/>
          </p:cNvSpPr>
          <p:nvPr>
            <p:ph idx="1"/>
          </p:nvPr>
        </p:nvSpPr>
        <p:spPr/>
        <p:txBody>
          <a:bodyPr>
            <a:normAutofit/>
          </a:bodyPr>
          <a:lstStyle/>
          <a:p>
            <a:r>
              <a:rPr lang="en-US" dirty="0"/>
              <a:t>What kind of food etiquette did your family follow at the diner table? </a:t>
            </a:r>
          </a:p>
          <a:p>
            <a:pPr lvl="1"/>
            <a:r>
              <a:rPr lang="en-US" dirty="0"/>
              <a:t>Did you eat together?</a:t>
            </a:r>
          </a:p>
          <a:p>
            <a:pPr lvl="1"/>
            <a:r>
              <a:rPr lang="en-US" dirty="0"/>
              <a:t>Did you have family conversations?</a:t>
            </a:r>
          </a:p>
          <a:p>
            <a:pPr lvl="1"/>
            <a:r>
              <a:rPr lang="en-US" dirty="0"/>
              <a:t>Did you eat in front of the TV?</a:t>
            </a:r>
          </a:p>
          <a:p>
            <a:pPr lvl="1"/>
            <a:r>
              <a:rPr lang="en-US" dirty="0"/>
              <a:t>What were the divisions of labour (i.e. cooking, cleaning dishes, preparation, etc.)?</a:t>
            </a:r>
          </a:p>
          <a:p>
            <a:pPr lvl="1"/>
            <a:r>
              <a:rPr lang="en-US" dirty="0"/>
              <a:t>What kind of rules were set at the table?</a:t>
            </a:r>
          </a:p>
          <a:p>
            <a:pPr lvl="2"/>
            <a:r>
              <a:rPr lang="en-US" dirty="0"/>
              <a:t>Language, preventing bodily functions, etc.…</a:t>
            </a:r>
          </a:p>
          <a:p>
            <a:pPr marL="201168" lvl="1" indent="0">
              <a:buNone/>
            </a:pPr>
            <a:endParaRPr lang="en-US" dirty="0"/>
          </a:p>
          <a:p>
            <a:r>
              <a:rPr lang="en-US" dirty="0"/>
              <a:t>What other kind of food rituals can you remember partaking in as a child (parties, barbecues, corn roasts, gatherings, etc.)? </a:t>
            </a:r>
          </a:p>
          <a:p>
            <a:pPr lvl="1"/>
            <a:endParaRPr lang="en-US" dirty="0"/>
          </a:p>
          <a:p>
            <a:pPr lvl="1"/>
            <a:endParaRPr lang="en-US" dirty="0"/>
          </a:p>
        </p:txBody>
      </p:sp>
    </p:spTree>
    <p:extLst>
      <p:ext uri="{BB962C8B-B14F-4D97-AF65-F5344CB8AC3E}">
        <p14:creationId xmlns:p14="http://schemas.microsoft.com/office/powerpoint/2010/main" val="35567820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390BD-0DB8-40E6-9A60-7508D1102A9C}"/>
              </a:ext>
            </a:extLst>
          </p:cNvPr>
          <p:cNvSpPr>
            <a:spLocks noGrp="1"/>
          </p:cNvSpPr>
          <p:nvPr>
            <p:ph type="title"/>
          </p:nvPr>
        </p:nvSpPr>
        <p:spPr/>
        <p:txBody>
          <a:bodyPr/>
          <a:lstStyle/>
          <a:p>
            <a:r>
              <a:rPr lang="en-US" dirty="0"/>
              <a:t>Readings to Focus on for Next Class</a:t>
            </a:r>
          </a:p>
        </p:txBody>
      </p:sp>
      <p:sp>
        <p:nvSpPr>
          <p:cNvPr id="3" name="Content Placeholder 2">
            <a:extLst>
              <a:ext uri="{FF2B5EF4-FFF2-40B4-BE49-F238E27FC236}">
                <a16:creationId xmlns:a16="http://schemas.microsoft.com/office/drawing/2014/main" id="{DBCFF8EA-5315-4A1D-BA85-E709B41F29F1}"/>
              </a:ext>
            </a:extLst>
          </p:cNvPr>
          <p:cNvSpPr>
            <a:spLocks noGrp="1"/>
          </p:cNvSpPr>
          <p:nvPr>
            <p:ph idx="1"/>
          </p:nvPr>
        </p:nvSpPr>
        <p:spPr/>
        <p:txBody>
          <a:bodyPr/>
          <a:lstStyle/>
          <a:p>
            <a:r>
              <a:rPr lang="en-CA" b="1" dirty="0"/>
              <a:t>Chapter 7:</a:t>
            </a:r>
          </a:p>
          <a:p>
            <a:r>
              <a:rPr lang="en-CA" i="1" dirty="0"/>
              <a:t>Goody, J. (1982) Industrial Food: Towards the Development of a World Cuisine, pp. 72 – 90.</a:t>
            </a:r>
            <a:endParaRPr lang="en-US" i="1" dirty="0"/>
          </a:p>
          <a:p>
            <a:r>
              <a:rPr lang="en-CA" b="1" dirty="0"/>
              <a:t>Chapter 8: </a:t>
            </a:r>
          </a:p>
          <a:p>
            <a:r>
              <a:rPr lang="en-CA" i="1" dirty="0" err="1"/>
              <a:t>Mintz</a:t>
            </a:r>
            <a:r>
              <a:rPr lang="en-CA" i="1" dirty="0"/>
              <a:t>, S. W. (1979) Time, Sugar and Sweetness, pp. 91 – 103.</a:t>
            </a:r>
            <a:endParaRPr lang="en-US" i="1" dirty="0"/>
          </a:p>
          <a:p>
            <a:endParaRPr lang="en-US" dirty="0"/>
          </a:p>
        </p:txBody>
      </p:sp>
    </p:spTree>
    <p:extLst>
      <p:ext uri="{BB962C8B-B14F-4D97-AF65-F5344CB8AC3E}">
        <p14:creationId xmlns:p14="http://schemas.microsoft.com/office/powerpoint/2010/main" val="6976119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Have </a:t>
            </a:r>
            <a:r>
              <a:rPr lang="en-US"/>
              <a:t>a great week!</a:t>
            </a:r>
            <a:endParaRPr lang="en-US" dirty="0"/>
          </a:p>
        </p:txBody>
      </p:sp>
      <p:sp>
        <p:nvSpPr>
          <p:cNvPr id="3" name="Content Placeholder 2"/>
          <p:cNvSpPr>
            <a:spLocks noGrp="1"/>
          </p:cNvSpPr>
          <p:nvPr>
            <p:ph idx="1"/>
          </p:nvPr>
        </p:nvSpPr>
        <p:spPr/>
        <p:txBody>
          <a:bodyPr/>
          <a:lstStyle/>
          <a:p>
            <a:r>
              <a:rPr lang="en-US" dirty="0"/>
              <a:t>Before next class, please check out!</a:t>
            </a:r>
          </a:p>
          <a:p>
            <a:endParaRPr lang="en-US" dirty="0"/>
          </a:p>
          <a:p>
            <a:r>
              <a:rPr lang="en-US" sz="3600" dirty="0">
                <a:hlinkClick r:id="rId2"/>
              </a:rPr>
              <a:t>The Hive</a:t>
            </a:r>
            <a:endParaRPr lang="en-US" sz="3600" dirty="0"/>
          </a:p>
        </p:txBody>
      </p:sp>
    </p:spTree>
    <p:extLst>
      <p:ext uri="{BB962C8B-B14F-4D97-AF65-F5344CB8AC3E}">
        <p14:creationId xmlns:p14="http://schemas.microsoft.com/office/powerpoint/2010/main" val="2440349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94B7D-90CF-4B9B-9780-4852DBD416B8}"/>
              </a:ext>
            </a:extLst>
          </p:cNvPr>
          <p:cNvSpPr>
            <a:spLocks noGrp="1"/>
          </p:cNvSpPr>
          <p:nvPr>
            <p:ph type="title"/>
          </p:nvPr>
        </p:nvSpPr>
        <p:spPr/>
        <p:txBody>
          <a:bodyPr/>
          <a:lstStyle/>
          <a:p>
            <a:r>
              <a:rPr lang="en-US" dirty="0"/>
              <a:t>Foundations of Food and Culture</a:t>
            </a:r>
          </a:p>
        </p:txBody>
      </p:sp>
      <p:sp>
        <p:nvSpPr>
          <p:cNvPr id="3" name="Content Placeholder 2">
            <a:extLst>
              <a:ext uri="{FF2B5EF4-FFF2-40B4-BE49-F238E27FC236}">
                <a16:creationId xmlns:a16="http://schemas.microsoft.com/office/drawing/2014/main" id="{47E02B10-40E8-4C78-BECE-78065F584E95}"/>
              </a:ext>
            </a:extLst>
          </p:cNvPr>
          <p:cNvSpPr>
            <a:spLocks noGrp="1"/>
          </p:cNvSpPr>
          <p:nvPr>
            <p:ph idx="1"/>
          </p:nvPr>
        </p:nvSpPr>
        <p:spPr/>
        <p:txBody>
          <a:bodyPr/>
          <a:lstStyle/>
          <a:p>
            <a:r>
              <a:rPr lang="en-US" dirty="0"/>
              <a:t>Margaret Mead – Why do we overeat? *Published in 1971</a:t>
            </a:r>
          </a:p>
          <a:p>
            <a:r>
              <a:rPr lang="en-US" dirty="0"/>
              <a:t>What is the main message in Mead’s article? </a:t>
            </a:r>
          </a:p>
          <a:p>
            <a:r>
              <a:rPr lang="en-US" dirty="0"/>
              <a:t>What evidence/examples does Mead refer to support her claims? </a:t>
            </a:r>
          </a:p>
          <a:p>
            <a:r>
              <a:rPr lang="en-US" dirty="0"/>
              <a:t>According to Mead, why do people overeat? </a:t>
            </a:r>
          </a:p>
          <a:p>
            <a:r>
              <a:rPr lang="en-US" dirty="0"/>
              <a:t>What does Mead suggest about the way society views body type?</a:t>
            </a:r>
          </a:p>
          <a:p>
            <a:r>
              <a:rPr lang="en-US" dirty="0"/>
              <a:t>According to Mead, how can we help our children eat in a ‘new style’? </a:t>
            </a:r>
          </a:p>
        </p:txBody>
      </p:sp>
    </p:spTree>
    <p:extLst>
      <p:ext uri="{BB962C8B-B14F-4D97-AF65-F5344CB8AC3E}">
        <p14:creationId xmlns:p14="http://schemas.microsoft.com/office/powerpoint/2010/main" val="1777739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Foundations of Food and Culture</a:t>
            </a:r>
          </a:p>
        </p:txBody>
      </p:sp>
      <p:sp>
        <p:nvSpPr>
          <p:cNvPr id="3" name="Content Placeholder 2"/>
          <p:cNvSpPr>
            <a:spLocks noGrp="1"/>
          </p:cNvSpPr>
          <p:nvPr>
            <p:ph idx="1"/>
          </p:nvPr>
        </p:nvSpPr>
        <p:spPr/>
        <p:txBody>
          <a:bodyPr>
            <a:normAutofit fontScale="92500"/>
          </a:bodyPr>
          <a:lstStyle/>
          <a:p>
            <a:r>
              <a:rPr lang="en-US" sz="2800" dirty="0"/>
              <a:t>Margaret Mead – Why do we overeat? </a:t>
            </a:r>
            <a:r>
              <a:rPr lang="en-US" dirty="0"/>
              <a:t>*Published in 1971</a:t>
            </a:r>
          </a:p>
          <a:p>
            <a:pPr lvl="1"/>
            <a:r>
              <a:rPr lang="en-US" dirty="0"/>
              <a:t>Daily abundance of food is one of the main characteristic of affluence in society. </a:t>
            </a:r>
          </a:p>
          <a:p>
            <a:pPr lvl="1"/>
            <a:r>
              <a:rPr lang="en-US" dirty="0"/>
              <a:t>Those who have just enough to survive on, feast at festivals and eat meagerly in the long intervals between great events. </a:t>
            </a:r>
          </a:p>
          <a:p>
            <a:pPr lvl="1"/>
            <a:r>
              <a:rPr lang="en-US" dirty="0"/>
              <a:t>Most people in affluent societies aren’t struggling to obtain food but have to resist eating too much. </a:t>
            </a:r>
          </a:p>
          <a:p>
            <a:pPr lvl="1"/>
            <a:r>
              <a:rPr lang="en-US" dirty="0"/>
              <a:t>In affluent societies, cooking is seen as an art.</a:t>
            </a:r>
          </a:p>
          <a:p>
            <a:pPr lvl="1"/>
            <a:r>
              <a:rPr lang="en-US" dirty="0"/>
              <a:t>Obesity is looked at negatively in America </a:t>
            </a:r>
            <a:r>
              <a:rPr lang="en-US" i="1" dirty="0"/>
              <a:t>(as well as other industrialized nations)</a:t>
            </a:r>
          </a:p>
          <a:p>
            <a:pPr lvl="1"/>
            <a:r>
              <a:rPr lang="en-US" dirty="0"/>
              <a:t>We can help our children eat in a new style</a:t>
            </a:r>
          </a:p>
          <a:p>
            <a:pPr marL="384048" lvl="2" indent="0">
              <a:buNone/>
            </a:pPr>
            <a:r>
              <a:rPr lang="en-US" dirty="0"/>
              <a:t>1 – We can give up using food as a punishment and reward – as a symbol of duty performed (or neglect) a consolation or an accolade. Where food is so plentiful, food can be food and the focus of our feelings can be directed toward the pleasure of sharing a meal with others. </a:t>
            </a:r>
          </a:p>
          <a:p>
            <a:pPr marL="384048" lvl="2" indent="0">
              <a:buNone/>
            </a:pPr>
            <a:r>
              <a:rPr lang="en-US" dirty="0"/>
              <a:t>2 – We an recognize the fact that the rule of “there square meals a day” has become a kind of straightjacket. We would do better to take into account the variations in individual rhythms in the need for food as well as the different rhythms in the working day for different people. </a:t>
            </a:r>
          </a:p>
          <a:p>
            <a:pPr marL="384048" lvl="2" indent="0">
              <a:buNone/>
            </a:pPr>
            <a:r>
              <a:rPr lang="en-US" dirty="0"/>
              <a:t>3 – The whole world today is linked through food, the food that some have in superabundance and others urgently need. By freeing our children of the strictures of conscience about their personal consumption of food, the would be freer to think of shared food as a source of well-being for everyone everywhere. </a:t>
            </a:r>
          </a:p>
        </p:txBody>
      </p:sp>
    </p:spTree>
    <p:extLst>
      <p:ext uri="{BB962C8B-B14F-4D97-AF65-F5344CB8AC3E}">
        <p14:creationId xmlns:p14="http://schemas.microsoft.com/office/powerpoint/2010/main" val="2880833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45274-7862-4C40-89EE-01E7CBF75779}"/>
              </a:ext>
            </a:extLst>
          </p:cNvPr>
          <p:cNvSpPr>
            <a:spLocks noGrp="1"/>
          </p:cNvSpPr>
          <p:nvPr>
            <p:ph type="title"/>
          </p:nvPr>
        </p:nvSpPr>
        <p:spPr/>
        <p:txBody>
          <a:bodyPr/>
          <a:lstStyle/>
          <a:p>
            <a:r>
              <a:rPr lang="en-US" dirty="0"/>
              <a:t>Foundations of Food and Culture</a:t>
            </a:r>
          </a:p>
        </p:txBody>
      </p:sp>
      <p:sp>
        <p:nvSpPr>
          <p:cNvPr id="3" name="Content Placeholder 2">
            <a:extLst>
              <a:ext uri="{FF2B5EF4-FFF2-40B4-BE49-F238E27FC236}">
                <a16:creationId xmlns:a16="http://schemas.microsoft.com/office/drawing/2014/main" id="{E722D011-36A4-418F-AE33-B06821DE738E}"/>
              </a:ext>
            </a:extLst>
          </p:cNvPr>
          <p:cNvSpPr>
            <a:spLocks noGrp="1"/>
          </p:cNvSpPr>
          <p:nvPr>
            <p:ph idx="1"/>
          </p:nvPr>
        </p:nvSpPr>
        <p:spPr/>
        <p:txBody>
          <a:bodyPr/>
          <a:lstStyle/>
          <a:p>
            <a:r>
              <a:rPr lang="en-US" sz="3200" dirty="0"/>
              <a:t>Roland Barthes – </a:t>
            </a:r>
            <a:r>
              <a:rPr lang="en-US" dirty="0"/>
              <a:t>Towards a Psychosociology of Contemporary Food Consumption </a:t>
            </a:r>
            <a:r>
              <a:rPr lang="en-US" sz="1600" dirty="0"/>
              <a:t>*(published in 1961) </a:t>
            </a:r>
          </a:p>
          <a:p>
            <a:r>
              <a:rPr lang="en-US" sz="1600" dirty="0"/>
              <a:t>What is the main message in Barthes article? </a:t>
            </a:r>
          </a:p>
          <a:p>
            <a:r>
              <a:rPr lang="en-US" sz="1600" dirty="0"/>
              <a:t>What evidence/examples does Barthes refer to support his claims? </a:t>
            </a:r>
          </a:p>
          <a:p>
            <a:r>
              <a:rPr lang="en-US" sz="1600" dirty="0"/>
              <a:t>How does food convey meaning? </a:t>
            </a:r>
          </a:p>
          <a:p>
            <a:r>
              <a:rPr lang="en-US" sz="1600" dirty="0"/>
              <a:t>How do food practices convey meaning? </a:t>
            </a:r>
          </a:p>
          <a:p>
            <a:r>
              <a:rPr lang="en-US" sz="1600" dirty="0"/>
              <a:t>How does food transform into a situation? </a:t>
            </a:r>
          </a:p>
          <a:p>
            <a:r>
              <a:rPr lang="en-US" sz="1600" dirty="0"/>
              <a:t>What is meant that food will lose substance but gain function? </a:t>
            </a:r>
          </a:p>
          <a:p>
            <a:r>
              <a:rPr lang="en-US" sz="1600" dirty="0"/>
              <a:t>What does food advertising convey (three themes)?</a:t>
            </a:r>
          </a:p>
          <a:p>
            <a:r>
              <a:rPr lang="en-US" sz="1600" dirty="0"/>
              <a:t>How does Barthes article link to Johnson’s model (introduced in class on September </a:t>
            </a:r>
            <a:r>
              <a:rPr lang="en-US" sz="1600" dirty="0" err="1"/>
              <a:t>th</a:t>
            </a:r>
            <a:r>
              <a:rPr lang="en-US" sz="1600" dirty="0"/>
              <a:t>)? </a:t>
            </a:r>
          </a:p>
          <a:p>
            <a:endParaRPr lang="en-US" sz="1600" dirty="0"/>
          </a:p>
          <a:p>
            <a:endParaRPr lang="en-US" sz="1600" dirty="0"/>
          </a:p>
          <a:p>
            <a:endParaRPr lang="en-US" dirty="0"/>
          </a:p>
        </p:txBody>
      </p:sp>
    </p:spTree>
    <p:extLst>
      <p:ext uri="{BB962C8B-B14F-4D97-AF65-F5344CB8AC3E}">
        <p14:creationId xmlns:p14="http://schemas.microsoft.com/office/powerpoint/2010/main" val="1466525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Foundations of Food and Culture</a:t>
            </a:r>
          </a:p>
        </p:txBody>
      </p:sp>
      <p:sp>
        <p:nvSpPr>
          <p:cNvPr id="3" name="Content Placeholder 2"/>
          <p:cNvSpPr>
            <a:spLocks noGrp="1"/>
          </p:cNvSpPr>
          <p:nvPr>
            <p:ph idx="1"/>
          </p:nvPr>
        </p:nvSpPr>
        <p:spPr>
          <a:xfrm>
            <a:off x="1097280" y="1845734"/>
            <a:ext cx="10058400" cy="4250266"/>
          </a:xfrm>
        </p:spPr>
        <p:txBody>
          <a:bodyPr>
            <a:normAutofit fontScale="47500" lnSpcReduction="20000"/>
          </a:bodyPr>
          <a:lstStyle/>
          <a:p>
            <a:r>
              <a:rPr lang="en-US" sz="5900" dirty="0"/>
              <a:t>Roland Barthes – </a:t>
            </a:r>
            <a:r>
              <a:rPr lang="en-US" sz="4200" dirty="0"/>
              <a:t>Towards a Psychosociology of Contemporary Food Consumption </a:t>
            </a:r>
            <a:r>
              <a:rPr lang="en-US" sz="3400" dirty="0"/>
              <a:t>*(published in 1961) </a:t>
            </a:r>
          </a:p>
          <a:p>
            <a:pPr lvl="1"/>
            <a:r>
              <a:rPr lang="en-US" sz="3300" dirty="0"/>
              <a:t>Foodstuff (sugar) is more than an item to be consumed, it is bound to certain usages, certain protocols that have to do with more than food.  </a:t>
            </a:r>
          </a:p>
          <a:p>
            <a:pPr lvl="1"/>
            <a:r>
              <a:rPr lang="en-US" sz="3300" dirty="0"/>
              <a:t>M. Perrot (Le Mode de Vie des </a:t>
            </a:r>
            <a:r>
              <a:rPr lang="en-US" sz="3300" dirty="0" err="1"/>
              <a:t>Familles</a:t>
            </a:r>
            <a:r>
              <a:rPr lang="en-US" sz="3300" dirty="0"/>
              <a:t> </a:t>
            </a:r>
            <a:r>
              <a:rPr lang="en-US" sz="3300" dirty="0" err="1"/>
              <a:t>Bourgeoys</a:t>
            </a:r>
            <a:r>
              <a:rPr lang="en-US" sz="3300" dirty="0"/>
              <a:t> de 1873 - 1953) economic factors played a less important role in the changes that have taken place in the middle-class food habits in the last hundred years than changing tastes, this really means ideas, especially about nutrition. </a:t>
            </a:r>
          </a:p>
          <a:p>
            <a:pPr lvl="1"/>
            <a:r>
              <a:rPr lang="en-US" sz="3300" dirty="0"/>
              <a:t>The development of advertising has led to the development of the ‘ideal nature’ of foodstuff – which by no means represents the actual product. </a:t>
            </a:r>
          </a:p>
          <a:p>
            <a:pPr lvl="1"/>
            <a:r>
              <a:rPr lang="en-US" sz="3300" dirty="0"/>
              <a:t>Food is a system of communication, a body of images, a protocol for usages, situations and behaviours. </a:t>
            </a:r>
          </a:p>
          <a:p>
            <a:pPr lvl="1"/>
            <a:r>
              <a:rPr lang="en-US" sz="3300" dirty="0"/>
              <a:t>Food sums up and transmits a situation, it constitutes information, it signifies. </a:t>
            </a:r>
          </a:p>
          <a:p>
            <a:pPr lvl="1"/>
            <a:r>
              <a:rPr lang="en-US" sz="3300" dirty="0"/>
              <a:t>Food substances, techniques of preparation, habits, all become part of a system of differences in signification. </a:t>
            </a:r>
          </a:p>
          <a:p>
            <a:pPr lvl="1"/>
            <a:r>
              <a:rPr lang="en-US" sz="3300" dirty="0"/>
              <a:t>Looking at food advertising, three themes are identified.</a:t>
            </a:r>
          </a:p>
          <a:p>
            <a:pPr marL="384048" lvl="2" indent="0">
              <a:buNone/>
            </a:pPr>
            <a:r>
              <a:rPr lang="en-US" sz="2500" dirty="0"/>
              <a:t>1 – Food functions as something commemorative.</a:t>
            </a:r>
          </a:p>
          <a:p>
            <a:pPr marL="384048" lvl="2" indent="0">
              <a:buNone/>
            </a:pPr>
            <a:r>
              <a:rPr lang="en-US" sz="2500" dirty="0"/>
              <a:t>2 – Values concern the ‘anthropological situation’ they communicate meaning about gender, sexuality, relationships, etc. </a:t>
            </a:r>
          </a:p>
          <a:p>
            <a:pPr marL="384048" lvl="2" indent="0">
              <a:buNone/>
            </a:pPr>
            <a:r>
              <a:rPr lang="en-US" sz="2500" dirty="0"/>
              <a:t>3 – Food conveys ambiguous values about the psyche and soma – health. </a:t>
            </a:r>
          </a:p>
          <a:p>
            <a:pPr lvl="1"/>
            <a:r>
              <a:rPr lang="en-US" sz="3300" dirty="0"/>
              <a:t>Food has a constant tendency to transform itself into situation – i.e. coffee and snack break. </a:t>
            </a:r>
          </a:p>
          <a:p>
            <a:pPr lvl="1"/>
            <a:r>
              <a:rPr lang="en-US" sz="3300" dirty="0"/>
              <a:t>Food will lose in substance and gain in function. </a:t>
            </a:r>
          </a:p>
          <a:p>
            <a:pPr lvl="1"/>
            <a:endParaRPr lang="en-US" dirty="0"/>
          </a:p>
          <a:p>
            <a:pPr marL="384048" lvl="2" indent="0">
              <a:buNone/>
            </a:pPr>
            <a:endParaRPr lang="en-US" dirty="0"/>
          </a:p>
        </p:txBody>
      </p:sp>
    </p:spTree>
    <p:extLst>
      <p:ext uri="{BB962C8B-B14F-4D97-AF65-F5344CB8AC3E}">
        <p14:creationId xmlns:p14="http://schemas.microsoft.com/office/powerpoint/2010/main" val="3443789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Brief Overlook of Semiotics</a:t>
            </a:r>
          </a:p>
        </p:txBody>
      </p:sp>
      <p:sp>
        <p:nvSpPr>
          <p:cNvPr id="3" name="Content Placeholder 2"/>
          <p:cNvSpPr>
            <a:spLocks noGrp="1"/>
          </p:cNvSpPr>
          <p:nvPr>
            <p:ph idx="1"/>
          </p:nvPr>
        </p:nvSpPr>
        <p:spPr/>
        <p:txBody>
          <a:bodyPr/>
          <a:lstStyle/>
          <a:p>
            <a:r>
              <a:rPr lang="en-CA" dirty="0"/>
              <a:t>Signs – A combination of signifier and signified</a:t>
            </a:r>
          </a:p>
          <a:p>
            <a:r>
              <a:rPr lang="en-CA" dirty="0"/>
              <a:t>Signifier – The physical existence of what carries meaning</a:t>
            </a:r>
          </a:p>
          <a:p>
            <a:r>
              <a:rPr lang="en-CA" dirty="0"/>
              <a:t>Signified – The mental representation that is the meaning</a:t>
            </a:r>
          </a:p>
          <a:p>
            <a:endParaRPr lang="en-CA" dirty="0"/>
          </a:p>
          <a:p>
            <a:r>
              <a:rPr lang="en-CA" dirty="0"/>
              <a:t>Denotative meaning – Common sense, obvious meaning</a:t>
            </a:r>
          </a:p>
          <a:p>
            <a:r>
              <a:rPr lang="en-CA" dirty="0"/>
              <a:t>Connotative – Interaction of denotative meaning and one’s subjective feelings</a:t>
            </a:r>
          </a:p>
          <a:p>
            <a:endParaRPr lang="en-CA" dirty="0"/>
          </a:p>
          <a:p>
            <a:endParaRPr lang="en-US" dirty="0"/>
          </a:p>
        </p:txBody>
      </p:sp>
      <p:pic>
        <p:nvPicPr>
          <p:cNvPr id="4" name="Picture 3">
            <a:extLst>
              <a:ext uri="{FF2B5EF4-FFF2-40B4-BE49-F238E27FC236}">
                <a16:creationId xmlns:a16="http://schemas.microsoft.com/office/drawing/2014/main" id="{087E4958-6279-4D11-94F2-6958AE85E17D}"/>
              </a:ext>
            </a:extLst>
          </p:cNvPr>
          <p:cNvPicPr>
            <a:picLocks noChangeAspect="1"/>
          </p:cNvPicPr>
          <p:nvPr/>
        </p:nvPicPr>
        <p:blipFill>
          <a:blip r:embed="rId2"/>
          <a:stretch>
            <a:fillRect/>
          </a:stretch>
        </p:blipFill>
        <p:spPr>
          <a:xfrm>
            <a:off x="7350942" y="4466170"/>
            <a:ext cx="4572235" cy="1828894"/>
          </a:xfrm>
          <a:prstGeom prst="rect">
            <a:avLst/>
          </a:prstGeom>
        </p:spPr>
      </p:pic>
    </p:spTree>
    <p:extLst>
      <p:ext uri="{BB962C8B-B14F-4D97-AF65-F5344CB8AC3E}">
        <p14:creationId xmlns:p14="http://schemas.microsoft.com/office/powerpoint/2010/main" val="19067375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Foundations of Food and Culture</a:t>
            </a:r>
          </a:p>
        </p:txBody>
      </p:sp>
      <p:sp>
        <p:nvSpPr>
          <p:cNvPr id="3" name="Content Placeholder 2"/>
          <p:cNvSpPr>
            <a:spLocks noGrp="1"/>
          </p:cNvSpPr>
          <p:nvPr>
            <p:ph idx="1"/>
          </p:nvPr>
        </p:nvSpPr>
        <p:spPr/>
        <p:txBody>
          <a:bodyPr>
            <a:normAutofit lnSpcReduction="10000"/>
          </a:bodyPr>
          <a:lstStyle/>
          <a:p>
            <a:r>
              <a:rPr lang="en-US" sz="2700" dirty="0"/>
              <a:t>Pierre Bourdieu – Distinction: Social Critique of the Judgement of Taste </a:t>
            </a:r>
            <a:br>
              <a:rPr lang="en-US" sz="2400" dirty="0"/>
            </a:br>
            <a:r>
              <a:rPr lang="en-US" dirty="0"/>
              <a:t>*Published in 1979</a:t>
            </a:r>
          </a:p>
          <a:p>
            <a:r>
              <a:rPr lang="en-US" dirty="0"/>
              <a:t>What is the main message in Bourdieu’s article? </a:t>
            </a:r>
          </a:p>
          <a:p>
            <a:r>
              <a:rPr lang="en-US" dirty="0"/>
              <a:t>What evidence/examples does Bourdieu refer to support his claims? </a:t>
            </a:r>
          </a:p>
          <a:p>
            <a:r>
              <a:rPr lang="en-US" dirty="0"/>
              <a:t>What is the relationship between food, presentation and culture for teachers, professionals, and industrial and commercial employees? </a:t>
            </a:r>
          </a:p>
          <a:p>
            <a:r>
              <a:rPr lang="en-US" dirty="0"/>
              <a:t>How does food convey information about class and gender? </a:t>
            </a:r>
          </a:p>
          <a:p>
            <a:r>
              <a:rPr lang="en-US" dirty="0"/>
              <a:t>How is body type embodied in class and gender relations? </a:t>
            </a:r>
          </a:p>
          <a:p>
            <a:r>
              <a:rPr lang="en-US" dirty="0"/>
              <a:t>How does schema play a role in our understanding of certain foods? </a:t>
            </a:r>
          </a:p>
          <a:p>
            <a:r>
              <a:rPr lang="en-US" dirty="0"/>
              <a:t>What cultural significance is given to different types of food items? </a:t>
            </a:r>
          </a:p>
          <a:p>
            <a:endParaRPr lang="en-US" dirty="0"/>
          </a:p>
          <a:p>
            <a:endParaRPr lang="en-US" dirty="0"/>
          </a:p>
        </p:txBody>
      </p:sp>
    </p:spTree>
    <p:extLst>
      <p:ext uri="{BB962C8B-B14F-4D97-AF65-F5344CB8AC3E}">
        <p14:creationId xmlns:p14="http://schemas.microsoft.com/office/powerpoint/2010/main" val="2712117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Foundations of Food and Culture</a:t>
            </a:r>
          </a:p>
        </p:txBody>
      </p:sp>
      <p:sp>
        <p:nvSpPr>
          <p:cNvPr id="3" name="Content Placeholder 2"/>
          <p:cNvSpPr>
            <a:spLocks noGrp="1"/>
          </p:cNvSpPr>
          <p:nvPr>
            <p:ph idx="1"/>
          </p:nvPr>
        </p:nvSpPr>
        <p:spPr/>
        <p:txBody>
          <a:bodyPr>
            <a:normAutofit fontScale="92500" lnSpcReduction="20000"/>
          </a:bodyPr>
          <a:lstStyle/>
          <a:p>
            <a:r>
              <a:rPr lang="en-US" sz="2700" dirty="0"/>
              <a:t>Pierre Bourdieu – Distinction: Social Critique of the Judgement of Taste </a:t>
            </a:r>
            <a:br>
              <a:rPr lang="en-US" sz="2400" dirty="0"/>
            </a:br>
            <a:r>
              <a:rPr lang="en-US" dirty="0"/>
              <a:t>*Published in 1979</a:t>
            </a:r>
          </a:p>
          <a:p>
            <a:pPr lvl="1"/>
            <a:r>
              <a:rPr lang="en-US" dirty="0"/>
              <a:t>Compared the spending habits of teachers, professionals, and industrial and commercial employees in respect to food, presentation and culture. </a:t>
            </a:r>
          </a:p>
          <a:p>
            <a:pPr lvl="1"/>
            <a:r>
              <a:rPr lang="en-US" dirty="0"/>
              <a:t>Food is consumed differently between rich and poor, as well as between people of different professions. </a:t>
            </a:r>
          </a:p>
          <a:p>
            <a:pPr lvl="1"/>
            <a:r>
              <a:rPr lang="en-US" dirty="0"/>
              <a:t>Food communicates ideas about social class and gender relations – food tastes are also shaped by social class, gender relations.</a:t>
            </a:r>
          </a:p>
          <a:p>
            <a:pPr lvl="2"/>
            <a:r>
              <a:rPr lang="en-US" dirty="0"/>
              <a:t>‘Taste, a class culture turned into nature, that is embodied, helps to shape the class body.’</a:t>
            </a:r>
          </a:p>
          <a:p>
            <a:pPr lvl="2"/>
            <a:r>
              <a:rPr lang="en-US" dirty="0"/>
              <a:t>Body schema governs the selection of certain foods.</a:t>
            </a:r>
          </a:p>
          <a:p>
            <a:pPr lvl="1"/>
            <a:r>
              <a:rPr lang="en-US" dirty="0"/>
              <a:t>Tastes in food cannot be considered in complete independence of the other dimensions of the relationships to the world, to others and one’s own body, through which the practical philosophy of each class is enacted. </a:t>
            </a:r>
          </a:p>
          <a:p>
            <a:pPr lvl="1"/>
            <a:r>
              <a:rPr lang="en-US" dirty="0"/>
              <a:t>Each lifestyle can only really be constructed in relationship to the other, which is its objective and subjective negation, so that the meaning of behaviour is totally reversed depending on which point of view is adopted and on whether the common words which have to be used to name the conduct are invested with popular or bourgeois connotations, i.e. freedom &amp; abundance. </a:t>
            </a:r>
          </a:p>
          <a:p>
            <a:pPr lvl="1"/>
            <a:r>
              <a:rPr lang="en-US" dirty="0"/>
              <a:t>Emphasis from substance and function to form and manner – there is opposition between form, (social form) and substance. </a:t>
            </a:r>
          </a:p>
        </p:txBody>
      </p:sp>
    </p:spTree>
    <p:extLst>
      <p:ext uri="{BB962C8B-B14F-4D97-AF65-F5344CB8AC3E}">
        <p14:creationId xmlns:p14="http://schemas.microsoft.com/office/powerpoint/2010/main" val="30070439"/>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1881</TotalTime>
  <Words>1387</Words>
  <Application>Microsoft Office PowerPoint</Application>
  <PresentationFormat>Widescreen</PresentationFormat>
  <Paragraphs>129</Paragraphs>
  <Slides>28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28</vt:i4>
      </vt:variant>
    </vt:vector>
  </HeadingPairs>
  <TitlesOfParts>
    <vt:vector size="31" baseType="lpstr">
      <vt:lpstr>Calibri</vt:lpstr>
      <vt:lpstr>Calibri Light</vt:lpstr>
      <vt:lpstr>Retrospect</vt:lpstr>
      <vt:lpstr>Food and Culture</vt:lpstr>
      <vt:lpstr>RECAP – General Framework</vt:lpstr>
      <vt:lpstr>Foundations of Food and Culture</vt:lpstr>
      <vt:lpstr>Foundations of Food and Culture</vt:lpstr>
      <vt:lpstr>Foundations of Food and Culture</vt:lpstr>
      <vt:lpstr>Foundations of Food and Culture</vt:lpstr>
      <vt:lpstr>Brief Overlook of Semiotics</vt:lpstr>
      <vt:lpstr>Foundations of Food and Culture</vt:lpstr>
      <vt:lpstr>Foundations of Food and Culture</vt:lpstr>
      <vt:lpstr>Foundations of Food and Culture</vt:lpstr>
      <vt:lpstr>Foundations of Food and Culture</vt:lpstr>
      <vt:lpstr>Foundations of Food and Culture</vt:lpstr>
      <vt:lpstr>What you Should Know</vt:lpstr>
      <vt:lpstr>Discussion</vt:lpstr>
      <vt:lpstr>Coffee</vt:lpstr>
      <vt:lpstr>Salad</vt:lpstr>
      <vt:lpstr>Bread</vt:lpstr>
      <vt:lpstr>Eggs</vt:lpstr>
      <vt:lpstr>Soup</vt:lpstr>
      <vt:lpstr>Cake</vt:lpstr>
      <vt:lpstr>Cheese</vt:lpstr>
      <vt:lpstr>Steak</vt:lpstr>
      <vt:lpstr>Fruit</vt:lpstr>
      <vt:lpstr>Candy</vt:lpstr>
      <vt:lpstr>Pizza</vt:lpstr>
      <vt:lpstr>Discussion</vt:lpstr>
      <vt:lpstr>Readings to Focus on for Next Class</vt:lpstr>
      <vt:lpstr>Have a great week!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Edible Activism!</dc:title>
  <dc:creator>Erik Chevrier</dc:creator>
  <cp:lastModifiedBy>Erik Chevrier</cp:lastModifiedBy>
  <cp:revision>144</cp:revision>
  <dcterms:created xsi:type="dcterms:W3CDTF">2016-08-29T02:04:56Z</dcterms:created>
  <dcterms:modified xsi:type="dcterms:W3CDTF">2019-09-23T23:50:07Z</dcterms:modified>
</cp:coreProperties>
</file>