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35" r:id="rId3"/>
    <p:sldId id="326" r:id="rId4"/>
    <p:sldId id="295" r:id="rId5"/>
    <p:sldId id="327" r:id="rId6"/>
    <p:sldId id="328" r:id="rId7"/>
    <p:sldId id="311" r:id="rId8"/>
    <p:sldId id="312" r:id="rId9"/>
    <p:sldId id="313" r:id="rId10"/>
    <p:sldId id="324" r:id="rId11"/>
    <p:sldId id="317" r:id="rId12"/>
    <p:sldId id="318" r:id="rId13"/>
    <p:sldId id="319" r:id="rId14"/>
    <p:sldId id="320" r:id="rId15"/>
    <p:sldId id="334" r:id="rId16"/>
    <p:sldId id="329" r:id="rId17"/>
    <p:sldId id="331" r:id="rId18"/>
    <p:sldId id="333" r:id="rId19"/>
    <p:sldId id="325" r:id="rId20"/>
    <p:sldId id="314" r:id="rId21"/>
    <p:sldId id="315" r:id="rId22"/>
    <p:sldId id="316" r:id="rId23"/>
    <p:sldId id="310" r:id="rId24"/>
    <p:sldId id="321" r:id="rId25"/>
    <p:sldId id="296" r:id="rId26"/>
    <p:sldId id="297" r:id="rId27"/>
    <p:sldId id="299" r:id="rId28"/>
    <p:sldId id="298" r:id="rId29"/>
    <p:sldId id="301" r:id="rId30"/>
    <p:sldId id="300" r:id="rId31"/>
    <p:sldId id="302" r:id="rId32"/>
    <p:sldId id="303" r:id="rId33"/>
    <p:sldId id="304" r:id="rId34"/>
    <p:sldId id="305" r:id="rId35"/>
    <p:sldId id="306" r:id="rId36"/>
    <p:sldId id="307" r:id="rId37"/>
    <p:sldId id="308" r:id="rId38"/>
    <p:sldId id="322"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89" d="100"/>
          <a:sy n="89" d="100"/>
        </p:scale>
        <p:origin x="6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2019-09-30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2019-09-30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2019-09-30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2019-09-30</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2019-09-30</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2019-09-30</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2019-09-30</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Hi63rXnuWbw"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DnPmg0R1M04"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Culture</a:t>
            </a:r>
          </a:p>
        </p:txBody>
      </p:sp>
      <p:sp>
        <p:nvSpPr>
          <p:cNvPr id="3" name="Subtitle 2"/>
          <p:cNvSpPr>
            <a:spLocks noGrp="1"/>
          </p:cNvSpPr>
          <p:nvPr>
            <p:ph type="subTitle" idx="1"/>
          </p:nvPr>
        </p:nvSpPr>
        <p:spPr/>
        <p:txBody>
          <a:bodyPr>
            <a:normAutofit/>
          </a:bodyPr>
          <a:lstStyle/>
          <a:p>
            <a:r>
              <a:rPr lang="en-CA" dirty="0"/>
              <a:t>Erik Chevrier</a:t>
            </a:r>
          </a:p>
          <a:p>
            <a:r>
              <a:rPr lang="en-CA" dirty="0"/>
              <a:t>September 30</a:t>
            </a:r>
            <a:r>
              <a:rPr lang="en-CA" baseline="30000" dirty="0"/>
              <a:t>th</a:t>
            </a:r>
            <a:r>
              <a:rPr lang="en-CA" dirty="0"/>
              <a:t>, 2019</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fontScale="92500" lnSpcReduction="10000"/>
          </a:bodyPr>
          <a:lstStyle/>
          <a:p>
            <a:r>
              <a:rPr lang="en-US" sz="2800" dirty="0"/>
              <a:t>Jack Goody – Towards the Development of a World Cuisine </a:t>
            </a:r>
            <a:r>
              <a:rPr lang="en-US" sz="1400" dirty="0"/>
              <a:t>*Published in 1982</a:t>
            </a:r>
          </a:p>
          <a:p>
            <a:r>
              <a:rPr lang="en-US" dirty="0"/>
              <a:t>What is the main message in Goody’s article? </a:t>
            </a:r>
          </a:p>
          <a:p>
            <a:r>
              <a:rPr lang="en-US" dirty="0"/>
              <a:t>What are important factors in the development of a ‘World Cuisine’? </a:t>
            </a:r>
          </a:p>
          <a:p>
            <a:r>
              <a:rPr lang="en-US" dirty="0"/>
              <a:t>What is the history of:</a:t>
            </a:r>
          </a:p>
          <a:p>
            <a:pPr marL="201168" lvl="1" indent="0">
              <a:buNone/>
            </a:pPr>
            <a:r>
              <a:rPr lang="en-US" dirty="0"/>
              <a:t>1 – Preserving</a:t>
            </a:r>
          </a:p>
          <a:p>
            <a:pPr marL="201168" lvl="1" indent="0">
              <a:buNone/>
            </a:pPr>
            <a:r>
              <a:rPr lang="en-US" dirty="0"/>
              <a:t>2 – Mechanization </a:t>
            </a:r>
          </a:p>
          <a:p>
            <a:pPr marL="201168" lvl="1" indent="0">
              <a:buNone/>
            </a:pPr>
            <a:r>
              <a:rPr lang="en-US" dirty="0"/>
              <a:t>3 – Retailing</a:t>
            </a:r>
          </a:p>
          <a:p>
            <a:pPr marL="201168" lvl="1" indent="0">
              <a:buNone/>
            </a:pPr>
            <a:r>
              <a:rPr lang="en-US" dirty="0"/>
              <a:t>4 – Transport </a:t>
            </a:r>
          </a:p>
          <a:p>
            <a:r>
              <a:rPr lang="en-US" dirty="0"/>
              <a:t>Is adulteration of food a new concern? Why or why not? </a:t>
            </a:r>
          </a:p>
          <a:p>
            <a:r>
              <a:rPr lang="en-US" dirty="0"/>
              <a:t>How does global food trade function today? </a:t>
            </a:r>
          </a:p>
          <a:p>
            <a:r>
              <a:rPr lang="en-US" dirty="0"/>
              <a:t>What is the role of advertising in creating a global food cuisine? </a:t>
            </a:r>
          </a:p>
        </p:txBody>
      </p:sp>
    </p:spTree>
    <p:extLst>
      <p:ext uri="{BB962C8B-B14F-4D97-AF65-F5344CB8AC3E}">
        <p14:creationId xmlns:p14="http://schemas.microsoft.com/office/powerpoint/2010/main" val="47404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a:xfrm>
            <a:off x="1097280" y="1845734"/>
            <a:ext cx="10058400" cy="4023360"/>
          </a:xfrm>
        </p:spPr>
        <p:txBody>
          <a:bodyPr/>
          <a:lstStyle/>
          <a:p>
            <a:r>
              <a:rPr lang="en-US" sz="2800" dirty="0"/>
              <a:t>Jack Goody – Towards the Development of a World Cuisine </a:t>
            </a:r>
            <a:r>
              <a:rPr lang="en-US" sz="1400" dirty="0"/>
              <a:t>*Published in 1982</a:t>
            </a:r>
          </a:p>
          <a:p>
            <a:r>
              <a:rPr lang="en-US" dirty="0"/>
              <a:t>The development of mass cuisine developed because of advances in four main areas:</a:t>
            </a:r>
          </a:p>
          <a:p>
            <a:pPr marL="201168" lvl="1" indent="0">
              <a:buNone/>
            </a:pPr>
            <a:r>
              <a:rPr lang="en-US" dirty="0"/>
              <a:t>1 – Preserving</a:t>
            </a:r>
          </a:p>
          <a:p>
            <a:pPr marL="201168" lvl="1" indent="0">
              <a:buNone/>
            </a:pPr>
            <a:r>
              <a:rPr lang="en-US" dirty="0"/>
              <a:t>2 – Mechanization </a:t>
            </a:r>
          </a:p>
          <a:p>
            <a:pPr marL="201168" lvl="1" indent="0">
              <a:buNone/>
            </a:pPr>
            <a:r>
              <a:rPr lang="en-US" dirty="0"/>
              <a:t>3 – Retailing</a:t>
            </a:r>
          </a:p>
          <a:p>
            <a:pPr marL="201168" lvl="1" indent="0">
              <a:buNone/>
            </a:pPr>
            <a:r>
              <a:rPr lang="en-US" dirty="0"/>
              <a:t>4 – Transport </a:t>
            </a:r>
          </a:p>
          <a:p>
            <a:endParaRPr lang="en-US" dirty="0"/>
          </a:p>
        </p:txBody>
      </p:sp>
    </p:spTree>
    <p:extLst>
      <p:ext uri="{BB962C8B-B14F-4D97-AF65-F5344CB8AC3E}">
        <p14:creationId xmlns:p14="http://schemas.microsoft.com/office/powerpoint/2010/main" val="1549521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fontScale="92500" lnSpcReduction="20000"/>
          </a:bodyPr>
          <a:lstStyle/>
          <a:p>
            <a:r>
              <a:rPr lang="en-US" dirty="0"/>
              <a:t>Towards the Development of a World Cuisine </a:t>
            </a:r>
          </a:p>
          <a:p>
            <a:r>
              <a:rPr lang="en-US" dirty="0"/>
              <a:t>Preserving methods</a:t>
            </a:r>
          </a:p>
          <a:p>
            <a:pPr lvl="1"/>
            <a:r>
              <a:rPr lang="en-US" dirty="0"/>
              <a:t>Salting meat and fish were salted as of the 15</a:t>
            </a:r>
            <a:r>
              <a:rPr lang="en-US" baseline="30000" dirty="0"/>
              <a:t>th</a:t>
            </a:r>
            <a:r>
              <a:rPr lang="en-US" dirty="0"/>
              <a:t> century to be shipped by sea</a:t>
            </a:r>
          </a:p>
          <a:p>
            <a:pPr lvl="1"/>
            <a:r>
              <a:rPr lang="en-US" dirty="0"/>
              <a:t>Pickling was an early industrial activity</a:t>
            </a:r>
          </a:p>
          <a:p>
            <a:pPr lvl="1"/>
            <a:r>
              <a:rPr lang="en-US" dirty="0"/>
              <a:t>Sugar was used to preserve fruit and meat</a:t>
            </a:r>
          </a:p>
          <a:p>
            <a:r>
              <a:rPr lang="en-US" dirty="0"/>
              <a:t>Brief history of canning </a:t>
            </a:r>
          </a:p>
          <a:p>
            <a:pPr lvl="1"/>
            <a:r>
              <a:rPr lang="en-US" dirty="0"/>
              <a:t>In 1681 – Invention of the ‘digester’ Canning ‘or bottling’ by Denis </a:t>
            </a:r>
            <a:r>
              <a:rPr lang="en-US" dirty="0" err="1"/>
              <a:t>Papin</a:t>
            </a:r>
            <a:r>
              <a:rPr lang="en-US" dirty="0"/>
              <a:t> in 1681 </a:t>
            </a:r>
          </a:p>
          <a:p>
            <a:pPr lvl="1"/>
            <a:r>
              <a:rPr lang="en-US" dirty="0"/>
              <a:t>End of 17</a:t>
            </a:r>
            <a:r>
              <a:rPr lang="en-US" baseline="30000" dirty="0"/>
              <a:t>th</a:t>
            </a:r>
            <a:r>
              <a:rPr lang="en-US" dirty="0"/>
              <a:t> century – glass containers for medicine and wine at end of 17</a:t>
            </a:r>
            <a:r>
              <a:rPr lang="en-US" baseline="30000" dirty="0"/>
              <a:t>th</a:t>
            </a:r>
            <a:r>
              <a:rPr lang="en-US" dirty="0"/>
              <a:t> century </a:t>
            </a:r>
          </a:p>
          <a:p>
            <a:pPr lvl="1"/>
            <a:r>
              <a:rPr lang="en-US" dirty="0"/>
              <a:t>1804 – </a:t>
            </a:r>
            <a:r>
              <a:rPr lang="en-US" dirty="0" err="1"/>
              <a:t>Appert</a:t>
            </a:r>
            <a:r>
              <a:rPr lang="en-US" dirty="0"/>
              <a:t> opened bottling factory at Massy, near Paris – developed new improved methods</a:t>
            </a:r>
          </a:p>
          <a:p>
            <a:pPr lvl="1"/>
            <a:r>
              <a:rPr lang="en-US" dirty="0"/>
              <a:t>1814 – Donkin, Hall, Gamble set up canning factories in </a:t>
            </a:r>
            <a:r>
              <a:rPr lang="en-US" dirty="0" err="1"/>
              <a:t>Bermondsey</a:t>
            </a:r>
            <a:r>
              <a:rPr lang="en-US" dirty="0"/>
              <a:t> –  food rations purchased by Navy</a:t>
            </a:r>
          </a:p>
          <a:p>
            <a:pPr lvl="1"/>
            <a:r>
              <a:rPr lang="en-US" dirty="0"/>
              <a:t>1821 – William Underwood began trading internationally in Boston – jellies, jams, pickles, ketchup, sauces</a:t>
            </a:r>
          </a:p>
          <a:p>
            <a:pPr lvl="1"/>
            <a:r>
              <a:rPr lang="en-US" dirty="0"/>
              <a:t>1825 – Kensett &amp; Doggett set up cannery in New York</a:t>
            </a:r>
          </a:p>
          <a:p>
            <a:pPr lvl="1"/>
            <a:r>
              <a:rPr lang="en-US" dirty="0"/>
              <a:t>1870 – Rapid expansion of industrial canned goods, especially in France and Brittan</a:t>
            </a:r>
          </a:p>
          <a:p>
            <a:pPr lvl="1"/>
            <a:r>
              <a:rPr lang="en-US" dirty="0"/>
              <a:t>1847 &amp; 1855 – </a:t>
            </a:r>
            <a:r>
              <a:rPr lang="en-US" dirty="0" err="1"/>
              <a:t>Grimwade</a:t>
            </a:r>
            <a:r>
              <a:rPr lang="en-US" dirty="0"/>
              <a:t> took a patent for condensed milk and powdered milk</a:t>
            </a:r>
          </a:p>
          <a:p>
            <a:pPr lvl="1"/>
            <a:endParaRPr lang="en-US" dirty="0"/>
          </a:p>
        </p:txBody>
      </p:sp>
    </p:spTree>
    <p:extLst>
      <p:ext uri="{BB962C8B-B14F-4D97-AF65-F5344CB8AC3E}">
        <p14:creationId xmlns:p14="http://schemas.microsoft.com/office/powerpoint/2010/main" val="48663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a:bodyPr>
          <a:lstStyle/>
          <a:p>
            <a:r>
              <a:rPr lang="en-US" dirty="0"/>
              <a:t>Towards the Development of a World Cuisine </a:t>
            </a:r>
          </a:p>
          <a:p>
            <a:r>
              <a:rPr lang="en-US" dirty="0"/>
              <a:t>Brief History of Artificial Freezing </a:t>
            </a:r>
          </a:p>
          <a:p>
            <a:pPr lvl="1"/>
            <a:r>
              <a:rPr lang="en-US" dirty="0"/>
              <a:t>Early 1800s – Ice houses in Scotland, Russians conserve chickens in snow, natural ice was packed into refrigerators</a:t>
            </a:r>
          </a:p>
          <a:p>
            <a:pPr lvl="1"/>
            <a:r>
              <a:rPr lang="en-US" dirty="0"/>
              <a:t>1806 – Frederic Tudor began worldwide ice shipping company from Boston</a:t>
            </a:r>
          </a:p>
          <a:p>
            <a:pPr lvl="1"/>
            <a:r>
              <a:rPr lang="en-US" dirty="0"/>
              <a:t>1851 – Refrigerated rail cars in USA</a:t>
            </a:r>
          </a:p>
          <a:p>
            <a:pPr lvl="1"/>
            <a:r>
              <a:rPr lang="en-US" dirty="0"/>
              <a:t>1850 – James Harrison developed first practical ice making machine</a:t>
            </a:r>
          </a:p>
          <a:p>
            <a:pPr lvl="1"/>
            <a:r>
              <a:rPr lang="en-US" dirty="0"/>
              <a:t>Development in branding and advertising – mass production &amp; mass consumption</a:t>
            </a:r>
          </a:p>
          <a:p>
            <a:pPr lvl="2"/>
            <a:r>
              <a:rPr lang="en-US" dirty="0"/>
              <a:t>1823 – Mr. Lea &amp; Mr. Perrins Worcestershire Sauce</a:t>
            </a:r>
          </a:p>
          <a:p>
            <a:pPr lvl="2"/>
            <a:r>
              <a:rPr lang="en-US" dirty="0"/>
              <a:t>1860 – Dr. Kellogg produced granola based foods</a:t>
            </a:r>
          </a:p>
          <a:p>
            <a:pPr lvl="2"/>
            <a:r>
              <a:rPr lang="en-US" dirty="0"/>
              <a:t>1890s – Charles Post produced Post Toasties – marketed as health food</a:t>
            </a:r>
          </a:p>
          <a:p>
            <a:pPr lvl="3"/>
            <a:r>
              <a:rPr lang="en-US" dirty="0"/>
              <a:t>Flaking, toasting, puffing, extrusion</a:t>
            </a:r>
          </a:p>
        </p:txBody>
      </p:sp>
    </p:spTree>
    <p:extLst>
      <p:ext uri="{BB962C8B-B14F-4D97-AF65-F5344CB8AC3E}">
        <p14:creationId xmlns:p14="http://schemas.microsoft.com/office/powerpoint/2010/main" val="4279275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a:xfrm>
            <a:off x="1097280" y="1845734"/>
            <a:ext cx="10058400" cy="4489752"/>
          </a:xfrm>
        </p:spPr>
        <p:txBody>
          <a:bodyPr>
            <a:normAutofit fontScale="92500" lnSpcReduction="20000"/>
          </a:bodyPr>
          <a:lstStyle/>
          <a:p>
            <a:r>
              <a:rPr lang="en-US" dirty="0"/>
              <a:t>Towards the Development of a World Cuisine </a:t>
            </a:r>
          </a:p>
          <a:p>
            <a:r>
              <a:rPr lang="en-US" dirty="0"/>
              <a:t>Mechanization and Transportation</a:t>
            </a:r>
          </a:p>
          <a:p>
            <a:pPr lvl="1"/>
            <a:r>
              <a:rPr lang="en-US" dirty="0"/>
              <a:t>Mechanization of food production, preparation and canning.</a:t>
            </a:r>
          </a:p>
          <a:p>
            <a:pPr lvl="1"/>
            <a:r>
              <a:rPr lang="en-US" dirty="0"/>
              <a:t>1849 – Mechanism for pressing out can tops</a:t>
            </a:r>
          </a:p>
          <a:p>
            <a:pPr lvl="1"/>
            <a:r>
              <a:rPr lang="en-US" dirty="0"/>
              <a:t>1876 – Howe machine increased canning production </a:t>
            </a:r>
          </a:p>
          <a:p>
            <a:pPr lvl="1"/>
            <a:r>
              <a:rPr lang="en-US" dirty="0"/>
              <a:t>Middle to late 1800s – Development of Railways</a:t>
            </a:r>
          </a:p>
          <a:p>
            <a:r>
              <a:rPr lang="en-US" dirty="0"/>
              <a:t>Retailing</a:t>
            </a:r>
          </a:p>
          <a:p>
            <a:pPr lvl="1"/>
            <a:r>
              <a:rPr lang="en-US" dirty="0"/>
              <a:t>1300s – Company of Grocers </a:t>
            </a:r>
          </a:p>
          <a:p>
            <a:pPr lvl="1"/>
            <a:r>
              <a:rPr lang="en-US" dirty="0"/>
              <a:t>Shift from open markets to closed shops 1600s</a:t>
            </a:r>
          </a:p>
          <a:p>
            <a:pPr lvl="1"/>
            <a:r>
              <a:rPr lang="en-US" dirty="0"/>
              <a:t>Late 1800s early 1900s – rapid expansion of retail outlets – advertising becomes significant</a:t>
            </a:r>
          </a:p>
          <a:p>
            <a:pPr marL="201168" lvl="1" indent="0">
              <a:buNone/>
            </a:pPr>
            <a:r>
              <a:rPr lang="en-US" dirty="0"/>
              <a:t>Significant factors: </a:t>
            </a:r>
          </a:p>
          <a:p>
            <a:pPr marL="201168" lvl="1" indent="0">
              <a:buNone/>
            </a:pPr>
            <a:r>
              <a:rPr lang="en-US" dirty="0"/>
              <a:t>	- Separation of people from producing food, separation of people from arable land = people become 	dependent on food markets.</a:t>
            </a:r>
          </a:p>
          <a:p>
            <a:pPr marL="201168" lvl="1" indent="0">
              <a:buNone/>
            </a:pPr>
            <a:r>
              <a:rPr lang="en-US" dirty="0"/>
              <a:t>	- Adulteration of food is not a new concern </a:t>
            </a:r>
          </a:p>
          <a:p>
            <a:pPr marL="201168" lvl="1" indent="0">
              <a:buNone/>
            </a:pPr>
            <a:r>
              <a:rPr lang="en-US" dirty="0"/>
              <a:t>	- Time and space are major obstacles that were overcome to develop a world food system </a:t>
            </a:r>
          </a:p>
          <a:p>
            <a:pPr marL="201168" lvl="1" indent="0">
              <a:buNone/>
            </a:pPr>
            <a:r>
              <a:rPr lang="en-US" dirty="0"/>
              <a:t>	- Industrialization of means of production</a:t>
            </a:r>
          </a:p>
        </p:txBody>
      </p:sp>
    </p:spTree>
    <p:extLst>
      <p:ext uri="{BB962C8B-B14F-4D97-AF65-F5344CB8AC3E}">
        <p14:creationId xmlns:p14="http://schemas.microsoft.com/office/powerpoint/2010/main" val="1970347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ECE17-DB0A-4ADF-B4DD-5D76E46BFD10}"/>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FBCBB551-6CCB-460A-8708-0498486E1DA7}"/>
              </a:ext>
            </a:extLst>
          </p:cNvPr>
          <p:cNvSpPr>
            <a:spLocks noGrp="1"/>
          </p:cNvSpPr>
          <p:nvPr>
            <p:ph idx="1"/>
          </p:nvPr>
        </p:nvSpPr>
        <p:spPr/>
        <p:txBody>
          <a:bodyPr>
            <a:normAutofit fontScale="92500" lnSpcReduction="20000"/>
          </a:bodyPr>
          <a:lstStyle/>
          <a:p>
            <a:r>
              <a:rPr lang="en-US" dirty="0"/>
              <a:t>Sidney W. </a:t>
            </a:r>
            <a:r>
              <a:rPr lang="en-US" dirty="0" err="1"/>
              <a:t>Mintz</a:t>
            </a:r>
            <a:r>
              <a:rPr lang="en-US" dirty="0"/>
              <a:t> – Time, Sugar, Sweetness (published in 1979)</a:t>
            </a:r>
          </a:p>
          <a:p>
            <a:r>
              <a:rPr lang="en-US" dirty="0"/>
              <a:t>What is the main message in </a:t>
            </a:r>
            <a:r>
              <a:rPr lang="en-US" dirty="0" err="1"/>
              <a:t>Mintz</a:t>
            </a:r>
            <a:r>
              <a:rPr lang="en-US" dirty="0"/>
              <a:t> article? </a:t>
            </a:r>
          </a:p>
          <a:p>
            <a:r>
              <a:rPr lang="en-US" dirty="0"/>
              <a:t>What evidence does </a:t>
            </a:r>
            <a:r>
              <a:rPr lang="en-US" dirty="0" err="1"/>
              <a:t>Mintz</a:t>
            </a:r>
            <a:r>
              <a:rPr lang="en-US" dirty="0"/>
              <a:t> use to back up her claim? </a:t>
            </a:r>
          </a:p>
          <a:p>
            <a:r>
              <a:rPr lang="en-US" dirty="0"/>
              <a:t>What are key terms used by </a:t>
            </a:r>
            <a:r>
              <a:rPr lang="en-US" dirty="0" err="1"/>
              <a:t>Mintz</a:t>
            </a:r>
            <a:r>
              <a:rPr lang="en-US" dirty="0"/>
              <a:t>? </a:t>
            </a:r>
          </a:p>
          <a:p>
            <a:r>
              <a:rPr lang="en-US" dirty="0"/>
              <a:t>How did anthropologists study food?</a:t>
            </a:r>
          </a:p>
          <a:p>
            <a:r>
              <a:rPr lang="en-US" dirty="0"/>
              <a:t>What is the history of sugar? </a:t>
            </a:r>
          </a:p>
          <a:p>
            <a:r>
              <a:rPr lang="en-US" dirty="0"/>
              <a:t>What does </a:t>
            </a:r>
            <a:r>
              <a:rPr lang="en-US" dirty="0" err="1"/>
              <a:t>Mintz</a:t>
            </a:r>
            <a:r>
              <a:rPr lang="en-US" dirty="0"/>
              <a:t> say about sugar as a substance? </a:t>
            </a:r>
          </a:p>
          <a:p>
            <a:r>
              <a:rPr lang="en-US" dirty="0"/>
              <a:t>What does </a:t>
            </a:r>
            <a:r>
              <a:rPr lang="en-US" dirty="0" err="1"/>
              <a:t>Mintz</a:t>
            </a:r>
            <a:r>
              <a:rPr lang="en-US" dirty="0"/>
              <a:t> say about the function of sugar? </a:t>
            </a:r>
          </a:p>
          <a:p>
            <a:r>
              <a:rPr lang="en-US" dirty="0"/>
              <a:t>What meaning does sugar communicate? </a:t>
            </a:r>
          </a:p>
          <a:p>
            <a:r>
              <a:rPr lang="en-US" dirty="0"/>
              <a:t>What is the relation between gender, class, privilege and sugar (over time and space)? </a:t>
            </a:r>
          </a:p>
          <a:p>
            <a:pPr marL="201168" lvl="1" indent="0">
              <a:buNone/>
            </a:pPr>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2945180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ECE17-DB0A-4ADF-B4DD-5D76E46BFD10}"/>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FBCBB551-6CCB-460A-8708-0498486E1DA7}"/>
              </a:ext>
            </a:extLst>
          </p:cNvPr>
          <p:cNvSpPr>
            <a:spLocks noGrp="1"/>
          </p:cNvSpPr>
          <p:nvPr>
            <p:ph idx="1"/>
          </p:nvPr>
        </p:nvSpPr>
        <p:spPr/>
        <p:txBody>
          <a:bodyPr>
            <a:normAutofit lnSpcReduction="10000"/>
          </a:bodyPr>
          <a:lstStyle/>
          <a:p>
            <a:r>
              <a:rPr lang="en-US" dirty="0"/>
              <a:t>Sidney W. </a:t>
            </a:r>
            <a:r>
              <a:rPr lang="en-US" dirty="0" err="1"/>
              <a:t>Mintz</a:t>
            </a:r>
            <a:r>
              <a:rPr lang="en-US" dirty="0"/>
              <a:t> – Time, Sugar, Sweetness (published in 1979)</a:t>
            </a:r>
          </a:p>
          <a:p>
            <a:r>
              <a:rPr lang="en-US" dirty="0"/>
              <a:t>Anthropologists have been interested in studying food substances and techniques.</a:t>
            </a:r>
          </a:p>
          <a:p>
            <a:pPr lvl="1"/>
            <a:r>
              <a:rPr lang="en-US" dirty="0"/>
              <a:t>Food and eating were studied by unusual circumstances and through classical literary accounts. </a:t>
            </a:r>
          </a:p>
          <a:p>
            <a:pPr lvl="1"/>
            <a:r>
              <a:rPr lang="en-US" dirty="0"/>
              <a:t>Studies focus on patterned relationships between substances and human groups as forms of communication</a:t>
            </a:r>
          </a:p>
          <a:p>
            <a:pPr lvl="1"/>
            <a:r>
              <a:rPr lang="en-US" dirty="0"/>
              <a:t>Relationships to be considered (consumption and production)</a:t>
            </a:r>
          </a:p>
          <a:p>
            <a:pPr lvl="1"/>
            <a:r>
              <a:rPr lang="en-US" dirty="0"/>
              <a:t>With ‘The Age of Discovery’ foods were transported beyond their areas of cultivation and production</a:t>
            </a:r>
          </a:p>
          <a:p>
            <a:r>
              <a:rPr lang="en-US" dirty="0"/>
              <a:t>Sugar is the main focus of this article</a:t>
            </a:r>
          </a:p>
          <a:p>
            <a:pPr lvl="1"/>
            <a:r>
              <a:rPr lang="en-US" dirty="0"/>
              <a:t>Cannot be studied in isolation</a:t>
            </a:r>
          </a:p>
          <a:p>
            <a:pPr lvl="1"/>
            <a:r>
              <a:rPr lang="en-US" dirty="0"/>
              <a:t>Sweetness is a taste that has infinite uses and functions</a:t>
            </a:r>
          </a:p>
          <a:p>
            <a:pPr lvl="1"/>
            <a:r>
              <a:rPr lang="en-US" dirty="0"/>
              <a:t>Taste for sweetness varies immensely</a:t>
            </a:r>
          </a:p>
          <a:p>
            <a:pPr lvl="1"/>
            <a:r>
              <a:rPr lang="en-US" dirty="0"/>
              <a:t>Sugar comes in many forms and is extracted from many sources</a:t>
            </a:r>
          </a:p>
          <a:p>
            <a:pPr lvl="1"/>
            <a:endParaRPr lang="en-US" dirty="0"/>
          </a:p>
        </p:txBody>
      </p:sp>
    </p:spTree>
    <p:extLst>
      <p:ext uri="{BB962C8B-B14F-4D97-AF65-F5344CB8AC3E}">
        <p14:creationId xmlns:p14="http://schemas.microsoft.com/office/powerpoint/2010/main" val="121968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ECE17-DB0A-4ADF-B4DD-5D76E46BFD10}"/>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FBCBB551-6CCB-460A-8708-0498486E1DA7}"/>
              </a:ext>
            </a:extLst>
          </p:cNvPr>
          <p:cNvSpPr>
            <a:spLocks noGrp="1"/>
          </p:cNvSpPr>
          <p:nvPr>
            <p:ph idx="1"/>
          </p:nvPr>
        </p:nvSpPr>
        <p:spPr/>
        <p:txBody>
          <a:bodyPr>
            <a:normAutofit lnSpcReduction="10000"/>
          </a:bodyPr>
          <a:lstStyle/>
          <a:p>
            <a:r>
              <a:rPr lang="en-US" dirty="0"/>
              <a:t>Sidney W. </a:t>
            </a:r>
            <a:r>
              <a:rPr lang="en-US" dirty="0" err="1"/>
              <a:t>Mintz</a:t>
            </a:r>
            <a:r>
              <a:rPr lang="en-US" dirty="0"/>
              <a:t> – Time, Sugar, Sweetness (published in 1979)</a:t>
            </a:r>
          </a:p>
          <a:p>
            <a:r>
              <a:rPr lang="en-US" dirty="0"/>
              <a:t>History of Sugar</a:t>
            </a:r>
          </a:p>
          <a:p>
            <a:pPr lvl="1"/>
            <a:r>
              <a:rPr lang="en-US" dirty="0"/>
              <a:t>Evidence of sugar cane in South Asia as early as 4</a:t>
            </a:r>
            <a:r>
              <a:rPr lang="en-US" baseline="30000" dirty="0"/>
              <a:t>th</a:t>
            </a:r>
            <a:r>
              <a:rPr lang="en-US" dirty="0"/>
              <a:t> century B.C. </a:t>
            </a:r>
          </a:p>
          <a:p>
            <a:pPr lvl="1"/>
            <a:r>
              <a:rPr lang="en-US" dirty="0"/>
              <a:t>8</a:t>
            </a:r>
            <a:r>
              <a:rPr lang="en-US" baseline="30000" dirty="0"/>
              <a:t>th</a:t>
            </a:r>
            <a:r>
              <a:rPr lang="en-US" dirty="0"/>
              <a:t> century A.D. in Mediterranean islands and Spain (more medicine than food)</a:t>
            </a:r>
          </a:p>
          <a:p>
            <a:pPr lvl="1"/>
            <a:r>
              <a:rPr lang="en-US" dirty="0"/>
              <a:t>13</a:t>
            </a:r>
            <a:r>
              <a:rPr lang="en-US" baseline="30000" dirty="0"/>
              <a:t>th</a:t>
            </a:r>
            <a:r>
              <a:rPr lang="en-US" dirty="0"/>
              <a:t> century English monarchs used  sugar (Henry the 3</a:t>
            </a:r>
            <a:r>
              <a:rPr lang="en-US" baseline="30000" dirty="0"/>
              <a:t>rd</a:t>
            </a:r>
            <a:r>
              <a:rPr lang="en-US" dirty="0"/>
              <a:t>)</a:t>
            </a:r>
          </a:p>
          <a:p>
            <a:pPr lvl="1"/>
            <a:r>
              <a:rPr lang="en-US" dirty="0"/>
              <a:t>14</a:t>
            </a:r>
            <a:r>
              <a:rPr lang="en-US" baseline="30000" dirty="0"/>
              <a:t>th</a:t>
            </a:r>
            <a:r>
              <a:rPr lang="en-US" dirty="0"/>
              <a:t> century sugar shipped from Venice to Brittan</a:t>
            </a:r>
          </a:p>
          <a:p>
            <a:pPr lvl="1"/>
            <a:r>
              <a:rPr lang="en-US" dirty="0"/>
              <a:t>15</a:t>
            </a:r>
            <a:r>
              <a:rPr lang="en-US" baseline="30000" dirty="0"/>
              <a:t>th</a:t>
            </a:r>
            <a:r>
              <a:rPr lang="en-US" dirty="0"/>
              <a:t> century sugar was becoming popular for the rich – appearing in two cookbooks edited by Thomas Austin</a:t>
            </a:r>
          </a:p>
          <a:p>
            <a:pPr lvl="1"/>
            <a:r>
              <a:rPr lang="en-US" dirty="0"/>
              <a:t>17</a:t>
            </a:r>
            <a:r>
              <a:rPr lang="en-US" baseline="30000" dirty="0"/>
              <a:t>th</a:t>
            </a:r>
            <a:r>
              <a:rPr lang="en-US" dirty="0"/>
              <a:t> &amp; 18</a:t>
            </a:r>
            <a:r>
              <a:rPr lang="en-US" baseline="30000" dirty="0"/>
              <a:t>th</a:t>
            </a:r>
            <a:r>
              <a:rPr lang="en-US" dirty="0"/>
              <a:t> century sugar consumption rose significantly </a:t>
            </a:r>
          </a:p>
          <a:p>
            <a:pPr lvl="1"/>
            <a:r>
              <a:rPr lang="en-US" dirty="0"/>
              <a:t>19</a:t>
            </a:r>
            <a:r>
              <a:rPr lang="en-US" baseline="30000" dirty="0"/>
              <a:t>th</a:t>
            </a:r>
            <a:r>
              <a:rPr lang="en-US" dirty="0"/>
              <a:t> and 20</a:t>
            </a:r>
            <a:r>
              <a:rPr lang="en-US" baseline="30000" dirty="0"/>
              <a:t>th</a:t>
            </a:r>
            <a:r>
              <a:rPr lang="en-US" dirty="0"/>
              <a:t> century sugar consumption dramatically increased (becoming more than just a rich persons ingredient) – in the 1800s it was a product for the rich but it became a daily necessity by the 1900s</a:t>
            </a:r>
          </a:p>
          <a:p>
            <a:pPr lvl="1"/>
            <a:r>
              <a:rPr lang="en-US" dirty="0"/>
              <a:t>Sugar was produced by slaves on plantations in ‘America’</a:t>
            </a:r>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4284880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ECE17-DB0A-4ADF-B4DD-5D76E46BFD10}"/>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FBCBB551-6CCB-460A-8708-0498486E1DA7}"/>
              </a:ext>
            </a:extLst>
          </p:cNvPr>
          <p:cNvSpPr>
            <a:spLocks noGrp="1"/>
          </p:cNvSpPr>
          <p:nvPr>
            <p:ph idx="1"/>
          </p:nvPr>
        </p:nvSpPr>
        <p:spPr/>
        <p:txBody>
          <a:bodyPr>
            <a:normAutofit fontScale="70000" lnSpcReduction="20000"/>
          </a:bodyPr>
          <a:lstStyle/>
          <a:p>
            <a:r>
              <a:rPr lang="en-US" dirty="0"/>
              <a:t>Sidney W. </a:t>
            </a:r>
            <a:r>
              <a:rPr lang="en-US" dirty="0" err="1"/>
              <a:t>Mintz</a:t>
            </a:r>
            <a:r>
              <a:rPr lang="en-US" dirty="0"/>
              <a:t> – Time, Sugar, Sweetness (published in 1979)</a:t>
            </a:r>
          </a:p>
          <a:p>
            <a:r>
              <a:rPr lang="en-US" dirty="0"/>
              <a:t>Substance of Sugar</a:t>
            </a:r>
          </a:p>
          <a:p>
            <a:pPr lvl="1"/>
            <a:r>
              <a:rPr lang="en-US" dirty="0"/>
              <a:t>Hedonic tone</a:t>
            </a:r>
          </a:p>
          <a:p>
            <a:pPr lvl="1"/>
            <a:r>
              <a:rPr lang="en-US" dirty="0"/>
              <a:t>Empty calories</a:t>
            </a:r>
          </a:p>
          <a:p>
            <a:pPr lvl="1"/>
            <a:r>
              <a:rPr lang="en-US" dirty="0"/>
              <a:t>Overlaid with ‘natural foods’ </a:t>
            </a:r>
          </a:p>
          <a:p>
            <a:pPr lvl="1"/>
            <a:r>
              <a:rPr lang="en-US" dirty="0"/>
              <a:t>Evidence of natural preference to sweet</a:t>
            </a:r>
          </a:p>
          <a:p>
            <a:pPr lvl="1"/>
            <a:endParaRPr lang="en-US" dirty="0"/>
          </a:p>
          <a:p>
            <a:r>
              <a:rPr lang="en-US" dirty="0"/>
              <a:t>Function of Sugar</a:t>
            </a:r>
          </a:p>
          <a:p>
            <a:pPr lvl="1"/>
            <a:r>
              <a:rPr lang="en-US" dirty="0"/>
              <a:t>Preservation</a:t>
            </a:r>
          </a:p>
          <a:p>
            <a:pPr lvl="1"/>
            <a:r>
              <a:rPr lang="en-US" dirty="0"/>
              <a:t>Display class (before it became commercialized)</a:t>
            </a:r>
          </a:p>
          <a:p>
            <a:pPr lvl="1"/>
            <a:r>
              <a:rPr lang="en-US" dirty="0"/>
              <a:t>Make medicine taste better</a:t>
            </a:r>
          </a:p>
          <a:p>
            <a:pPr lvl="1"/>
            <a:r>
              <a:rPr lang="en-US" dirty="0"/>
              <a:t>Sweeten items like tea and coffee</a:t>
            </a:r>
          </a:p>
          <a:p>
            <a:pPr lvl="1"/>
            <a:r>
              <a:rPr lang="en-US" dirty="0"/>
              <a:t>Increased caloric content</a:t>
            </a:r>
          </a:p>
          <a:p>
            <a:pPr lvl="1"/>
            <a:r>
              <a:rPr lang="en-US" dirty="0"/>
              <a:t>Flavour enhancer</a:t>
            </a:r>
          </a:p>
          <a:p>
            <a:pPr lvl="1"/>
            <a:r>
              <a:rPr lang="en-US" dirty="0"/>
              <a:t>Became part of junk food</a:t>
            </a:r>
          </a:p>
          <a:p>
            <a:pPr lvl="1"/>
            <a:r>
              <a:rPr lang="en-US" dirty="0"/>
              <a:t>Mediated relationship between ingestion, time and space</a:t>
            </a:r>
          </a:p>
          <a:p>
            <a:pPr lvl="1"/>
            <a:r>
              <a:rPr lang="en-US" dirty="0"/>
              <a:t>Becomes a method of communication (is embodied with meaning)</a:t>
            </a:r>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3393628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lnSpcReduction="10000"/>
          </a:bodyPr>
          <a:lstStyle/>
          <a:p>
            <a:r>
              <a:rPr lang="en-US" sz="2800" dirty="0"/>
              <a:t>Mary Douglas – The Abominations of Leviticus </a:t>
            </a:r>
            <a:r>
              <a:rPr lang="en-US" dirty="0"/>
              <a:t>* Published in 1966</a:t>
            </a:r>
          </a:p>
          <a:p>
            <a:r>
              <a:rPr lang="en-US" sz="2800" dirty="0"/>
              <a:t>Marvin Harris – The Abominable Pig </a:t>
            </a:r>
            <a:r>
              <a:rPr lang="en-US" dirty="0"/>
              <a:t>*Published in 1985</a:t>
            </a:r>
          </a:p>
          <a:p>
            <a:r>
              <a:rPr lang="en-US" dirty="0"/>
              <a:t>Both texts look at biblical dietary rules</a:t>
            </a:r>
          </a:p>
          <a:p>
            <a:r>
              <a:rPr lang="en-US" dirty="0"/>
              <a:t>Get into groups and answer the following questions:</a:t>
            </a:r>
          </a:p>
          <a:p>
            <a:pPr lvl="1"/>
            <a:r>
              <a:rPr lang="en-US" dirty="0"/>
              <a:t>What animals are permitted and forbidden to be eaten according to the Old Testament?</a:t>
            </a:r>
          </a:p>
          <a:p>
            <a:pPr lvl="1"/>
            <a:r>
              <a:rPr lang="en-US" dirty="0"/>
              <a:t>What are the reasons given in the biblical texts as for why certain animals are forbidden to be eaten?</a:t>
            </a:r>
          </a:p>
          <a:p>
            <a:pPr lvl="1"/>
            <a:r>
              <a:rPr lang="en-US" dirty="0"/>
              <a:t>What explanations do the authors give as justifications for these rules?</a:t>
            </a:r>
          </a:p>
          <a:p>
            <a:pPr lvl="2"/>
            <a:r>
              <a:rPr lang="en-US" dirty="0"/>
              <a:t>What similarities and differences exist between Harris &amp; Douglas’s explanations?</a:t>
            </a:r>
          </a:p>
          <a:p>
            <a:pPr lvl="1"/>
            <a:r>
              <a:rPr lang="en-US" dirty="0"/>
              <a:t>According to Harris, what are the reasons why the Old Testament and the Koran forbid people from eating pigs?</a:t>
            </a:r>
          </a:p>
          <a:p>
            <a:pPr lvl="1"/>
            <a:r>
              <a:rPr lang="en-US" dirty="0"/>
              <a:t>What do other religions beliefs about food? </a:t>
            </a:r>
          </a:p>
        </p:txBody>
      </p:sp>
    </p:spTree>
    <p:extLst>
      <p:ext uri="{BB962C8B-B14F-4D97-AF65-F5344CB8AC3E}">
        <p14:creationId xmlns:p14="http://schemas.microsoft.com/office/powerpoint/2010/main" val="1104968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329B7-50D1-4039-9697-6E16BB965F46}"/>
              </a:ext>
            </a:extLst>
          </p:cNvPr>
          <p:cNvSpPr>
            <a:spLocks noGrp="1"/>
          </p:cNvSpPr>
          <p:nvPr>
            <p:ph type="title"/>
          </p:nvPr>
        </p:nvSpPr>
        <p:spPr/>
        <p:txBody>
          <a:bodyPr/>
          <a:lstStyle/>
          <a:p>
            <a:r>
              <a:rPr lang="en-US" dirty="0"/>
              <a:t>Reading for Next Week</a:t>
            </a:r>
          </a:p>
        </p:txBody>
      </p:sp>
      <p:sp>
        <p:nvSpPr>
          <p:cNvPr id="3" name="Content Placeholder 2">
            <a:extLst>
              <a:ext uri="{FF2B5EF4-FFF2-40B4-BE49-F238E27FC236}">
                <a16:creationId xmlns:a16="http://schemas.microsoft.com/office/drawing/2014/main" id="{B984EB73-684F-4F2D-B330-F27C3A636A8E}"/>
              </a:ext>
            </a:extLst>
          </p:cNvPr>
          <p:cNvSpPr>
            <a:spLocks noGrp="1"/>
          </p:cNvSpPr>
          <p:nvPr>
            <p:ph idx="1"/>
          </p:nvPr>
        </p:nvSpPr>
        <p:spPr/>
        <p:txBody>
          <a:bodyPr>
            <a:normAutofit lnSpcReduction="10000"/>
          </a:bodyPr>
          <a:lstStyle/>
          <a:p>
            <a:r>
              <a:rPr lang="en-US" dirty="0"/>
              <a:t>I have modified the reading list for next week. </a:t>
            </a:r>
          </a:p>
          <a:p>
            <a:r>
              <a:rPr lang="en-US" dirty="0"/>
              <a:t>Focus on: </a:t>
            </a:r>
          </a:p>
          <a:p>
            <a:r>
              <a:rPr lang="en-CA" dirty="0"/>
              <a:t>Shiva, V. (2015) </a:t>
            </a:r>
            <a:r>
              <a:rPr lang="en-CA" b="1" dirty="0"/>
              <a:t>Earth Democracy: Justice, Sustainability and Peace</a:t>
            </a:r>
            <a:r>
              <a:rPr lang="en-CA" dirty="0"/>
              <a:t>, North Atlantic Books.</a:t>
            </a:r>
          </a:p>
          <a:p>
            <a:r>
              <a:rPr lang="en-CA" dirty="0"/>
              <a:t>Chapter 1 – Living Economies, pp. 11 – 64.</a:t>
            </a:r>
          </a:p>
          <a:p>
            <a:endParaRPr lang="en-CA" dirty="0"/>
          </a:p>
          <a:p>
            <a:r>
              <a:rPr lang="en-CA" dirty="0"/>
              <a:t>Please read if you have time:</a:t>
            </a:r>
          </a:p>
          <a:p>
            <a:r>
              <a:rPr lang="en-CA" dirty="0"/>
              <a:t>Wittman, H., Desmarais, A. A., &amp; Wiebe, N. (2011) </a:t>
            </a:r>
            <a:r>
              <a:rPr lang="en-CA" b="1" dirty="0"/>
              <a:t>Food Sovereignty in Canada: Creating Just and Sustainable Food Systems</a:t>
            </a:r>
            <a:r>
              <a:rPr lang="en-CA" dirty="0"/>
              <a:t>, Fernwood Publishing.</a:t>
            </a:r>
          </a:p>
          <a:p>
            <a:r>
              <a:rPr lang="en-CA" dirty="0"/>
              <a:t>Chapter 2 – Qualman, D. (2011) Advancing Agriculture by Destroying Farms? The State of Agriculture in Canada, pp. 20 – 42.</a:t>
            </a:r>
          </a:p>
          <a:p>
            <a:endParaRPr lang="en-US" dirty="0"/>
          </a:p>
        </p:txBody>
      </p:sp>
    </p:spTree>
    <p:extLst>
      <p:ext uri="{BB962C8B-B14F-4D97-AF65-F5344CB8AC3E}">
        <p14:creationId xmlns:p14="http://schemas.microsoft.com/office/powerpoint/2010/main" val="428679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What to Know from the Abominations of Leviticus </a:t>
            </a:r>
          </a:p>
        </p:txBody>
      </p:sp>
      <p:sp>
        <p:nvSpPr>
          <p:cNvPr id="3" name="Content Placeholder 2"/>
          <p:cNvSpPr>
            <a:spLocks noGrp="1"/>
          </p:cNvSpPr>
          <p:nvPr>
            <p:ph idx="1"/>
          </p:nvPr>
        </p:nvSpPr>
        <p:spPr/>
        <p:txBody>
          <a:bodyPr>
            <a:normAutofit fontScale="70000" lnSpcReduction="20000"/>
          </a:bodyPr>
          <a:lstStyle/>
          <a:p>
            <a:r>
              <a:rPr lang="en-US" dirty="0"/>
              <a:t>Know some examples of animals that are not permitted to be eaten according to the Old Testament. </a:t>
            </a:r>
          </a:p>
          <a:p>
            <a:r>
              <a:rPr lang="en-US" dirty="0"/>
              <a:t>Animals that are okay to eat:</a:t>
            </a:r>
          </a:p>
          <a:p>
            <a:pPr lvl="1"/>
            <a:r>
              <a:rPr lang="en-US" dirty="0"/>
              <a:t>Ox, sheep, goat, hart, gazelle, roebuck, wild goat, ibex, antelope, mountain sheep</a:t>
            </a:r>
          </a:p>
          <a:p>
            <a:pPr lvl="1"/>
            <a:r>
              <a:rPr lang="en-US" dirty="0"/>
              <a:t>All cud chewing animals that parts the hoof or has hoof cloven in two – with exceptions</a:t>
            </a:r>
          </a:p>
          <a:p>
            <a:pPr lvl="1"/>
            <a:r>
              <a:rPr lang="en-US" dirty="0"/>
              <a:t>Water animals that have fins and scales</a:t>
            </a:r>
          </a:p>
          <a:p>
            <a:pPr lvl="1"/>
            <a:r>
              <a:rPr lang="en-US" dirty="0"/>
              <a:t>Clean birds</a:t>
            </a:r>
          </a:p>
          <a:p>
            <a:pPr lvl="1"/>
            <a:r>
              <a:rPr lang="en-US" dirty="0"/>
              <a:t>All clean winged things</a:t>
            </a:r>
          </a:p>
          <a:p>
            <a:pPr lvl="1"/>
            <a:r>
              <a:rPr lang="en-US" dirty="0"/>
              <a:t>Insects: locusts, cricket, grasshopper</a:t>
            </a:r>
          </a:p>
          <a:p>
            <a:r>
              <a:rPr lang="en-US" dirty="0"/>
              <a:t>Animals considered abominable:</a:t>
            </a:r>
          </a:p>
          <a:p>
            <a:pPr lvl="1"/>
            <a:r>
              <a:rPr lang="en-US" dirty="0"/>
              <a:t>Cud chewing animals who have a hoof cloven that cannot be eaten include: camel, hare, rock badger, swine</a:t>
            </a:r>
          </a:p>
          <a:p>
            <a:pPr lvl="1"/>
            <a:r>
              <a:rPr lang="en-US" dirty="0"/>
              <a:t>Animals in the water that do not have fins and scales and swarm</a:t>
            </a:r>
          </a:p>
          <a:p>
            <a:pPr lvl="1"/>
            <a:r>
              <a:rPr lang="en-US" dirty="0"/>
              <a:t>Not these birds: eagle, vulture, osprey, buzzard, kite, raven, ostrich, night hawk, sea gull, hawk, little owl, great owl, water hen, pelican, falcon, carrion vulture, cormorant, stork, heron, hoopoe, bat, water hen </a:t>
            </a:r>
          </a:p>
          <a:p>
            <a:pPr lvl="1"/>
            <a:r>
              <a:rPr lang="en-US" dirty="0"/>
              <a:t>Winged insects that go upon all fours</a:t>
            </a:r>
          </a:p>
          <a:p>
            <a:pPr lvl="1"/>
            <a:r>
              <a:rPr lang="en-US" dirty="0"/>
              <a:t>Animals that walk on paws</a:t>
            </a:r>
          </a:p>
          <a:p>
            <a:pPr lvl="1"/>
            <a:r>
              <a:rPr lang="en-US" dirty="0"/>
              <a:t>Non cud chewing animals or cud chewing animals that part the hoof but are not cloven footed</a:t>
            </a:r>
          </a:p>
          <a:p>
            <a:pPr lvl="1"/>
            <a:r>
              <a:rPr lang="en-US" dirty="0"/>
              <a:t>Swarming animals: weasel, mouse, great lizard, gecko, land crocodile, chameleon</a:t>
            </a:r>
          </a:p>
          <a:p>
            <a:pPr lvl="1"/>
            <a:endParaRPr lang="en-US" dirty="0"/>
          </a:p>
          <a:p>
            <a:pPr lvl="1"/>
            <a:endParaRPr lang="en-US" dirty="0"/>
          </a:p>
        </p:txBody>
      </p:sp>
    </p:spTree>
    <p:extLst>
      <p:ext uri="{BB962C8B-B14F-4D97-AF65-F5344CB8AC3E}">
        <p14:creationId xmlns:p14="http://schemas.microsoft.com/office/powerpoint/2010/main" val="811837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Interpretations of Biblical Texts</a:t>
            </a:r>
          </a:p>
        </p:txBody>
      </p:sp>
      <p:sp>
        <p:nvSpPr>
          <p:cNvPr id="3" name="Content Placeholder 2"/>
          <p:cNvSpPr>
            <a:spLocks noGrp="1"/>
          </p:cNvSpPr>
          <p:nvPr>
            <p:ph idx="1"/>
          </p:nvPr>
        </p:nvSpPr>
        <p:spPr/>
        <p:txBody>
          <a:bodyPr>
            <a:normAutofit fontScale="92500" lnSpcReduction="20000"/>
          </a:bodyPr>
          <a:lstStyle/>
          <a:p>
            <a:r>
              <a:rPr lang="en-US" dirty="0"/>
              <a:t>Mary Douglas (summary)</a:t>
            </a:r>
          </a:p>
          <a:p>
            <a:r>
              <a:rPr lang="en-US" dirty="0"/>
              <a:t>All interpretations fall under two groups:</a:t>
            </a:r>
          </a:p>
          <a:p>
            <a:pPr lvl="1"/>
            <a:r>
              <a:rPr lang="en-US" dirty="0"/>
              <a:t>1 – Rules are meaningless, arbitrary because their intent is disciplinary and not doctoral</a:t>
            </a:r>
          </a:p>
          <a:p>
            <a:pPr lvl="1"/>
            <a:r>
              <a:rPr lang="en-US" dirty="0"/>
              <a:t>2 – They are allegories of virtues and vices</a:t>
            </a:r>
          </a:p>
          <a:p>
            <a:pPr lvl="1"/>
            <a:endParaRPr lang="en-US" dirty="0"/>
          </a:p>
          <a:p>
            <a:pPr marL="201168" lvl="1" indent="0">
              <a:buNone/>
            </a:pPr>
            <a:r>
              <a:rPr lang="en-US" b="1" dirty="0"/>
              <a:t>Maimonides</a:t>
            </a:r>
            <a:r>
              <a:rPr lang="en-US" dirty="0"/>
              <a:t> – dietary rules did not have sound physiological basis &amp; sacrifice is the most important act of the Jewish religion</a:t>
            </a:r>
          </a:p>
          <a:p>
            <a:pPr marL="201168" lvl="1" indent="0">
              <a:buNone/>
            </a:pPr>
            <a:r>
              <a:rPr lang="en-US" b="1" dirty="0"/>
              <a:t>Stein </a:t>
            </a:r>
            <a:r>
              <a:rPr lang="en-US" dirty="0"/>
              <a:t>– disciplinary measures &amp; natural reasons – to chose the most delicious meats</a:t>
            </a:r>
          </a:p>
          <a:p>
            <a:pPr marL="201168" lvl="1" indent="0">
              <a:buNone/>
            </a:pPr>
            <a:r>
              <a:rPr lang="en-US" b="1" dirty="0"/>
              <a:t>Robert Smith &amp; Frazer </a:t>
            </a:r>
            <a:r>
              <a:rPr lang="en-US" dirty="0"/>
              <a:t>– rules are arbitrary because they are irrational </a:t>
            </a:r>
          </a:p>
          <a:p>
            <a:pPr marL="201168" lvl="1" indent="0">
              <a:buNone/>
            </a:pPr>
            <a:r>
              <a:rPr lang="en-US" b="1" dirty="0"/>
              <a:t>Pfeiffer </a:t>
            </a:r>
            <a:r>
              <a:rPr lang="en-US" dirty="0"/>
              <a:t>– rules of Priestly Code are largely arbitrary</a:t>
            </a:r>
          </a:p>
          <a:p>
            <a:pPr marL="201168" lvl="1" indent="0">
              <a:buNone/>
            </a:pPr>
            <a:r>
              <a:rPr lang="en-US" b="1" dirty="0" err="1"/>
              <a:t>Zaehner</a:t>
            </a:r>
            <a:r>
              <a:rPr lang="en-US" b="1" dirty="0"/>
              <a:t> </a:t>
            </a:r>
            <a:r>
              <a:rPr lang="en-US" dirty="0"/>
              <a:t>– Jewish abomination of creeping things may have been taken over from Zoroastrianism </a:t>
            </a:r>
          </a:p>
          <a:p>
            <a:pPr marL="201168" lvl="1" indent="0">
              <a:buNone/>
            </a:pPr>
            <a:endParaRPr lang="en-US" dirty="0"/>
          </a:p>
          <a:p>
            <a:pPr marL="201168" lvl="1" indent="0">
              <a:buNone/>
            </a:pPr>
            <a:r>
              <a:rPr lang="en-US" dirty="0"/>
              <a:t>Things to take into consideration from Douglas: </a:t>
            </a:r>
          </a:p>
          <a:p>
            <a:pPr marL="201168" lvl="1" indent="0">
              <a:buNone/>
            </a:pPr>
            <a:r>
              <a:rPr lang="en-US" dirty="0"/>
              <a:t>	Definitions of clean and unclean = holiness vs un-holiness</a:t>
            </a:r>
          </a:p>
          <a:p>
            <a:pPr marL="201168" lvl="1" indent="0">
              <a:buNone/>
            </a:pPr>
            <a:r>
              <a:rPr lang="en-US" dirty="0"/>
              <a:t>	God’s work through blessing is essentially to create order</a:t>
            </a:r>
          </a:p>
          <a:p>
            <a:pPr marL="201168" lvl="1" indent="0">
              <a:buNone/>
            </a:pPr>
            <a:endParaRPr lang="en-US" dirty="0"/>
          </a:p>
        </p:txBody>
      </p:sp>
    </p:spTree>
    <p:extLst>
      <p:ext uri="{BB962C8B-B14F-4D97-AF65-F5344CB8AC3E}">
        <p14:creationId xmlns:p14="http://schemas.microsoft.com/office/powerpoint/2010/main" val="3113650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Interpretations of Biblical Texts</a:t>
            </a:r>
          </a:p>
        </p:txBody>
      </p:sp>
      <p:sp>
        <p:nvSpPr>
          <p:cNvPr id="3" name="Content Placeholder 2"/>
          <p:cNvSpPr>
            <a:spLocks noGrp="1"/>
          </p:cNvSpPr>
          <p:nvPr>
            <p:ph idx="1"/>
          </p:nvPr>
        </p:nvSpPr>
        <p:spPr/>
        <p:txBody>
          <a:bodyPr>
            <a:normAutofit fontScale="92500" lnSpcReduction="20000"/>
          </a:bodyPr>
          <a:lstStyle/>
          <a:p>
            <a:r>
              <a:rPr lang="en-US" dirty="0"/>
              <a:t>Marvin Harris (summary)</a:t>
            </a:r>
          </a:p>
          <a:p>
            <a:r>
              <a:rPr lang="en-US" dirty="0"/>
              <a:t>Why is the pig forbidden to be eaten according to the Koran and the Old Testament. </a:t>
            </a:r>
          </a:p>
          <a:p>
            <a:pPr lvl="1"/>
            <a:r>
              <a:rPr lang="en-US" b="1" dirty="0"/>
              <a:t>Maimonides</a:t>
            </a:r>
            <a:r>
              <a:rPr lang="en-US" dirty="0"/>
              <a:t> – a pig’s habits and food are filthy and loathsome</a:t>
            </a:r>
          </a:p>
          <a:p>
            <a:pPr lvl="2"/>
            <a:r>
              <a:rPr lang="en-US" dirty="0"/>
              <a:t>This is a contradiction because compared with chickens and goats, pigs don’t eat dung or wallow in natural filth</a:t>
            </a:r>
          </a:p>
          <a:p>
            <a:pPr lvl="1"/>
            <a:r>
              <a:rPr lang="en-US" dirty="0"/>
              <a:t>Ruminants chew cud and are herbivories that thrive off plants high in cellulose – these animals do not share food with humans. Pigs do not thrive off high cellulose plants.</a:t>
            </a:r>
          </a:p>
          <a:p>
            <a:pPr lvl="1"/>
            <a:r>
              <a:rPr lang="en-US" dirty="0"/>
              <a:t>Pigs do not have great body heat regulation, therefore not fit well for hot environments. Without access to mud or water, pigs may wallow in feces</a:t>
            </a:r>
          </a:p>
          <a:p>
            <a:pPr lvl="1"/>
            <a:r>
              <a:rPr lang="en-US" dirty="0"/>
              <a:t>Pigs are not used as working animals and do not provide fiber and cloth from their hair</a:t>
            </a:r>
          </a:p>
          <a:p>
            <a:pPr lvl="1"/>
            <a:r>
              <a:rPr lang="en-US" dirty="0"/>
              <a:t>Ecological factors, i.e. deforestation and increase in human populations made pig husbandry difficult </a:t>
            </a:r>
            <a:endParaRPr lang="en-US" b="1" dirty="0"/>
          </a:p>
          <a:p>
            <a:pPr lvl="1"/>
            <a:r>
              <a:rPr lang="en-US" dirty="0"/>
              <a:t>The reason cannot be medical because although trichinosis can be caught from undercooked pork, tapeworms, other parasites and diseases can be caught from undercooked cattle</a:t>
            </a:r>
          </a:p>
          <a:p>
            <a:pPr lvl="1"/>
            <a:r>
              <a:rPr lang="en-US" dirty="0"/>
              <a:t>Food laws in Leviticus were mostly codifications of preexisting traditional food prejudices and avoidances</a:t>
            </a:r>
          </a:p>
          <a:p>
            <a:pPr lvl="1"/>
            <a:r>
              <a:rPr lang="en-US" dirty="0"/>
              <a:t>The Koran allows people to eat camels but not pigs – camels reproduce very slowly but may be useful to nomadic people</a:t>
            </a:r>
          </a:p>
          <a:p>
            <a:pPr lvl="2"/>
            <a:endParaRPr lang="en-US" dirty="0"/>
          </a:p>
        </p:txBody>
      </p:sp>
    </p:spTree>
    <p:extLst>
      <p:ext uri="{BB962C8B-B14F-4D97-AF65-F5344CB8AC3E}">
        <p14:creationId xmlns:p14="http://schemas.microsoft.com/office/powerpoint/2010/main" val="2092372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Negative Consequences of Marketing</a:t>
            </a:r>
          </a:p>
        </p:txBody>
      </p:sp>
      <p:sp>
        <p:nvSpPr>
          <p:cNvPr id="3" name="Content Placeholder 2"/>
          <p:cNvSpPr>
            <a:spLocks noGrp="1"/>
          </p:cNvSpPr>
          <p:nvPr>
            <p:ph idx="1"/>
          </p:nvPr>
        </p:nvSpPr>
        <p:spPr/>
        <p:txBody>
          <a:bodyPr/>
          <a:lstStyle/>
          <a:p>
            <a:r>
              <a:rPr lang="en-US" sz="6000" dirty="0">
                <a:hlinkClick r:id="rId2"/>
              </a:rPr>
              <a:t>The Nag Factor</a:t>
            </a:r>
            <a:endParaRPr lang="en-US" sz="6000" dirty="0"/>
          </a:p>
          <a:p>
            <a:endParaRPr lang="en-US" dirty="0"/>
          </a:p>
        </p:txBody>
      </p:sp>
    </p:spTree>
    <p:extLst>
      <p:ext uri="{BB962C8B-B14F-4D97-AF65-F5344CB8AC3E}">
        <p14:creationId xmlns:p14="http://schemas.microsoft.com/office/powerpoint/2010/main" val="2440349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watch!</a:t>
            </a:r>
          </a:p>
        </p:txBody>
      </p:sp>
      <p:sp>
        <p:nvSpPr>
          <p:cNvPr id="3" name="Content Placeholder 2"/>
          <p:cNvSpPr>
            <a:spLocks noGrp="1"/>
          </p:cNvSpPr>
          <p:nvPr>
            <p:ph idx="1"/>
          </p:nvPr>
        </p:nvSpPr>
        <p:spPr/>
        <p:txBody>
          <a:bodyPr>
            <a:normAutofit/>
          </a:bodyPr>
          <a:lstStyle/>
          <a:p>
            <a:r>
              <a:rPr lang="en-US" sz="2400" dirty="0">
                <a:hlinkClick r:id="rId2"/>
              </a:rPr>
              <a:t>The Century of Self – Part 1 – Happiness Machine </a:t>
            </a:r>
            <a:endParaRPr lang="en-US" sz="2400" dirty="0"/>
          </a:p>
        </p:txBody>
      </p:sp>
    </p:spTree>
    <p:extLst>
      <p:ext uri="{BB962C8B-B14F-4D97-AF65-F5344CB8AC3E}">
        <p14:creationId xmlns:p14="http://schemas.microsoft.com/office/powerpoint/2010/main" val="605487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lstStyle/>
          <a:p>
            <a:r>
              <a:rPr lang="en-US" dirty="0"/>
              <a:t>Write down 5 things that come to your mind about the following food items. What cultural signs are attributed with each food item?  </a:t>
            </a:r>
          </a:p>
          <a:p>
            <a:pPr marL="0" indent="0">
              <a:buNone/>
            </a:pPr>
            <a:r>
              <a:rPr lang="en-US" dirty="0"/>
              <a:t> </a:t>
            </a:r>
          </a:p>
        </p:txBody>
      </p:sp>
    </p:spTree>
    <p:extLst>
      <p:ext uri="{BB962C8B-B14F-4D97-AF65-F5344CB8AC3E}">
        <p14:creationId xmlns:p14="http://schemas.microsoft.com/office/powerpoint/2010/main" val="712991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Coffee</a:t>
            </a:r>
          </a:p>
        </p:txBody>
      </p:sp>
    </p:spTree>
    <p:extLst>
      <p:ext uri="{BB962C8B-B14F-4D97-AF65-F5344CB8AC3E}">
        <p14:creationId xmlns:p14="http://schemas.microsoft.com/office/powerpoint/2010/main" val="682129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Salad</a:t>
            </a:r>
          </a:p>
        </p:txBody>
      </p:sp>
    </p:spTree>
    <p:extLst>
      <p:ext uri="{BB962C8B-B14F-4D97-AF65-F5344CB8AC3E}">
        <p14:creationId xmlns:p14="http://schemas.microsoft.com/office/powerpoint/2010/main" val="1789072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Bread</a:t>
            </a:r>
          </a:p>
        </p:txBody>
      </p:sp>
    </p:spTree>
    <p:extLst>
      <p:ext uri="{BB962C8B-B14F-4D97-AF65-F5344CB8AC3E}">
        <p14:creationId xmlns:p14="http://schemas.microsoft.com/office/powerpoint/2010/main" val="2461186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Eggs</a:t>
            </a:r>
          </a:p>
        </p:txBody>
      </p:sp>
    </p:spTree>
    <p:extLst>
      <p:ext uri="{BB962C8B-B14F-4D97-AF65-F5344CB8AC3E}">
        <p14:creationId xmlns:p14="http://schemas.microsoft.com/office/powerpoint/2010/main" val="292627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D55FC-C82D-4DE4-AAA5-6207FAD29F2C}"/>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2EA3E9B9-1069-4D41-B78C-BE2695C9A5C7}"/>
              </a:ext>
            </a:extLst>
          </p:cNvPr>
          <p:cNvSpPr>
            <a:spLocks noGrp="1"/>
          </p:cNvSpPr>
          <p:nvPr>
            <p:ph idx="1"/>
          </p:nvPr>
        </p:nvSpPr>
        <p:spPr/>
        <p:txBody>
          <a:bodyPr>
            <a:normAutofit fontScale="92500" lnSpcReduction="20000"/>
          </a:bodyPr>
          <a:lstStyle/>
          <a:p>
            <a:r>
              <a:rPr lang="en-US" dirty="0"/>
              <a:t>What did you choose for your first food blog?  </a:t>
            </a:r>
          </a:p>
          <a:p>
            <a:pPr lvl="1"/>
            <a:r>
              <a:rPr lang="en-US" dirty="0"/>
              <a:t>What type of report are you doing? </a:t>
            </a:r>
          </a:p>
          <a:p>
            <a:pPr lvl="2"/>
            <a:r>
              <a:rPr lang="en-US" dirty="0"/>
              <a:t>Interview</a:t>
            </a:r>
          </a:p>
          <a:p>
            <a:pPr lvl="2"/>
            <a:r>
              <a:rPr lang="en-US" dirty="0"/>
              <a:t>Traditional paper</a:t>
            </a:r>
          </a:p>
          <a:p>
            <a:pPr lvl="2"/>
            <a:r>
              <a:rPr lang="en-US" dirty="0"/>
              <a:t>Conference</a:t>
            </a:r>
          </a:p>
          <a:p>
            <a:pPr lvl="2"/>
            <a:r>
              <a:rPr lang="en-US" dirty="0"/>
              <a:t>Interview</a:t>
            </a:r>
          </a:p>
          <a:p>
            <a:pPr lvl="1"/>
            <a:r>
              <a:rPr lang="en-US" dirty="0"/>
              <a:t>How are you gathering evidence? </a:t>
            </a:r>
          </a:p>
          <a:p>
            <a:pPr lvl="1"/>
            <a:r>
              <a:rPr lang="en-US" dirty="0"/>
              <a:t>How are you structuring your paper/project? </a:t>
            </a:r>
          </a:p>
          <a:p>
            <a:pPr lvl="1"/>
            <a:r>
              <a:rPr lang="en-US" dirty="0"/>
              <a:t>What are some issues you may encounter?</a:t>
            </a:r>
          </a:p>
          <a:p>
            <a:pPr lvl="1"/>
            <a:r>
              <a:rPr lang="en-US" dirty="0"/>
              <a:t>What are some topics you’ll address? </a:t>
            </a:r>
          </a:p>
          <a:p>
            <a:pPr lvl="1"/>
            <a:endParaRPr lang="en-US" dirty="0"/>
          </a:p>
          <a:p>
            <a:pPr lvl="1"/>
            <a:r>
              <a:rPr lang="en-US" dirty="0"/>
              <a:t>What is the cultural significance of your food item? </a:t>
            </a:r>
          </a:p>
          <a:p>
            <a:pPr lvl="1"/>
            <a:r>
              <a:rPr lang="en-US" dirty="0"/>
              <a:t>What was the main ‘findings’ for your report?</a:t>
            </a:r>
          </a:p>
          <a:p>
            <a:pPr lvl="1"/>
            <a:r>
              <a:rPr lang="en-US" dirty="0"/>
              <a:t>What was discussed at the conference? </a:t>
            </a:r>
          </a:p>
          <a:p>
            <a:pPr lvl="1"/>
            <a:r>
              <a:rPr lang="en-US" dirty="0"/>
              <a:t>Who are you interviewing? </a:t>
            </a:r>
          </a:p>
        </p:txBody>
      </p:sp>
    </p:spTree>
    <p:extLst>
      <p:ext uri="{BB962C8B-B14F-4D97-AF65-F5344CB8AC3E}">
        <p14:creationId xmlns:p14="http://schemas.microsoft.com/office/powerpoint/2010/main" val="2055124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Soup</a:t>
            </a:r>
          </a:p>
        </p:txBody>
      </p:sp>
    </p:spTree>
    <p:extLst>
      <p:ext uri="{BB962C8B-B14F-4D97-AF65-F5344CB8AC3E}">
        <p14:creationId xmlns:p14="http://schemas.microsoft.com/office/powerpoint/2010/main" val="1999645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Cake</a:t>
            </a:r>
          </a:p>
        </p:txBody>
      </p:sp>
    </p:spTree>
    <p:extLst>
      <p:ext uri="{BB962C8B-B14F-4D97-AF65-F5344CB8AC3E}">
        <p14:creationId xmlns:p14="http://schemas.microsoft.com/office/powerpoint/2010/main" val="41056789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Cheese</a:t>
            </a:r>
          </a:p>
        </p:txBody>
      </p:sp>
    </p:spTree>
    <p:extLst>
      <p:ext uri="{BB962C8B-B14F-4D97-AF65-F5344CB8AC3E}">
        <p14:creationId xmlns:p14="http://schemas.microsoft.com/office/powerpoint/2010/main" val="44218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Steak</a:t>
            </a:r>
          </a:p>
        </p:txBody>
      </p:sp>
    </p:spTree>
    <p:extLst>
      <p:ext uri="{BB962C8B-B14F-4D97-AF65-F5344CB8AC3E}">
        <p14:creationId xmlns:p14="http://schemas.microsoft.com/office/powerpoint/2010/main" val="3112086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Fruit</a:t>
            </a:r>
          </a:p>
        </p:txBody>
      </p:sp>
    </p:spTree>
    <p:extLst>
      <p:ext uri="{BB962C8B-B14F-4D97-AF65-F5344CB8AC3E}">
        <p14:creationId xmlns:p14="http://schemas.microsoft.com/office/powerpoint/2010/main" val="2169391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Candy</a:t>
            </a:r>
          </a:p>
        </p:txBody>
      </p:sp>
    </p:spTree>
    <p:extLst>
      <p:ext uri="{BB962C8B-B14F-4D97-AF65-F5344CB8AC3E}">
        <p14:creationId xmlns:p14="http://schemas.microsoft.com/office/powerpoint/2010/main" val="503745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Pizza</a:t>
            </a:r>
          </a:p>
        </p:txBody>
      </p:sp>
    </p:spTree>
    <p:extLst>
      <p:ext uri="{BB962C8B-B14F-4D97-AF65-F5344CB8AC3E}">
        <p14:creationId xmlns:p14="http://schemas.microsoft.com/office/powerpoint/2010/main" val="40164090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a:t>
            </a:r>
          </a:p>
        </p:txBody>
      </p:sp>
      <p:sp>
        <p:nvSpPr>
          <p:cNvPr id="5" name="Content Placeholder 4"/>
          <p:cNvSpPr>
            <a:spLocks noGrp="1"/>
          </p:cNvSpPr>
          <p:nvPr>
            <p:ph idx="1"/>
          </p:nvPr>
        </p:nvSpPr>
        <p:spPr/>
        <p:txBody>
          <a:bodyPr>
            <a:normAutofit/>
          </a:bodyPr>
          <a:lstStyle/>
          <a:p>
            <a:r>
              <a:rPr lang="en-US" dirty="0"/>
              <a:t>What kind of food etiquette did your family follow at the diner table? </a:t>
            </a:r>
          </a:p>
          <a:p>
            <a:pPr lvl="1"/>
            <a:r>
              <a:rPr lang="en-US" dirty="0"/>
              <a:t>Did you eat together?</a:t>
            </a:r>
          </a:p>
          <a:p>
            <a:pPr lvl="1"/>
            <a:r>
              <a:rPr lang="en-US" dirty="0"/>
              <a:t>Did you have family conversations?</a:t>
            </a:r>
          </a:p>
          <a:p>
            <a:pPr lvl="1"/>
            <a:r>
              <a:rPr lang="en-US" dirty="0"/>
              <a:t>Did you eat in front of the TV?</a:t>
            </a:r>
          </a:p>
          <a:p>
            <a:pPr lvl="1"/>
            <a:r>
              <a:rPr lang="en-US" dirty="0"/>
              <a:t>What were the divisions of labour (i.e. cooking, cleaning dishes, preparation, etc.)?</a:t>
            </a:r>
          </a:p>
          <a:p>
            <a:pPr lvl="1"/>
            <a:r>
              <a:rPr lang="en-US" dirty="0"/>
              <a:t>What kind of rules were set at the table?</a:t>
            </a:r>
          </a:p>
          <a:p>
            <a:pPr lvl="2"/>
            <a:r>
              <a:rPr lang="en-US" dirty="0"/>
              <a:t>Language, preventing bodily functions, etc.…</a:t>
            </a:r>
          </a:p>
          <a:p>
            <a:pPr marL="201168" lvl="1" indent="0">
              <a:buNone/>
            </a:pPr>
            <a:endParaRPr lang="en-US" dirty="0"/>
          </a:p>
          <a:p>
            <a:r>
              <a:rPr lang="en-US" dirty="0"/>
              <a:t>What other kind of food rituals can you remember partaking in as a child (parties, barbecues, corn roasts, gatherings, etc.)? </a:t>
            </a:r>
          </a:p>
          <a:p>
            <a:pPr lvl="1"/>
            <a:endParaRPr lang="en-US" dirty="0"/>
          </a:p>
          <a:p>
            <a:pPr lvl="1"/>
            <a:endParaRPr lang="en-US" dirty="0"/>
          </a:p>
        </p:txBody>
      </p:sp>
    </p:spTree>
    <p:extLst>
      <p:ext uri="{BB962C8B-B14F-4D97-AF65-F5344CB8AC3E}">
        <p14:creationId xmlns:p14="http://schemas.microsoft.com/office/powerpoint/2010/main" val="3556782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normAutofit/>
          </a:bodyPr>
          <a:lstStyle/>
          <a:p>
            <a:r>
              <a:rPr lang="en-US" dirty="0"/>
              <a:t>Questions or concerns?</a:t>
            </a:r>
          </a:p>
          <a:p>
            <a:endParaRPr lang="en-US" dirty="0"/>
          </a:p>
          <a:p>
            <a:r>
              <a:rPr lang="en-US" dirty="0"/>
              <a:t>Before next class, please visit the City Farm School Gardens and the Hive at Loyola!</a:t>
            </a:r>
          </a:p>
          <a:p>
            <a:endParaRPr lang="en-US" dirty="0"/>
          </a:p>
        </p:txBody>
      </p:sp>
    </p:spTree>
    <p:extLst>
      <p:ext uri="{BB962C8B-B14F-4D97-AF65-F5344CB8AC3E}">
        <p14:creationId xmlns:p14="http://schemas.microsoft.com/office/powerpoint/2010/main" val="134075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lnSpcReduction="10000"/>
          </a:bodyPr>
          <a:lstStyle/>
          <a:p>
            <a:r>
              <a:rPr lang="en-US" sz="2700" dirty="0"/>
              <a:t>Pierre Bourdieu – Distinction: Social Critique of the Judgement of Taste </a:t>
            </a:r>
            <a:br>
              <a:rPr lang="en-US" sz="2400" dirty="0"/>
            </a:br>
            <a:r>
              <a:rPr lang="en-US" dirty="0"/>
              <a:t>*Published in 1979</a:t>
            </a:r>
          </a:p>
          <a:p>
            <a:r>
              <a:rPr lang="en-US" dirty="0"/>
              <a:t>What is the main message in Bourdieu’s article? </a:t>
            </a:r>
          </a:p>
          <a:p>
            <a:r>
              <a:rPr lang="en-US" dirty="0"/>
              <a:t>What evidence/examples does Bourdieu refer to support his claims? </a:t>
            </a:r>
          </a:p>
          <a:p>
            <a:r>
              <a:rPr lang="en-US" dirty="0"/>
              <a:t>What is the relationship between food, presentation and culture for teachers, professionals, and industrial and commercial employees? </a:t>
            </a:r>
          </a:p>
          <a:p>
            <a:r>
              <a:rPr lang="en-US" dirty="0"/>
              <a:t>How does food convey information about class and gender? </a:t>
            </a:r>
          </a:p>
          <a:p>
            <a:r>
              <a:rPr lang="en-US" dirty="0"/>
              <a:t>How is body type embodied in class and gender relations? </a:t>
            </a:r>
          </a:p>
          <a:p>
            <a:r>
              <a:rPr lang="en-US" dirty="0"/>
              <a:t>How does schema play a role in our understanding of certain foods? </a:t>
            </a:r>
          </a:p>
          <a:p>
            <a:r>
              <a:rPr lang="en-US" dirty="0"/>
              <a:t>What cultural significance is given to different types of food items? </a:t>
            </a:r>
          </a:p>
          <a:p>
            <a:endParaRPr lang="en-US" dirty="0"/>
          </a:p>
          <a:p>
            <a:endParaRPr lang="en-US" dirty="0"/>
          </a:p>
        </p:txBody>
      </p:sp>
    </p:spTree>
    <p:extLst>
      <p:ext uri="{BB962C8B-B14F-4D97-AF65-F5344CB8AC3E}">
        <p14:creationId xmlns:p14="http://schemas.microsoft.com/office/powerpoint/2010/main" val="2712117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fontScale="92500" lnSpcReduction="20000"/>
          </a:bodyPr>
          <a:lstStyle/>
          <a:p>
            <a:r>
              <a:rPr lang="en-US" sz="2700" dirty="0"/>
              <a:t>Pierre Bourdieu – Distinction: Social Critique of the Judgement of Taste </a:t>
            </a:r>
            <a:br>
              <a:rPr lang="en-US" sz="2400" dirty="0"/>
            </a:br>
            <a:r>
              <a:rPr lang="en-US" dirty="0"/>
              <a:t>*Published in 1979</a:t>
            </a:r>
          </a:p>
          <a:p>
            <a:pPr lvl="1"/>
            <a:r>
              <a:rPr lang="en-US" dirty="0"/>
              <a:t>Compared the spending habits of teachers, professionals, and industrial and commercial employees in respect to food, presentation and culture. </a:t>
            </a:r>
          </a:p>
          <a:p>
            <a:pPr lvl="1"/>
            <a:r>
              <a:rPr lang="en-US" dirty="0"/>
              <a:t>Food is consumed differently between rich and poor, as well as between people of different professions. </a:t>
            </a:r>
          </a:p>
          <a:p>
            <a:pPr lvl="1"/>
            <a:r>
              <a:rPr lang="en-US" dirty="0"/>
              <a:t>Food communicates ideas about social class and gender relations – food tastes are also shaped by social class, gender relations.</a:t>
            </a:r>
          </a:p>
          <a:p>
            <a:pPr lvl="2"/>
            <a:r>
              <a:rPr lang="en-US" dirty="0"/>
              <a:t>‘Taste, a class culture turned into nature, that is embodied, helps to shape the class body.’</a:t>
            </a:r>
          </a:p>
          <a:p>
            <a:pPr lvl="2"/>
            <a:r>
              <a:rPr lang="en-US" dirty="0"/>
              <a:t>Body schema governs the selection of certain foods.</a:t>
            </a:r>
          </a:p>
          <a:p>
            <a:pPr lvl="1"/>
            <a:r>
              <a:rPr lang="en-US" dirty="0"/>
              <a:t>Tastes in food cannot be considered in complete independence of the other dimensions of the relationships to the world, to others and one’s own body, through which the practical philosophy of each class is enacted. </a:t>
            </a:r>
          </a:p>
          <a:p>
            <a:pPr lvl="1"/>
            <a:r>
              <a:rPr lang="en-US" dirty="0"/>
              <a:t>Each lifestyle can only really be constructed in relationship to the other, which is its objective and subjective negation, so that the meaning of behaviour is totally reversed depending on which point of view is adopted and on whether the common words which have to be used to name the conduct are invested with popular or bourgeois connotations, i.e. freedom &amp; abundance. </a:t>
            </a:r>
          </a:p>
          <a:p>
            <a:pPr lvl="1"/>
            <a:r>
              <a:rPr lang="en-US" dirty="0"/>
              <a:t>Emphasis from substance and function to form and manner – there is opposition between form, (social form) and substance. </a:t>
            </a:r>
          </a:p>
        </p:txBody>
      </p:sp>
    </p:spTree>
    <p:extLst>
      <p:ext uri="{BB962C8B-B14F-4D97-AF65-F5344CB8AC3E}">
        <p14:creationId xmlns:p14="http://schemas.microsoft.com/office/powerpoint/2010/main" val="30070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70E83-6961-4A0F-AFA5-7E03E5B94047}"/>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1A64665F-271C-4594-A2B0-91BF25D3D3AB}"/>
              </a:ext>
            </a:extLst>
          </p:cNvPr>
          <p:cNvSpPr>
            <a:spLocks noGrp="1"/>
          </p:cNvSpPr>
          <p:nvPr>
            <p:ph idx="1"/>
          </p:nvPr>
        </p:nvSpPr>
        <p:spPr/>
        <p:txBody>
          <a:bodyPr/>
          <a:lstStyle/>
          <a:p>
            <a:r>
              <a:rPr lang="en-US" dirty="0"/>
              <a:t>Claude Levi-Strauss – The Culinary Triangle * Published in 1966</a:t>
            </a:r>
          </a:p>
          <a:p>
            <a:r>
              <a:rPr lang="en-US" dirty="0"/>
              <a:t>What is the main message in Levi-Strauss’s article? </a:t>
            </a:r>
          </a:p>
          <a:p>
            <a:r>
              <a:rPr lang="en-US" dirty="0"/>
              <a:t>What evidence/examples does Levi-Strauss refer to support his claims? </a:t>
            </a:r>
          </a:p>
          <a:p>
            <a:r>
              <a:rPr lang="en-US" dirty="0"/>
              <a:t>What is the culinary triangle? </a:t>
            </a:r>
          </a:p>
          <a:p>
            <a:r>
              <a:rPr lang="en-US" dirty="0"/>
              <a:t>What is the relationship between culture and cooked, rotten and raw foods? </a:t>
            </a:r>
          </a:p>
          <a:p>
            <a:r>
              <a:rPr lang="en-US" dirty="0"/>
              <a:t>What is the relationship between smoked, roasted and boiled foods and raw, cooked and rotten foods? </a:t>
            </a:r>
          </a:p>
          <a:p>
            <a:r>
              <a:rPr lang="en-US" dirty="0"/>
              <a:t>How do cultures prepare foods across time and space? </a:t>
            </a:r>
          </a:p>
          <a:p>
            <a:endParaRPr lang="en-US" dirty="0"/>
          </a:p>
        </p:txBody>
      </p:sp>
    </p:spTree>
    <p:extLst>
      <p:ext uri="{BB962C8B-B14F-4D97-AF65-F5344CB8AC3E}">
        <p14:creationId xmlns:p14="http://schemas.microsoft.com/office/powerpoint/2010/main" val="723902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lstStyle/>
          <a:p>
            <a:r>
              <a:rPr lang="en-US" sz="2800" dirty="0"/>
              <a:t>Claude Levi-Strauss – The Culinary Triangle </a:t>
            </a:r>
            <a:r>
              <a:rPr lang="en-US" dirty="0"/>
              <a:t>* Published in 1966</a:t>
            </a:r>
          </a:p>
          <a:p>
            <a:r>
              <a:rPr lang="en-US" dirty="0"/>
              <a:t>Uses linguistic principles of the ‘vowel triangle’ and ‘consonant triangle’ to relate to cooking</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914" y="2911590"/>
            <a:ext cx="4297680" cy="277200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9547" y="2911590"/>
            <a:ext cx="3637824" cy="2957504"/>
          </a:xfrm>
          <a:prstGeom prst="rect">
            <a:avLst/>
          </a:prstGeom>
        </p:spPr>
      </p:pic>
    </p:spTree>
    <p:extLst>
      <p:ext uri="{BB962C8B-B14F-4D97-AF65-F5344CB8AC3E}">
        <p14:creationId xmlns:p14="http://schemas.microsoft.com/office/powerpoint/2010/main" val="3157095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lstStyle/>
          <a:p>
            <a:r>
              <a:rPr lang="en-US" sz="2800" dirty="0"/>
              <a:t>Claude Levi-Strauss – The Culinary Triangle </a:t>
            </a:r>
            <a:r>
              <a:rPr lang="en-US" dirty="0"/>
              <a:t>* Published in 1966</a:t>
            </a:r>
          </a:p>
          <a:p>
            <a:endParaRPr lang="en-US"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0571" y="2353611"/>
            <a:ext cx="4433435" cy="3953147"/>
          </a:xfrm>
          <a:prstGeom prst="rect">
            <a:avLst/>
          </a:prstGeom>
        </p:spPr>
      </p:pic>
    </p:spTree>
    <p:extLst>
      <p:ext uri="{BB962C8B-B14F-4D97-AF65-F5344CB8AC3E}">
        <p14:creationId xmlns:p14="http://schemas.microsoft.com/office/powerpoint/2010/main" val="148979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you Should Know</a:t>
            </a:r>
          </a:p>
        </p:txBody>
      </p:sp>
      <p:sp>
        <p:nvSpPr>
          <p:cNvPr id="3" name="Content Placeholder 2"/>
          <p:cNvSpPr>
            <a:spLocks noGrp="1"/>
          </p:cNvSpPr>
          <p:nvPr>
            <p:ph idx="1"/>
          </p:nvPr>
        </p:nvSpPr>
        <p:spPr/>
        <p:txBody>
          <a:bodyPr>
            <a:normAutofit fontScale="92500" lnSpcReduction="10000"/>
          </a:bodyPr>
          <a:lstStyle/>
          <a:p>
            <a:r>
              <a:rPr lang="en-US" dirty="0"/>
              <a:t>Know Claude Levi-Strauss’s theory of the culinary  triangle</a:t>
            </a:r>
          </a:p>
          <a:p>
            <a:r>
              <a:rPr lang="en-US" dirty="0"/>
              <a:t>Know examples given by Claude Levi-Strauss of cultures and their use of cooking, rotting, and raw food methods. You should also be able to name cultures that have used smoking, boiling and grilling methods. Here are some examples:</a:t>
            </a:r>
          </a:p>
          <a:p>
            <a:pPr lvl="1"/>
            <a:r>
              <a:rPr lang="en-US" b="1" dirty="0" err="1"/>
              <a:t>Guayaki</a:t>
            </a:r>
            <a:r>
              <a:rPr lang="en-US" b="1" dirty="0"/>
              <a:t> of Paraguay </a:t>
            </a:r>
            <a:r>
              <a:rPr lang="en-US" dirty="0"/>
              <a:t>roast all their game, except when they prepare meat destined for the rites which determine the name of the child: meat must be boiled.  </a:t>
            </a:r>
          </a:p>
          <a:p>
            <a:pPr lvl="1"/>
            <a:r>
              <a:rPr lang="en-US" b="1" dirty="0" err="1"/>
              <a:t>Caingang</a:t>
            </a:r>
            <a:r>
              <a:rPr lang="en-US" b="1" dirty="0"/>
              <a:t> of Brazil </a:t>
            </a:r>
            <a:r>
              <a:rPr lang="en-US" dirty="0"/>
              <a:t>prohibit boiled meat for the widow and widower, and also for anyone who has murdered an enemy.</a:t>
            </a:r>
          </a:p>
          <a:p>
            <a:pPr lvl="1"/>
            <a:r>
              <a:rPr lang="en-US" b="1" dirty="0" err="1"/>
              <a:t>Poconachi</a:t>
            </a:r>
            <a:r>
              <a:rPr lang="en-US" b="1" dirty="0"/>
              <a:t> of Mexico </a:t>
            </a:r>
            <a:r>
              <a:rPr lang="en-US" dirty="0"/>
              <a:t>interpret roasted as a compromise between the raw and the burned. After the universal fire, they relate – that which had not been burned became white, that which had burned was black, and that which had only been singed turned red. This explanation accounts for various colors of the corn and bean. </a:t>
            </a:r>
          </a:p>
          <a:p>
            <a:r>
              <a:rPr lang="en-US" dirty="0"/>
              <a:t>Know the categories that Claude Levi-Strauss adds at the end of the article and understand how they relate to the culinary triangle, i.e. fried, grilled, and steamed.</a:t>
            </a:r>
          </a:p>
          <a:p>
            <a:r>
              <a:rPr lang="en-US" dirty="0"/>
              <a:t>What about other processing techniques, i.e. fermentation? </a:t>
            </a:r>
          </a:p>
          <a:p>
            <a:endParaRPr lang="en-US" dirty="0"/>
          </a:p>
        </p:txBody>
      </p:sp>
    </p:spTree>
    <p:extLst>
      <p:ext uri="{BB962C8B-B14F-4D97-AF65-F5344CB8AC3E}">
        <p14:creationId xmlns:p14="http://schemas.microsoft.com/office/powerpoint/2010/main" val="66765328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2749</TotalTime>
  <Words>2444</Words>
  <Application>Microsoft Office PowerPoint</Application>
  <PresentationFormat>Widescreen</PresentationFormat>
  <Paragraphs>289</Paragraphs>
  <Slides>38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Calibri</vt:lpstr>
      <vt:lpstr>Calibri Light</vt:lpstr>
      <vt:lpstr>Retrospect</vt:lpstr>
      <vt:lpstr>Food and Culture</vt:lpstr>
      <vt:lpstr>Reading for Next Week</vt:lpstr>
      <vt:lpstr>Discussion</vt:lpstr>
      <vt:lpstr>Foundations of Food and Culture</vt:lpstr>
      <vt:lpstr>Foundations of Food and Culture</vt:lpstr>
      <vt:lpstr>Foundations of Food and Culture</vt:lpstr>
      <vt:lpstr>Foundations of Food and Culture</vt:lpstr>
      <vt:lpstr>Foundations of Food and Culture</vt:lpstr>
      <vt:lpstr>What you Should Know</vt:lpstr>
      <vt:lpstr>Foundations of Food and Culture</vt:lpstr>
      <vt:lpstr>Foundations of Food and Culture</vt:lpstr>
      <vt:lpstr>Foundations of Food and Culture</vt:lpstr>
      <vt:lpstr>Foundations of Food and Culture</vt:lpstr>
      <vt:lpstr>Foundations of Food and Culture</vt:lpstr>
      <vt:lpstr>Foundations of Food and Culture</vt:lpstr>
      <vt:lpstr>Foundations of Food and Culture</vt:lpstr>
      <vt:lpstr>Foundations of Food and Culture</vt:lpstr>
      <vt:lpstr>Foundations of Food and Culture</vt:lpstr>
      <vt:lpstr>Foundations of Food and Culture</vt:lpstr>
      <vt:lpstr>What to Know from the Abominations of Leviticus </vt:lpstr>
      <vt:lpstr>Interpretations of Biblical Texts</vt:lpstr>
      <vt:lpstr>Interpretations of Biblical Texts</vt:lpstr>
      <vt:lpstr>Negative Consequences of Marketing</vt:lpstr>
      <vt:lpstr>Please watch!</vt:lpstr>
      <vt:lpstr>Discussion</vt:lpstr>
      <vt:lpstr>Coffee</vt:lpstr>
      <vt:lpstr>Salad</vt:lpstr>
      <vt:lpstr>Bread</vt:lpstr>
      <vt:lpstr>Eggs</vt:lpstr>
      <vt:lpstr>Soup</vt:lpstr>
      <vt:lpstr>Cake</vt:lpstr>
      <vt:lpstr>Cheese</vt:lpstr>
      <vt:lpstr>Steak</vt:lpstr>
      <vt:lpstr>Fruit</vt:lpstr>
      <vt:lpstr>Candy</vt:lpstr>
      <vt:lpstr>Pizza</vt:lpstr>
      <vt:lpstr>Discussion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199</cp:revision>
  <dcterms:created xsi:type="dcterms:W3CDTF">2016-08-29T02:04:56Z</dcterms:created>
  <dcterms:modified xsi:type="dcterms:W3CDTF">2019-10-01T00:07:53Z</dcterms:modified>
</cp:coreProperties>
</file>