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9" r:id="rId3"/>
    <p:sldId id="270" r:id="rId4"/>
    <p:sldId id="272" r:id="rId5"/>
    <p:sldId id="300" r:id="rId6"/>
    <p:sldId id="273" r:id="rId7"/>
    <p:sldId id="271" r:id="rId8"/>
    <p:sldId id="299" r:id="rId9"/>
    <p:sldId id="274" r:id="rId10"/>
    <p:sldId id="277" r:id="rId11"/>
    <p:sldId id="275" r:id="rId12"/>
    <p:sldId id="278" r:id="rId13"/>
    <p:sldId id="301" r:id="rId14"/>
    <p:sldId id="302" r:id="rId15"/>
    <p:sldId id="257" r:id="rId16"/>
    <p:sldId id="285" r:id="rId17"/>
    <p:sldId id="279" r:id="rId18"/>
    <p:sldId id="290" r:id="rId19"/>
    <p:sldId id="291" r:id="rId20"/>
    <p:sldId id="292" r:id="rId21"/>
    <p:sldId id="293" r:id="rId22"/>
    <p:sldId id="294" r:id="rId23"/>
    <p:sldId id="295" r:id="rId24"/>
    <p:sldId id="296" r:id="rId25"/>
    <p:sldId id="297" r:id="rId26"/>
    <p:sldId id="298" r:id="rId27"/>
    <p:sldId id="267"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8" autoAdjust="0"/>
    <p:restoredTop sz="94660"/>
  </p:normalViewPr>
  <p:slideViewPr>
    <p:cSldViewPr snapToGrid="0">
      <p:cViewPr varScale="1">
        <p:scale>
          <a:sx n="88" d="100"/>
          <a:sy n="88" d="100"/>
        </p:scale>
        <p:origin x="80"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2019-09-16</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2019-09-16</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2019-09-16</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2019-09-16</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ban.ca/publications/repor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concordia.ca/students/academic-integrity" TargetMode="External"/><Relationship Id="rId2" Type="http://schemas.openxmlformats.org/officeDocument/2006/relationships/hyperlink" Target="http://www.concordia.ca/students/academic-integrity/offences.html" TargetMode="External"/><Relationship Id="rId1" Type="http://schemas.openxmlformats.org/officeDocument/2006/relationships/slideLayout" Target="../slideLayouts/slideLayout2.xml"/><Relationship Id="rId4" Type="http://schemas.openxmlformats.org/officeDocument/2006/relationships/hyperlink" Target="http://concordia.ca/offices/acs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exiconoffood.com/definition/definition-food-cultur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collectivevision.ca/" TargetMode="External"/><Relationship Id="rId3" Type="http://schemas.openxmlformats.org/officeDocument/2006/relationships/hyperlink" Target="http://www.erikchevrier.ca/" TargetMode="External"/><Relationship Id="rId7" Type="http://schemas.openxmlformats.org/officeDocument/2006/relationships/hyperlink" Target="https://www.facebook.com/groups/foodandculture/" TargetMode="External"/><Relationship Id="rId2" Type="http://schemas.openxmlformats.org/officeDocument/2006/relationships/hyperlink" Target="http://erikchevrier.ca/" TargetMode="External"/><Relationship Id="rId1" Type="http://schemas.openxmlformats.org/officeDocument/2006/relationships/slideLayout" Target="../slideLayouts/slideLayout2.xml"/><Relationship Id="rId6" Type="http://schemas.openxmlformats.org/officeDocument/2006/relationships/hyperlink" Target="https://www.facebook.com/concordiafoodgroups/" TargetMode="External"/><Relationship Id="rId5" Type="http://schemas.openxmlformats.org/officeDocument/2006/relationships/hyperlink" Target="http://concordiafoodgroups.ca/" TargetMode="External"/><Relationship Id="rId4" Type="http://schemas.openxmlformats.org/officeDocument/2006/relationships/hyperlink" Target="mailto:professor@erikchevrier.ca"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ovKw6YjqSfM" TargetMode="External"/><Relationship Id="rId2" Type="http://schemas.openxmlformats.org/officeDocument/2006/relationships/hyperlink" Target="http://realfoodfilms.org/video/heros-sanctuary/" TargetMode="External"/><Relationship Id="rId1" Type="http://schemas.openxmlformats.org/officeDocument/2006/relationships/slideLayout" Target="../slideLayouts/slideLayout2.xml"/><Relationship Id="rId4" Type="http://schemas.openxmlformats.org/officeDocument/2006/relationships/hyperlink" Target="https://www.youtube.com/watch?v=zfOSFaaLx_o"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a:bodyPr>
          <a:lstStyle/>
          <a:p>
            <a:r>
              <a:rPr lang="en-CA" dirty="0"/>
              <a:t>Erik Chevrier</a:t>
            </a:r>
          </a:p>
          <a:p>
            <a:r>
              <a:rPr lang="en-CA" dirty="0"/>
              <a:t>September 9</a:t>
            </a:r>
            <a:r>
              <a:rPr lang="en-CA" baseline="30000" dirty="0"/>
              <a:t>th</a:t>
            </a:r>
            <a:r>
              <a:rPr lang="en-CA" dirty="0"/>
              <a:t>, 2019</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92500" lnSpcReduction="20000"/>
          </a:bodyPr>
          <a:lstStyle/>
          <a:p>
            <a:r>
              <a:rPr lang="en-CA" b="1" dirty="0"/>
              <a:t>October 7 – Food and Cultural Identity </a:t>
            </a:r>
            <a:br>
              <a:rPr lang="en-CA" b="1" dirty="0"/>
            </a:br>
            <a:r>
              <a:rPr lang="en-CA" b="1" i="1" dirty="0"/>
              <a:t>DUE – Recipe Blog</a:t>
            </a:r>
            <a:br>
              <a:rPr lang="en-CA" b="1" i="1" dirty="0"/>
            </a:br>
            <a:r>
              <a:rPr lang="en-CA" dirty="0"/>
              <a:t>Readings – One chapter from: </a:t>
            </a:r>
            <a:br>
              <a:rPr lang="en-CA" dirty="0"/>
            </a:br>
            <a:r>
              <a:rPr lang="en-US" dirty="0"/>
              <a:t>Di </a:t>
            </a:r>
            <a:r>
              <a:rPr lang="en-US" dirty="0" err="1"/>
              <a:t>Giovine</a:t>
            </a:r>
            <a:r>
              <a:rPr lang="en-US" dirty="0"/>
              <a:t>, M. A., </a:t>
            </a:r>
            <a:r>
              <a:rPr lang="en-US" dirty="0" err="1"/>
              <a:t>Brulotte</a:t>
            </a:r>
            <a:r>
              <a:rPr lang="en-US" dirty="0"/>
              <a:t>, R. L (2014), </a:t>
            </a:r>
            <a:r>
              <a:rPr lang="en-CA" dirty="0"/>
              <a:t>Edible Identities: Food as Cultural Heritage, Ashgate</a:t>
            </a:r>
            <a:r>
              <a:rPr lang="en-CA" b="1" dirty="0"/>
              <a:t> </a:t>
            </a:r>
            <a:endParaRPr lang="en-US" dirty="0"/>
          </a:p>
          <a:p>
            <a:r>
              <a:rPr lang="en-CA" b="1" dirty="0"/>
              <a:t>October 21 – Political Economy of Food and Culture</a:t>
            </a:r>
            <a:br>
              <a:rPr lang="en-CA" b="1" dirty="0"/>
            </a:br>
            <a:r>
              <a:rPr lang="en-CA" b="1" i="1" dirty="0"/>
              <a:t>DUE – Action Research Project Proposal</a:t>
            </a:r>
            <a:br>
              <a:rPr lang="en-CA" b="1" dirty="0"/>
            </a:br>
            <a:r>
              <a:rPr lang="en-CA" dirty="0"/>
              <a:t>Shiva, V. (2015) Earth Democracy: Justice, Sustainability and Peace, North Atlantic Books.</a:t>
            </a:r>
            <a:br>
              <a:rPr lang="en-CA" dirty="0"/>
            </a:br>
            <a:r>
              <a:rPr lang="en-CA" dirty="0"/>
              <a:t>Chapter 1 – Living Economies, pp. 11 – 64. </a:t>
            </a:r>
            <a:br>
              <a:rPr lang="en-CA" dirty="0"/>
            </a:br>
            <a:r>
              <a:rPr lang="en-CA" dirty="0"/>
              <a:t>Wittman, H., Desmarais, A. A., &amp; Wiebe, N. (2011) Food Sovereignty in Canada: Creating Just and Sustainable Food Systems, Fernwood Publishing.</a:t>
            </a:r>
            <a:br>
              <a:rPr lang="en-CA" dirty="0"/>
            </a:br>
            <a:r>
              <a:rPr lang="en-CA" dirty="0"/>
              <a:t>Chapter 2 – Qualman, D. (2011) Advancing Agriculture by Destroying Farms? The State of Agriculture in Canada, pp. 20 – 42. </a:t>
            </a:r>
            <a:endParaRPr lang="en-US" dirty="0"/>
          </a:p>
          <a:p>
            <a:r>
              <a:rPr lang="en-US" dirty="0"/>
              <a:t>Recommended Reading: </a:t>
            </a:r>
          </a:p>
          <a:p>
            <a:r>
              <a:rPr lang="en-US" dirty="0"/>
              <a:t>Holt-Gimenez, E. (2017) A Foodie’s Guide to Capitalism: Understanding the Political Economy of What We Eat, Monthly Review Press, New York. </a:t>
            </a:r>
            <a:br>
              <a:rPr lang="en-US" dirty="0"/>
            </a:br>
            <a:r>
              <a:rPr lang="en-US" dirty="0"/>
              <a:t>Chapter 1 – How our Capitalist Food System Came to Be (pp. 23 – 56)</a:t>
            </a:r>
          </a:p>
          <a:p>
            <a:endParaRPr lang="en-US" dirty="0"/>
          </a:p>
        </p:txBody>
      </p:sp>
    </p:spTree>
    <p:extLst>
      <p:ext uri="{BB962C8B-B14F-4D97-AF65-F5344CB8AC3E}">
        <p14:creationId xmlns:p14="http://schemas.microsoft.com/office/powerpoint/2010/main" val="95636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62500" lnSpcReduction="20000"/>
          </a:bodyPr>
          <a:lstStyle/>
          <a:p>
            <a:r>
              <a:rPr lang="en-CA" b="1" dirty="0"/>
              <a:t>October 28 – Food Sovereignty</a:t>
            </a:r>
            <a:br>
              <a:rPr lang="en-CA" b="1" dirty="0"/>
            </a:br>
            <a:r>
              <a:rPr lang="en-CA" dirty="0"/>
              <a:t>Patel, R. (2009) Food Sovereignty, Journal of Peasant Studies, 36, 3, pp. 663 – 706. </a:t>
            </a:r>
            <a:br>
              <a:rPr lang="en-CA" dirty="0"/>
            </a:br>
            <a:r>
              <a:rPr lang="en-CA" dirty="0"/>
              <a:t>Wittman, H. (2011) Food Sovereignty: A New Rights Framework for Food and Nature? Environment and Society: Advances in Research 2, pp. 87 – 105. </a:t>
            </a:r>
            <a:br>
              <a:rPr lang="en-CA" dirty="0"/>
            </a:br>
            <a:r>
              <a:rPr lang="en-US" dirty="0" err="1"/>
              <a:t>Alkon</a:t>
            </a:r>
            <a:r>
              <a:rPr lang="en-US" dirty="0"/>
              <a:t>, A. H., &amp; Agyeman, J. (2011) Cultivating Food Justice: Race, Class and Sustainability, MIT Press. </a:t>
            </a:r>
            <a:br>
              <a:rPr lang="en-US" dirty="0"/>
            </a:br>
            <a:r>
              <a:rPr lang="en-CA" dirty="0"/>
              <a:t>Chapter 14 – Holt-</a:t>
            </a:r>
            <a:r>
              <a:rPr lang="en-CA" dirty="0" err="1"/>
              <a:t>Giminez</a:t>
            </a:r>
            <a:r>
              <a:rPr lang="en-CA" dirty="0"/>
              <a:t>, E. (2011) Food Security, Food Sovereignty or Food Justice: Crises, Food Movements and Regime Change, pp. 309 – 330. </a:t>
            </a:r>
            <a:endParaRPr lang="en-US" dirty="0"/>
          </a:p>
          <a:p>
            <a:r>
              <a:rPr lang="en-CA" b="1" dirty="0"/>
              <a:t>November 4 – GMOs, Biodiversity, Privatization of Genetics</a:t>
            </a:r>
            <a:br>
              <a:rPr lang="en-CA" b="1" dirty="0"/>
            </a:br>
            <a:r>
              <a:rPr lang="en-CA" dirty="0"/>
              <a:t>Shiva, V. (2016) Seed Sovereignty, Food Security, North Atlantic Books.</a:t>
            </a:r>
            <a:br>
              <a:rPr lang="en-CA" dirty="0"/>
            </a:br>
            <a:r>
              <a:rPr lang="en-CA" dirty="0"/>
              <a:t>Introduction – Shiva, V. (2011) Seed Sovereignty, Food Security, pp. vii – xxi</a:t>
            </a:r>
            <a:br>
              <a:rPr lang="en-CA" dirty="0"/>
            </a:br>
            <a:r>
              <a:rPr lang="en-CA" dirty="0"/>
              <a:t>Chapter 5 – Ho., Mae-Wan, The New Genetics and Dangers of GMOs, pp. 105 – 128. </a:t>
            </a:r>
            <a:br>
              <a:rPr lang="en-CA" dirty="0"/>
            </a:br>
            <a:r>
              <a:rPr lang="en-CA" dirty="0"/>
              <a:t>Read the reports from the Canadian Biotechnology Action Network</a:t>
            </a:r>
            <a:br>
              <a:rPr lang="en-CA" dirty="0"/>
            </a:br>
            <a:r>
              <a:rPr lang="en-CA" u="sng" dirty="0">
                <a:hlinkClick r:id="rId2"/>
              </a:rPr>
              <a:t>https://cban.ca/publications/reports/</a:t>
            </a:r>
            <a:endParaRPr lang="en-US" u="sng" dirty="0"/>
          </a:p>
          <a:p>
            <a:r>
              <a:rPr lang="en-CA" dirty="0"/>
              <a:t>Recommended Readings: </a:t>
            </a:r>
            <a:br>
              <a:rPr lang="en-CA" dirty="0"/>
            </a:br>
            <a:r>
              <a:rPr lang="en-US" dirty="0"/>
              <a:t>Holt-Gimenez, E. (2017) A Foodie’s Guide to Capitalism: Understanding the Political Economy of What We Eat, Monthly Review Press, New York. </a:t>
            </a:r>
            <a:br>
              <a:rPr lang="en-US" dirty="0"/>
            </a:br>
            <a:r>
              <a:rPr lang="en-US" dirty="0"/>
              <a:t>Chapter 2 – Food, A Special Commodity (pp. 57 – 82) </a:t>
            </a:r>
            <a:br>
              <a:rPr lang="en-US" dirty="0"/>
            </a:br>
            <a:r>
              <a:rPr lang="en-US" dirty="0"/>
              <a:t>Holt-Gimenez, E. (2017) A Foodie’s Guide to Capitalism: Understanding the Political Economy of What We Eat, Monthly Review Press, New York. </a:t>
            </a:r>
            <a:br>
              <a:rPr lang="en-US" dirty="0"/>
            </a:br>
            <a:r>
              <a:rPr lang="en-US" dirty="0"/>
              <a:t>Chapter 3 – Land and Property (pp. 83 – 114) </a:t>
            </a:r>
          </a:p>
          <a:p>
            <a:r>
              <a:rPr lang="en-CA" b="1" dirty="0"/>
              <a:t>November 11 – A Global Food Culture: International Trade Regulations </a:t>
            </a:r>
            <a:br>
              <a:rPr lang="en-US" b="1" dirty="0"/>
            </a:br>
            <a:r>
              <a:rPr lang="en-CA" dirty="0"/>
              <a:t>Smythe, E. (2014) Globalization and Food Sovereignty: Global and Local Change in the New Politics of Food, University of Toronto Press. </a:t>
            </a:r>
            <a:br>
              <a:rPr lang="en-CA" dirty="0"/>
            </a:br>
            <a:r>
              <a:rPr lang="en-CA" dirty="0"/>
              <a:t>Chapter 2 – The Territory of Self-Determination: Social Reproduction, Agro-Ecology, and the Role of the State, pp. 289 – 318. </a:t>
            </a:r>
            <a:br>
              <a:rPr lang="en-CA" dirty="0"/>
            </a:br>
            <a:r>
              <a:rPr lang="en-CA" dirty="0"/>
              <a:t>Chapter 10 – Food Sovereignty, Trade Rules, and the Struggle to Know the Origins of Food, pp. 289 – 318. </a:t>
            </a:r>
            <a:endParaRPr lang="en-US" dirty="0"/>
          </a:p>
          <a:p>
            <a:endParaRPr lang="en-US" dirty="0"/>
          </a:p>
        </p:txBody>
      </p:sp>
    </p:spTree>
    <p:extLst>
      <p:ext uri="{BB962C8B-B14F-4D97-AF65-F5344CB8AC3E}">
        <p14:creationId xmlns:p14="http://schemas.microsoft.com/office/powerpoint/2010/main" val="1004546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55000" lnSpcReduction="20000"/>
          </a:bodyPr>
          <a:lstStyle/>
          <a:p>
            <a:r>
              <a:rPr lang="en-US" b="1" dirty="0"/>
              <a:t>November 18 – Race, Class, Feminism, Food and Culture </a:t>
            </a:r>
            <a:br>
              <a:rPr lang="en-US" b="1" dirty="0"/>
            </a:br>
            <a:r>
              <a:rPr lang="en-CA" dirty="0"/>
              <a:t>White, M. M., (2011) </a:t>
            </a:r>
            <a:r>
              <a:rPr lang="en-CA" b="1" dirty="0"/>
              <a:t>D-Town Farm: An African American Resistance to Food Insecurity and the Transformation of Detroit</a:t>
            </a:r>
            <a:r>
              <a:rPr lang="en-CA" dirty="0"/>
              <a:t>, Environmental Practice, 13, 4</a:t>
            </a:r>
            <a:br>
              <a:rPr lang="en-CA" dirty="0"/>
            </a:br>
            <a:r>
              <a:rPr lang="en-CA" dirty="0" err="1"/>
              <a:t>Koc</a:t>
            </a:r>
            <a:r>
              <a:rPr lang="en-CA" dirty="0"/>
              <a:t>, M., Sumner, J., </a:t>
            </a:r>
            <a:r>
              <a:rPr lang="en-CA" dirty="0" err="1"/>
              <a:t>Winson</a:t>
            </a:r>
            <a:r>
              <a:rPr lang="en-CA" dirty="0"/>
              <a:t>, A. (2017) </a:t>
            </a:r>
            <a:r>
              <a:rPr lang="en-CA" b="1" dirty="0"/>
              <a:t>Critical Perspectives in Food Studies</a:t>
            </a:r>
            <a:r>
              <a:rPr lang="en-CA" dirty="0"/>
              <a:t>, Oxford. </a:t>
            </a:r>
            <a:br>
              <a:rPr lang="en-CA" dirty="0"/>
            </a:br>
            <a:r>
              <a:rPr lang="en-US" dirty="0"/>
              <a:t>Chapter 6 – Brady, J., Power, E., Szabo, M., Gingras, J. pp. 81 – 94.</a:t>
            </a:r>
          </a:p>
          <a:p>
            <a:r>
              <a:rPr lang="en-CA" dirty="0"/>
              <a:t>Recommended Reading:</a:t>
            </a:r>
            <a:br>
              <a:rPr lang="en-CA" dirty="0"/>
            </a:br>
            <a:r>
              <a:rPr lang="en-CA" dirty="0"/>
              <a:t>|Holt-</a:t>
            </a:r>
            <a:r>
              <a:rPr lang="en-CA" dirty="0" err="1"/>
              <a:t>Giminez</a:t>
            </a:r>
            <a:r>
              <a:rPr lang="en-CA" dirty="0"/>
              <a:t>, E. (2017) A Foodie’s Guide to Capitalism: Understanding the Political Economy of What We Eat, Monthly Review Press, Food First Books. </a:t>
            </a:r>
            <a:br>
              <a:rPr lang="en-CA" dirty="0"/>
            </a:br>
            <a:r>
              <a:rPr lang="en-CA" dirty="0"/>
              <a:t>Chapter 5 – Power and Privilege in the Food System: Gender, Race and Class. Pp. 143 – 173. </a:t>
            </a:r>
            <a:endParaRPr lang="en-US" dirty="0"/>
          </a:p>
          <a:p>
            <a:r>
              <a:rPr lang="en-CA" b="1" dirty="0"/>
              <a:t>November 25 – Food, Health, and Culture</a:t>
            </a:r>
            <a:br>
              <a:rPr lang="en-CA" b="1" dirty="0"/>
            </a:br>
            <a:r>
              <a:rPr lang="en-CA" b="1" i="1" dirty="0"/>
              <a:t>DUE – Food Blog</a:t>
            </a:r>
            <a:br>
              <a:rPr lang="en-CA" b="1" i="1" dirty="0"/>
            </a:br>
            <a:r>
              <a:rPr lang="en-CA" dirty="0" err="1"/>
              <a:t>Koc</a:t>
            </a:r>
            <a:r>
              <a:rPr lang="en-CA" dirty="0"/>
              <a:t>, M., Sumner, J., </a:t>
            </a:r>
            <a:r>
              <a:rPr lang="en-CA" dirty="0" err="1"/>
              <a:t>Winson</a:t>
            </a:r>
            <a:r>
              <a:rPr lang="en-CA" dirty="0"/>
              <a:t>, A. (2012) </a:t>
            </a:r>
            <a:r>
              <a:rPr lang="en-CA" b="1" dirty="0"/>
              <a:t>Critical Perspectives in Food Studies</a:t>
            </a:r>
            <a:r>
              <a:rPr lang="en-CA" dirty="0"/>
              <a:t>, Oxford. </a:t>
            </a:r>
            <a:br>
              <a:rPr lang="en-CA" dirty="0"/>
            </a:br>
            <a:r>
              <a:rPr lang="en-CA" dirty="0"/>
              <a:t>Chapter 9 – Constructing Healthy Eating/Constructing Self, pp. 136 – 151. </a:t>
            </a:r>
            <a:br>
              <a:rPr lang="en-CA" dirty="0"/>
            </a:br>
            <a:r>
              <a:rPr lang="en-CA" b="1" dirty="0"/>
              <a:t> </a:t>
            </a:r>
            <a:r>
              <a:rPr lang="en-CA" dirty="0"/>
              <a:t>Anderson, C. R., Brady, J., &amp; </a:t>
            </a:r>
            <a:r>
              <a:rPr lang="en-CA" dirty="0" err="1"/>
              <a:t>Levoke</a:t>
            </a:r>
            <a:r>
              <a:rPr lang="en-CA" dirty="0"/>
              <a:t>, C. (2016) </a:t>
            </a:r>
            <a:r>
              <a:rPr lang="en-CA" b="1" dirty="0"/>
              <a:t>Conversations in Food Studies</a:t>
            </a:r>
            <a:r>
              <a:rPr lang="en-CA" dirty="0"/>
              <a:t>, University of Manitoba Press. </a:t>
            </a:r>
            <a:br>
              <a:rPr lang="en-CA" dirty="0"/>
            </a:br>
            <a:r>
              <a:rPr lang="en-CA" dirty="0"/>
              <a:t>Chapter 7 – Martin, W., </a:t>
            </a:r>
            <a:r>
              <a:rPr lang="en-CA" dirty="0" err="1"/>
              <a:t>Mundel</a:t>
            </a:r>
            <a:r>
              <a:rPr lang="en-CA" dirty="0"/>
              <a:t>, E., and Rideout, K., (2016) Finding Balance: Food Safety, Food Security, and Public Health, pp. 170 – 192. </a:t>
            </a:r>
            <a:br>
              <a:rPr lang="en-CA" dirty="0"/>
            </a:br>
            <a:r>
              <a:rPr lang="en-CA" dirty="0"/>
              <a:t>***Watch Cooked, Michael Pollan</a:t>
            </a:r>
            <a:endParaRPr lang="en-US" dirty="0"/>
          </a:p>
          <a:p>
            <a:r>
              <a:rPr lang="en-CA" b="1" dirty="0"/>
              <a:t>November December 2</a:t>
            </a:r>
            <a:r>
              <a:rPr lang="en-CA" b="1" baseline="30000" dirty="0"/>
              <a:t>nd</a:t>
            </a:r>
            <a:r>
              <a:rPr lang="en-CA" b="1" dirty="0"/>
              <a:t> – Food and Indigenous Cultures</a:t>
            </a:r>
            <a:br>
              <a:rPr lang="en-CA" b="1" dirty="0"/>
            </a:br>
            <a:r>
              <a:rPr lang="en-US" b="1" dirty="0"/>
              <a:t>Report Back About Group Project</a:t>
            </a:r>
            <a:br>
              <a:rPr lang="en-US" b="1" dirty="0"/>
            </a:br>
            <a:r>
              <a:rPr lang="en-CA" dirty="0"/>
              <a:t>Shiva, V. (2016) </a:t>
            </a:r>
            <a:r>
              <a:rPr lang="en-CA" b="1" dirty="0"/>
              <a:t>Seed Sovereignty, Food Security</a:t>
            </a:r>
            <a:r>
              <a:rPr lang="en-CA" dirty="0"/>
              <a:t>, North Atlantic Books.</a:t>
            </a:r>
            <a:br>
              <a:rPr lang="en-CA" dirty="0"/>
            </a:br>
            <a:r>
              <a:rPr lang="en-US" dirty="0"/>
              <a:t>Chapter 13 – Foote, S. (2016) Reviving Native Sioux Agricultural Systems, pp. 209 – 214.</a:t>
            </a:r>
            <a:br>
              <a:rPr lang="en-US" dirty="0"/>
            </a:br>
            <a:r>
              <a:rPr lang="en-US" dirty="0"/>
              <a:t>Chapter 14 – </a:t>
            </a:r>
            <a:r>
              <a:rPr lang="en-US" dirty="0" err="1"/>
              <a:t>LaDuke</a:t>
            </a:r>
            <a:r>
              <a:rPr lang="en-US" dirty="0"/>
              <a:t>, W. (2016) In Praise of the Leadership of Indigenous Women, pp. 215 – 235. </a:t>
            </a:r>
            <a:br>
              <a:rPr lang="en-US" dirty="0"/>
            </a:br>
            <a:r>
              <a:rPr lang="en-CA" dirty="0"/>
              <a:t>Wittman, H., Desmarais, A. A., &amp; Wiebe, N. (2011) </a:t>
            </a:r>
            <a:r>
              <a:rPr lang="en-CA" b="1" dirty="0"/>
              <a:t>Food Sovereignty in Canada: Creating Just and Sustainable Food Systems</a:t>
            </a:r>
            <a:r>
              <a:rPr lang="en-CA" dirty="0"/>
              <a:t>, Fernwood Publishing.</a:t>
            </a:r>
            <a:br>
              <a:rPr lang="en-CA" dirty="0"/>
            </a:br>
            <a:r>
              <a:rPr lang="en-CA" dirty="0"/>
              <a:t>Chapter 6 – Morrison, D. (2011) Indigenous Food Sovereignty: A Model for Social Learning, pp. 97 – 113. </a:t>
            </a:r>
            <a:endParaRPr lang="en-US" dirty="0"/>
          </a:p>
          <a:p>
            <a:r>
              <a:rPr lang="en-CA" b="1" dirty="0"/>
              <a:t>December 3</a:t>
            </a:r>
            <a:r>
              <a:rPr lang="en-CA" b="1" baseline="30000" dirty="0"/>
              <a:t>rd</a:t>
            </a:r>
            <a:r>
              <a:rPr lang="en-CA" b="1" dirty="0"/>
              <a:t> – DUE – </a:t>
            </a:r>
            <a:r>
              <a:rPr lang="en-CA" b="1" i="1" dirty="0"/>
              <a:t>Action Research Project Report </a:t>
            </a:r>
            <a:endParaRPr lang="en-US" dirty="0"/>
          </a:p>
          <a:p>
            <a:pPr marL="0" marR="0" indent="0">
              <a:spcBef>
                <a:spcPts val="0"/>
              </a:spcBef>
              <a:spcAft>
                <a:spcPts val="0"/>
              </a:spcAft>
              <a:buNone/>
            </a:pPr>
            <a:endParaRPr lang="en-US" sz="2800" dirty="0">
              <a:solidFill>
                <a:srgbClr val="000000"/>
              </a:solidFill>
              <a:uFill>
                <a:solidFill>
                  <a:srgbClr val="000000"/>
                </a:solidFill>
              </a:uFill>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4844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A8B31-EB3A-4033-8396-C56E81754A32}"/>
              </a:ext>
            </a:extLst>
          </p:cNvPr>
          <p:cNvSpPr>
            <a:spLocks noGrp="1"/>
          </p:cNvSpPr>
          <p:nvPr>
            <p:ph type="title"/>
          </p:nvPr>
        </p:nvSpPr>
        <p:spPr/>
        <p:txBody>
          <a:bodyPr/>
          <a:lstStyle/>
          <a:p>
            <a:r>
              <a:rPr lang="en-US" dirty="0"/>
              <a:t>Handing in Assignments</a:t>
            </a:r>
          </a:p>
        </p:txBody>
      </p:sp>
      <p:sp>
        <p:nvSpPr>
          <p:cNvPr id="3" name="Content Placeholder 2">
            <a:extLst>
              <a:ext uri="{FF2B5EF4-FFF2-40B4-BE49-F238E27FC236}">
                <a16:creationId xmlns:a16="http://schemas.microsoft.com/office/drawing/2014/main" id="{0EA4B7FF-7FE6-4E2E-8396-0A0DD43099EE}"/>
              </a:ext>
            </a:extLst>
          </p:cNvPr>
          <p:cNvSpPr>
            <a:spLocks noGrp="1"/>
          </p:cNvSpPr>
          <p:nvPr>
            <p:ph idx="1"/>
          </p:nvPr>
        </p:nvSpPr>
        <p:spPr/>
        <p:txBody>
          <a:bodyPr>
            <a:normAutofit/>
          </a:bodyPr>
          <a:lstStyle/>
          <a:p>
            <a:r>
              <a:rPr lang="en-US" b="1" u="sng" dirty="0"/>
              <a:t>Late assignment policy:</a:t>
            </a:r>
            <a:r>
              <a:rPr lang="en-US" b="1" dirty="0"/>
              <a:t>  </a:t>
            </a:r>
            <a:endParaRPr lang="en-US" dirty="0"/>
          </a:p>
          <a:p>
            <a:r>
              <a:rPr lang="en-US" dirty="0"/>
              <a:t>Unless you are given permission in advance, late assignments </a:t>
            </a:r>
            <a:r>
              <a:rPr lang="en-US" b="1" u="sng" dirty="0"/>
              <a:t>will not be accepted</a:t>
            </a:r>
            <a:r>
              <a:rPr lang="en-US" dirty="0"/>
              <a:t> without adequate documentation of medical or personal emergencies.</a:t>
            </a:r>
          </a:p>
          <a:p>
            <a:r>
              <a:rPr lang="en-US" dirty="0"/>
              <a:t> </a:t>
            </a:r>
          </a:p>
          <a:p>
            <a:r>
              <a:rPr lang="en-US" b="1" u="sng" dirty="0"/>
              <a:t>Handing in Assignments:</a:t>
            </a:r>
            <a:r>
              <a:rPr lang="en-US" b="1" dirty="0"/>
              <a:t>  </a:t>
            </a:r>
            <a:endParaRPr lang="en-US" dirty="0"/>
          </a:p>
          <a:p>
            <a:r>
              <a:rPr lang="en-US" dirty="0"/>
              <a:t>All assignments </a:t>
            </a:r>
            <a:r>
              <a:rPr lang="en-US" b="1" u="sng" dirty="0"/>
              <a:t>MUST</a:t>
            </a:r>
            <a:r>
              <a:rPr lang="en-US" dirty="0"/>
              <a:t> be submitted in hard copy at the beginning of class on the due date. Any assignment submitted electronically will be subject to a reduction of 10% of the value of the assignment. </a:t>
            </a:r>
          </a:p>
          <a:p>
            <a:endParaRPr lang="en-US" dirty="0"/>
          </a:p>
        </p:txBody>
      </p:sp>
    </p:spTree>
    <p:extLst>
      <p:ext uri="{BB962C8B-B14F-4D97-AF65-F5344CB8AC3E}">
        <p14:creationId xmlns:p14="http://schemas.microsoft.com/office/powerpoint/2010/main" val="2703480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3EDFE-2DB2-41FE-9FEA-7E371408D45D}"/>
              </a:ext>
            </a:extLst>
          </p:cNvPr>
          <p:cNvSpPr>
            <a:spLocks noGrp="1"/>
          </p:cNvSpPr>
          <p:nvPr>
            <p:ph type="title"/>
          </p:nvPr>
        </p:nvSpPr>
        <p:spPr/>
        <p:txBody>
          <a:bodyPr/>
          <a:lstStyle/>
          <a:p>
            <a:r>
              <a:rPr lang="en-US" dirty="0"/>
              <a:t>Rights and Responsibilities</a:t>
            </a:r>
          </a:p>
        </p:txBody>
      </p:sp>
      <p:sp>
        <p:nvSpPr>
          <p:cNvPr id="3" name="Content Placeholder 2">
            <a:extLst>
              <a:ext uri="{FF2B5EF4-FFF2-40B4-BE49-F238E27FC236}">
                <a16:creationId xmlns:a16="http://schemas.microsoft.com/office/drawing/2014/main" id="{27FA2E3C-B01D-4068-8F97-DED58E9BD7FA}"/>
              </a:ext>
            </a:extLst>
          </p:cNvPr>
          <p:cNvSpPr>
            <a:spLocks noGrp="1"/>
          </p:cNvSpPr>
          <p:nvPr>
            <p:ph idx="1"/>
          </p:nvPr>
        </p:nvSpPr>
        <p:spPr/>
        <p:txBody>
          <a:bodyPr>
            <a:noAutofit/>
          </a:bodyPr>
          <a:lstStyle/>
          <a:p>
            <a:r>
              <a:rPr lang="en-US" sz="1200" b="1" dirty="0"/>
              <a:t>Academic Integrity: “</a:t>
            </a:r>
            <a:r>
              <a:rPr lang="en-US" sz="1200" dirty="0"/>
              <a:t>The Academic Code of Conduct sets out for students, instructors and administrators both the process and the expectations involved when a charge of academic misconduct occurs. The regulations are presented within the context of an academic community which seeks to support student learning at Concordia University.” (From Article 1 of the Academic Code of Conduct). Full </a:t>
            </a:r>
            <a:r>
              <a:rPr lang="en-US" sz="1200" dirty="0" err="1"/>
              <a:t>text:</a:t>
            </a:r>
            <a:r>
              <a:rPr lang="en-US" sz="1200" u="sng" dirty="0" err="1">
                <a:hlinkClick r:id="rId2"/>
              </a:rPr>
              <a:t>http</a:t>
            </a:r>
            <a:r>
              <a:rPr lang="en-US" sz="1200" u="sng" dirty="0">
                <a:hlinkClick r:id="rId2"/>
              </a:rPr>
              <a:t>://www.concordia.ca/students/academic-integrity/offences.html</a:t>
            </a:r>
            <a:r>
              <a:rPr lang="en-US" sz="1200" dirty="0"/>
              <a:t> </a:t>
            </a:r>
          </a:p>
          <a:p>
            <a:r>
              <a:rPr lang="en-US" sz="1200" b="1" dirty="0"/>
              <a:t>Plagiarism: </a:t>
            </a:r>
            <a:r>
              <a:rPr lang="en-US" sz="1200" dirty="0"/>
              <a:t>The most common offense under the Academic Code of Conduct is plagiarism, which the Code defines as “the presentation of the work of another person as one’s own or without proper acknowledgement.” This includes material copied word for word from books, journals, Internet sites, professor’s course notes, etc. It refers to material that is paraphrased but closely resembles the original source. It also includes for example the work of a fellow student, an answer on a quiz, data for a lab report, a paper or assignment completed by another student. It might be a paper purchased from any source. Plagiarism does not refer to words alone –it can refer to copying images, graphs, tables and ideas. “Presentation” is not limited to written work. It includes oral presentations, computer assignment and artistic works. Finally, if you translate the work of another person into any other language and do not cite the source, this is also plagiarism. </a:t>
            </a:r>
            <a:r>
              <a:rPr lang="en-US" sz="1200" b="1" dirty="0"/>
              <a:t>In Simple Words: Do not copy, paraphrase or translate anything from anywhere without saying where you obtained it!</a:t>
            </a:r>
            <a:r>
              <a:rPr lang="en-US" sz="1200" dirty="0"/>
              <a:t> Source: Academic Integrity Website: </a:t>
            </a:r>
            <a:r>
              <a:rPr lang="en-US" sz="1200" u="sng" dirty="0">
                <a:hlinkClick r:id="rId3"/>
              </a:rPr>
              <a:t>http://concordia.ca/students/academic-integrity</a:t>
            </a:r>
            <a:r>
              <a:rPr lang="en-US" sz="1200" dirty="0"/>
              <a:t> </a:t>
            </a:r>
            <a:endParaRPr lang="en-US" sz="1200" b="1" dirty="0"/>
          </a:p>
          <a:p>
            <a:r>
              <a:rPr lang="en-US" sz="1200" b="1" dirty="0"/>
              <a:t>Disabilities:</a:t>
            </a:r>
            <a:r>
              <a:rPr lang="en-US" sz="1200" dirty="0"/>
              <a:t> The University’s commitment to providing equal educational opportunities to all students includes students with disabilities. To demonstrate full respect for the academic capacities and potential of students with disabilities, the University seeks to remove attitudinal and physical barriers that may hinder or prevent qualified students with disabilities from participating fully in University life. Please see the instructor during the first class if you feel you require assistance. For more information please visit </a:t>
            </a:r>
            <a:r>
              <a:rPr lang="en-US" sz="1200" b="1" u="sng" dirty="0">
                <a:hlinkClick r:id="rId4"/>
              </a:rPr>
              <a:t>http://concordia.ca/offices/acsd</a:t>
            </a:r>
            <a:endParaRPr lang="en-US" sz="1200" b="1" dirty="0"/>
          </a:p>
          <a:p>
            <a:r>
              <a:rPr lang="en-US" sz="1200" b="1" dirty="0"/>
              <a:t>Safe Space Classroom</a:t>
            </a:r>
            <a:r>
              <a:rPr lang="en-US" sz="1200" dirty="0"/>
              <a:t>: Concordia classrooms are considered ‘safe space classrooms’. In order to create a climate for open and honest dialogue and to encourage the broadest range of viewpoints, it is important for class participants to treat each other with respect. Name-calling, accusations, verbal attacks, sarcasm, and other negative exchanges are counter-productive to successful teaching and learning. The purpose of class discussions is to generate greater understanding about different topics. The expression of the broadest range of ideas, including dissenting views, helps to accomplish this goal. However, in expressing viewpoints, students should try to raise questions and comments in ways that will promote learning, rather than defensiveness and feelings of conflict in other students. Thus, questions and comments should be asked or stated in such a way that will promote greater insight into the awareness of topics as opposed to anger and conflict. The purpose of dialogue and discussion is not to reach a consensus, nor to convince each other of different viewpoints. Rather, the purpose of dialogue in the classroom is to reach higher levels of learning by examining different viewpoints and opinions with respect and civility.</a:t>
            </a:r>
            <a:endParaRPr lang="en-US" sz="1200" b="1" dirty="0"/>
          </a:p>
        </p:txBody>
      </p:sp>
    </p:spTree>
    <p:extLst>
      <p:ext uri="{BB962C8B-B14F-4D97-AF65-F5344CB8AC3E}">
        <p14:creationId xmlns:p14="http://schemas.microsoft.com/office/powerpoint/2010/main" val="362672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 Let’s Talk About Food</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What is your name? </a:t>
            </a:r>
          </a:p>
          <a:p>
            <a:pPr marL="0" indent="0">
              <a:buNone/>
            </a:pPr>
            <a:r>
              <a:rPr lang="en-CA" dirty="0"/>
              <a:t>What is your cultural heritage?</a:t>
            </a:r>
          </a:p>
          <a:p>
            <a:pPr marL="0" indent="0">
              <a:buNone/>
            </a:pPr>
            <a:r>
              <a:rPr lang="en-CA" dirty="0"/>
              <a:t>What’s your favorite food? Why?</a:t>
            </a:r>
          </a:p>
          <a:p>
            <a:pPr marL="0" indent="0">
              <a:buNone/>
            </a:pPr>
            <a:r>
              <a:rPr lang="en-CA" dirty="0"/>
              <a:t>What kind of food do you NOT like? Why not?</a:t>
            </a:r>
          </a:p>
          <a:p>
            <a:pPr marL="0" indent="0">
              <a:buNone/>
            </a:pPr>
            <a:r>
              <a:rPr lang="en-CA" dirty="0"/>
              <a:t>Do you have any food allergies?</a:t>
            </a:r>
          </a:p>
          <a:p>
            <a:pPr marL="0" indent="0">
              <a:buNone/>
            </a:pPr>
            <a:r>
              <a:rPr lang="en-CA" dirty="0"/>
              <a:t>Do you have any dietary needs (vegan, vegetarian etc.)?</a:t>
            </a:r>
          </a:p>
          <a:p>
            <a:pPr marL="0" indent="0">
              <a:buNone/>
            </a:pPr>
            <a:r>
              <a:rPr lang="en-CA" dirty="0"/>
              <a:t>Do you have experience producing food (gardening, farming, etc.)?</a:t>
            </a:r>
          </a:p>
          <a:p>
            <a:pPr marL="0" indent="0">
              <a:buNone/>
            </a:pPr>
            <a:r>
              <a:rPr lang="en-CA" dirty="0"/>
              <a:t>Do you have experience transforming/processing food (cooking)?</a:t>
            </a:r>
          </a:p>
          <a:p>
            <a:pPr marL="0" indent="0">
              <a:buNone/>
            </a:pPr>
            <a:r>
              <a:rPr lang="en-CA" dirty="0"/>
              <a:t>Do you have experience storing food (canning, fermenting, etc.)?</a:t>
            </a:r>
          </a:p>
          <a:p>
            <a:pPr marL="0" indent="0">
              <a:buNone/>
            </a:pPr>
            <a:r>
              <a:rPr lang="en-CA" dirty="0"/>
              <a:t>What do you know about food waste management? </a:t>
            </a:r>
          </a:p>
        </p:txBody>
      </p:sp>
    </p:spTree>
    <p:extLst>
      <p:ext uri="{BB962C8B-B14F-4D97-AF65-F5344CB8AC3E}">
        <p14:creationId xmlns:p14="http://schemas.microsoft.com/office/powerpoint/2010/main" val="1614226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is Food Culture?</a:t>
            </a:r>
          </a:p>
        </p:txBody>
      </p:sp>
      <p:sp>
        <p:nvSpPr>
          <p:cNvPr id="6" name="Content Placeholder 5"/>
          <p:cNvSpPr>
            <a:spLocks noGrp="1"/>
          </p:cNvSpPr>
          <p:nvPr>
            <p:ph idx="1"/>
          </p:nvPr>
        </p:nvSpPr>
        <p:spPr/>
        <p:txBody>
          <a:bodyPr/>
          <a:lstStyle/>
          <a:p>
            <a:r>
              <a:rPr lang="en-CA" dirty="0"/>
              <a:t>Food culture refers to the practices, attitudes, and beliefs as well as the networks and institutions surrounding the production, distribution, and consumption of food. </a:t>
            </a:r>
          </a:p>
          <a:p>
            <a:r>
              <a:rPr lang="en-CA" dirty="0"/>
              <a:t>It encompasses the concepts of foodways, cuisine, and food system and includes the fundamental understandings a group has about food, historical and current conditions shaping that group’s relationship to food, and the ways in which the group uses food to express identity, community, values, status, power, artistry and creativity. It also includes a groups’ definitions of what items can be food, what is tasty, healthy, and socially appropriate for specific subgroups or individuals and when, how, why, and with whom those items can or should be consumed.</a:t>
            </a:r>
          </a:p>
          <a:p>
            <a:endParaRPr lang="en-CA" dirty="0"/>
          </a:p>
          <a:p>
            <a:r>
              <a:rPr lang="en-CA" dirty="0">
                <a:hlinkClick r:id="rId2"/>
              </a:rPr>
              <a:t>Source Dr. Long</a:t>
            </a:r>
            <a:endParaRPr lang="en-US" dirty="0"/>
          </a:p>
        </p:txBody>
      </p:sp>
    </p:spTree>
    <p:extLst>
      <p:ext uri="{BB962C8B-B14F-4D97-AF65-F5344CB8AC3E}">
        <p14:creationId xmlns:p14="http://schemas.microsoft.com/office/powerpoint/2010/main" val="3819415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2AF5A-8CD7-4DD1-88C7-A09BB884F785}"/>
              </a:ext>
            </a:extLst>
          </p:cNvPr>
          <p:cNvSpPr>
            <a:spLocks noGrp="1"/>
          </p:cNvSpPr>
          <p:nvPr>
            <p:ph type="title"/>
          </p:nvPr>
        </p:nvSpPr>
        <p:spPr/>
        <p:txBody>
          <a:bodyPr/>
          <a:lstStyle/>
          <a:p>
            <a:r>
              <a:rPr lang="en-US" dirty="0"/>
              <a:t>Key Points to Consider </a:t>
            </a:r>
          </a:p>
        </p:txBody>
      </p:sp>
      <p:sp>
        <p:nvSpPr>
          <p:cNvPr id="3" name="Content Placeholder 2">
            <a:extLst>
              <a:ext uri="{FF2B5EF4-FFF2-40B4-BE49-F238E27FC236}">
                <a16:creationId xmlns:a16="http://schemas.microsoft.com/office/drawing/2014/main" id="{32FC0D75-1A60-44BC-8D65-FCE964423D19}"/>
              </a:ext>
            </a:extLst>
          </p:cNvPr>
          <p:cNvSpPr>
            <a:spLocks noGrp="1"/>
          </p:cNvSpPr>
          <p:nvPr>
            <p:ph idx="1"/>
          </p:nvPr>
        </p:nvSpPr>
        <p:spPr/>
        <p:txBody>
          <a:bodyPr/>
          <a:lstStyle/>
          <a:p>
            <a:r>
              <a:rPr lang="en-US" dirty="0"/>
              <a:t>Objectivity vs subjectivity</a:t>
            </a:r>
          </a:p>
          <a:p>
            <a:r>
              <a:rPr lang="en-US" dirty="0"/>
              <a:t>Parts vs whole</a:t>
            </a:r>
          </a:p>
          <a:p>
            <a:r>
              <a:rPr lang="en-US" dirty="0"/>
              <a:t>Representation vs reality</a:t>
            </a:r>
          </a:p>
          <a:p>
            <a:r>
              <a:rPr lang="en-US" dirty="0"/>
              <a:t>Process vs structure</a:t>
            </a:r>
          </a:p>
          <a:p>
            <a:r>
              <a:rPr lang="en-US" dirty="0"/>
              <a:t>Epistemology vs ontology</a:t>
            </a:r>
          </a:p>
          <a:p>
            <a:endParaRPr lang="en-US" dirty="0"/>
          </a:p>
          <a:p>
            <a:r>
              <a:rPr lang="en-US" sz="2800" b="1" dirty="0"/>
              <a:t>Discussion</a:t>
            </a:r>
          </a:p>
          <a:p>
            <a:r>
              <a:rPr lang="en-US" dirty="0"/>
              <a:t>What is true? What is objective? </a:t>
            </a:r>
          </a:p>
        </p:txBody>
      </p:sp>
    </p:spTree>
    <p:extLst>
      <p:ext uri="{BB962C8B-B14F-4D97-AF65-F5344CB8AC3E}">
        <p14:creationId xmlns:p14="http://schemas.microsoft.com/office/powerpoint/2010/main" val="2416538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Perception is Subjective</a:t>
            </a:r>
          </a:p>
        </p:txBody>
      </p:sp>
      <p:pic>
        <p:nvPicPr>
          <p:cNvPr id="5" name="trianglekiwi-580x562.jpg"/>
          <p:cNvPicPr/>
          <p:nvPr/>
        </p:nvPicPr>
        <p:blipFill>
          <a:blip r:embed="rId2">
            <a:extLst/>
          </a:blip>
          <a:stretch>
            <a:fillRect/>
          </a:stretch>
        </p:blipFill>
        <p:spPr>
          <a:xfrm>
            <a:off x="1233924" y="1820042"/>
            <a:ext cx="4486561" cy="4434454"/>
          </a:xfrm>
          <a:prstGeom prst="rect">
            <a:avLst/>
          </a:prstGeom>
          <a:ln>
            <a:noFill/>
          </a:ln>
          <a:effectLst/>
        </p:spPr>
      </p:pic>
      <p:pic>
        <p:nvPicPr>
          <p:cNvPr id="8" name="image.png"/>
          <p:cNvPicPr/>
          <p:nvPr/>
        </p:nvPicPr>
        <p:blipFill>
          <a:blip r:embed="rId3">
            <a:extLst/>
          </a:blip>
          <a:stretch>
            <a:fillRect/>
          </a:stretch>
        </p:blipFill>
        <p:spPr>
          <a:xfrm>
            <a:off x="7181613" y="1820042"/>
            <a:ext cx="3974067" cy="4434454"/>
          </a:xfrm>
          <a:prstGeom prst="rect">
            <a:avLst/>
          </a:prstGeom>
          <a:ln>
            <a:noFill/>
          </a:ln>
          <a:effectLst/>
        </p:spPr>
      </p:pic>
    </p:spTree>
    <p:extLst>
      <p:ext uri="{BB962C8B-B14F-4D97-AF65-F5344CB8AC3E}">
        <p14:creationId xmlns:p14="http://schemas.microsoft.com/office/powerpoint/2010/main" val="3940983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Perception is Deceptive</a:t>
            </a:r>
          </a:p>
        </p:txBody>
      </p:sp>
      <p:pic>
        <p:nvPicPr>
          <p:cNvPr id="5" name="dauphins.jpg"/>
          <p:cNvPicPr/>
          <p:nvPr/>
        </p:nvPicPr>
        <p:blipFill>
          <a:blip r:embed="rId2">
            <a:extLst/>
          </a:blip>
          <a:stretch>
            <a:fillRect/>
          </a:stretch>
        </p:blipFill>
        <p:spPr>
          <a:xfrm>
            <a:off x="1097280" y="1839774"/>
            <a:ext cx="2973186" cy="3924604"/>
          </a:xfrm>
          <a:prstGeom prst="rect">
            <a:avLst/>
          </a:prstGeom>
          <a:ln>
            <a:noFill/>
          </a:ln>
          <a:effectLst/>
        </p:spPr>
      </p:pic>
    </p:spTree>
    <p:extLst>
      <p:ext uri="{BB962C8B-B14F-4D97-AF65-F5344CB8AC3E}">
        <p14:creationId xmlns:p14="http://schemas.microsoft.com/office/powerpoint/2010/main" val="279963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Me</a:t>
            </a:r>
          </a:p>
        </p:txBody>
      </p:sp>
      <p:sp>
        <p:nvSpPr>
          <p:cNvPr id="3" name="Content Placeholder 2"/>
          <p:cNvSpPr>
            <a:spLocks noGrp="1"/>
          </p:cNvSpPr>
          <p:nvPr>
            <p:ph idx="1"/>
          </p:nvPr>
        </p:nvSpPr>
        <p:spPr/>
        <p:txBody>
          <a:bodyPr>
            <a:normAutofit/>
          </a:bodyPr>
          <a:lstStyle/>
          <a:p>
            <a:r>
              <a:rPr lang="en-US" sz="3200" dirty="0"/>
              <a:t>Erik Chevrier</a:t>
            </a:r>
            <a:br>
              <a:rPr lang="en-US" dirty="0"/>
            </a:br>
            <a:r>
              <a:rPr lang="en-US" dirty="0">
                <a:hlinkClick r:id="rId2"/>
              </a:rPr>
              <a:t>Website: </a:t>
            </a:r>
            <a:r>
              <a:rPr lang="en-US" dirty="0">
                <a:hlinkClick r:id="rId3"/>
              </a:rPr>
              <a:t>www.erikchevrier.ca</a:t>
            </a:r>
            <a:br>
              <a:rPr lang="en-US" dirty="0"/>
            </a:br>
            <a:r>
              <a:rPr lang="en-US" dirty="0"/>
              <a:t>Office hours: By request (Wednesday 6 – 8:30 PM) </a:t>
            </a:r>
            <a:br>
              <a:rPr lang="en-US" dirty="0"/>
            </a:br>
            <a:r>
              <a:rPr lang="en-US" dirty="0"/>
              <a:t>Office location: H-1125.12</a:t>
            </a:r>
            <a:br>
              <a:rPr lang="en-US" dirty="0"/>
            </a:br>
            <a:r>
              <a:rPr lang="en-US" dirty="0"/>
              <a:t>E-Mail: </a:t>
            </a:r>
            <a:r>
              <a:rPr lang="en-US" dirty="0">
                <a:hlinkClick r:id="rId4"/>
              </a:rPr>
              <a:t>professor@erikchevrier.ca</a:t>
            </a:r>
            <a:br>
              <a:rPr lang="en-US" dirty="0"/>
            </a:br>
            <a:r>
              <a:rPr lang="en-US" dirty="0"/>
              <a:t>Research Project: </a:t>
            </a:r>
            <a:r>
              <a:rPr lang="en-US" dirty="0">
                <a:hlinkClick r:id="rId5"/>
              </a:rPr>
              <a:t>Concordia Food Groups</a:t>
            </a:r>
            <a:br>
              <a:rPr lang="en-US" dirty="0"/>
            </a:br>
            <a:r>
              <a:rPr lang="en-US" dirty="0"/>
              <a:t>Research Project Facebook Group: </a:t>
            </a:r>
            <a:r>
              <a:rPr lang="en-US" dirty="0">
                <a:hlinkClick r:id="rId6"/>
              </a:rPr>
              <a:t>Concordia Food Groups</a:t>
            </a:r>
            <a:br>
              <a:rPr lang="en-US" dirty="0"/>
            </a:br>
            <a:r>
              <a:rPr lang="en-US" dirty="0"/>
              <a:t>Facebook Group for the Class: </a:t>
            </a:r>
            <a:r>
              <a:rPr lang="en-US" dirty="0">
                <a:hlinkClick r:id="rId7"/>
              </a:rPr>
              <a:t>https://www.facebook.com/groups/foodandculture/</a:t>
            </a:r>
            <a:endParaRPr lang="en-US" dirty="0"/>
          </a:p>
          <a:p>
            <a:endParaRPr lang="en-US" dirty="0"/>
          </a:p>
          <a:p>
            <a:r>
              <a:rPr lang="en-US" dirty="0"/>
              <a:t>Another project I started: </a:t>
            </a:r>
            <a:r>
              <a:rPr lang="en-US" dirty="0">
                <a:hlinkClick r:id="rId8"/>
              </a:rPr>
              <a:t>Co-op Collective Vision</a:t>
            </a:r>
            <a:br>
              <a:rPr lang="en-US" dirty="0"/>
            </a:br>
            <a:endParaRPr lang="en-US" dirty="0"/>
          </a:p>
        </p:txBody>
      </p:sp>
    </p:spTree>
    <p:extLst>
      <p:ext uri="{BB962C8B-B14F-4D97-AF65-F5344CB8AC3E}">
        <p14:creationId xmlns:p14="http://schemas.microsoft.com/office/powerpoint/2010/main" val="3667477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Perception is Deceptive</a:t>
            </a:r>
          </a:p>
        </p:txBody>
      </p:sp>
      <p:pic>
        <p:nvPicPr>
          <p:cNvPr id="5" name="dauphins1eu.jpg"/>
          <p:cNvPicPr/>
          <p:nvPr/>
        </p:nvPicPr>
        <p:blipFill>
          <a:blip r:embed="rId2">
            <a:extLst/>
          </a:blip>
          <a:stretch>
            <a:fillRect/>
          </a:stretch>
        </p:blipFill>
        <p:spPr>
          <a:xfrm>
            <a:off x="1097280" y="1845734"/>
            <a:ext cx="2973587" cy="3806190"/>
          </a:xfrm>
          <a:prstGeom prst="rect">
            <a:avLst/>
          </a:prstGeom>
          <a:ln>
            <a:noFill/>
          </a:ln>
          <a:effectLst/>
        </p:spPr>
      </p:pic>
    </p:spTree>
    <p:extLst>
      <p:ext uri="{BB962C8B-B14F-4D97-AF65-F5344CB8AC3E}">
        <p14:creationId xmlns:p14="http://schemas.microsoft.com/office/powerpoint/2010/main" val="1161500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Sometimes we cannot even notice what’s right in front of us!</a:t>
            </a:r>
          </a:p>
        </p:txBody>
      </p:sp>
      <p:pic>
        <p:nvPicPr>
          <p:cNvPr id="1026" name="Picture 2" descr="http://image.slidesharecdn.com/opticalillusions-091206182711-phpapp02/95/optical-illusions-57-728.jpg?cb=126012489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346" y="1846263"/>
            <a:ext cx="5363633"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187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F9C0-7FDA-489D-BBF0-FBB69D86C28B}"/>
              </a:ext>
            </a:extLst>
          </p:cNvPr>
          <p:cNvSpPr>
            <a:spLocks noGrp="1"/>
          </p:cNvSpPr>
          <p:nvPr>
            <p:ph type="title"/>
          </p:nvPr>
        </p:nvSpPr>
        <p:spPr/>
        <p:txBody>
          <a:bodyPr/>
          <a:lstStyle/>
          <a:p>
            <a:r>
              <a:rPr lang="en-US" dirty="0"/>
              <a:t>Importance of Action Based Research </a:t>
            </a:r>
          </a:p>
        </p:txBody>
      </p:sp>
      <p:sp>
        <p:nvSpPr>
          <p:cNvPr id="3" name="Content Placeholder 2">
            <a:extLst>
              <a:ext uri="{FF2B5EF4-FFF2-40B4-BE49-F238E27FC236}">
                <a16:creationId xmlns:a16="http://schemas.microsoft.com/office/drawing/2014/main" id="{B33F7CD9-455A-4AFA-9DE3-F27647571C5E}"/>
              </a:ext>
            </a:extLst>
          </p:cNvPr>
          <p:cNvSpPr>
            <a:spLocks noGrp="1"/>
          </p:cNvSpPr>
          <p:nvPr>
            <p:ph idx="1"/>
          </p:nvPr>
        </p:nvSpPr>
        <p:spPr/>
        <p:txBody>
          <a:bodyPr>
            <a:normAutofit/>
          </a:bodyPr>
          <a:lstStyle/>
          <a:p>
            <a:r>
              <a:rPr lang="en-US" sz="2400" dirty="0"/>
              <a:t>Why are action based projects important? </a:t>
            </a:r>
          </a:p>
          <a:p>
            <a:pPr lvl="1"/>
            <a:r>
              <a:rPr lang="en-US" dirty="0"/>
              <a:t>It is important to challenge the problematic dominant epistemological understandings of food. </a:t>
            </a:r>
          </a:p>
          <a:p>
            <a:pPr lvl="1"/>
            <a:r>
              <a:rPr lang="en-US" dirty="0"/>
              <a:t>Instead we should produce ontological formations of the world we want by co-creating and co-recreating social relations that produce positive outcomes on people and the planet. </a:t>
            </a:r>
          </a:p>
          <a:p>
            <a:pPr lvl="1"/>
            <a:r>
              <a:rPr lang="en-US" dirty="0"/>
              <a:t>Action based learning theories incorporate students and facilitators as co-learners and co-collaborators. Together, they learn by doing. They also connect with the community. </a:t>
            </a:r>
          </a:p>
          <a:p>
            <a:pPr lvl="1"/>
            <a:endParaRPr lang="en-US" dirty="0"/>
          </a:p>
          <a:p>
            <a:r>
              <a:rPr lang="en-US" dirty="0"/>
              <a:t>Epistemology – A term meaning “theory of knowledge,” which gets at the </a:t>
            </a:r>
            <a:r>
              <a:rPr lang="en-US" i="1" dirty="0"/>
              <a:t>how we know </a:t>
            </a:r>
            <a:r>
              <a:rPr lang="en-US" dirty="0"/>
              <a:t>about the social world that lies behind all theoretical approaches. (</a:t>
            </a:r>
            <a:r>
              <a:rPr lang="en-US" sz="1100" dirty="0"/>
              <a:t>Frampton, Kinsman, Thompson, </a:t>
            </a:r>
            <a:r>
              <a:rPr lang="en-US" sz="1100" dirty="0" err="1"/>
              <a:t>Tileczek</a:t>
            </a:r>
            <a:r>
              <a:rPr lang="en-US" sz="1100" dirty="0"/>
              <a:t>, (2006)</a:t>
            </a:r>
            <a:r>
              <a:rPr lang="en-US" sz="1900" dirty="0"/>
              <a:t>)</a:t>
            </a:r>
            <a:endParaRPr lang="en-US" dirty="0"/>
          </a:p>
          <a:p>
            <a:r>
              <a:rPr lang="en-US" dirty="0"/>
              <a:t>Ontology – Assumptions relating to how the social </a:t>
            </a:r>
            <a:r>
              <a:rPr lang="en-US" i="1" dirty="0"/>
              <a:t>comes into being </a:t>
            </a:r>
            <a:r>
              <a:rPr lang="en-US" dirty="0"/>
              <a:t>that inform all theories and ways of writing the social. (</a:t>
            </a:r>
            <a:r>
              <a:rPr lang="en-US" sz="1100" dirty="0"/>
              <a:t>Frampton, Kinsman, Thompson, </a:t>
            </a:r>
            <a:r>
              <a:rPr lang="en-US" sz="1100" dirty="0" err="1"/>
              <a:t>Tileczek</a:t>
            </a:r>
            <a:r>
              <a:rPr lang="en-US" sz="1100" dirty="0"/>
              <a:t>, (2006)</a:t>
            </a:r>
            <a:r>
              <a:rPr lang="en-US" sz="1900" dirty="0"/>
              <a:t>)</a:t>
            </a:r>
            <a:endParaRPr lang="en-US" sz="1100" dirty="0"/>
          </a:p>
          <a:p>
            <a:endParaRPr lang="en-US" dirty="0"/>
          </a:p>
        </p:txBody>
      </p:sp>
    </p:spTree>
    <p:extLst>
      <p:ext uri="{BB962C8B-B14F-4D97-AF65-F5344CB8AC3E}">
        <p14:creationId xmlns:p14="http://schemas.microsoft.com/office/powerpoint/2010/main" val="1937351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04FB-7E33-466D-AC23-934106E2BAFA}"/>
              </a:ext>
            </a:extLst>
          </p:cNvPr>
          <p:cNvSpPr>
            <a:spLocks noGrp="1"/>
          </p:cNvSpPr>
          <p:nvPr>
            <p:ph type="title"/>
          </p:nvPr>
        </p:nvSpPr>
        <p:spPr/>
        <p:txBody>
          <a:bodyPr/>
          <a:lstStyle/>
          <a:p>
            <a:r>
              <a:rPr lang="en-US" dirty="0"/>
              <a:t>The Dominant Epistemological View of Food?</a:t>
            </a:r>
          </a:p>
        </p:txBody>
      </p:sp>
      <p:sp>
        <p:nvSpPr>
          <p:cNvPr id="3" name="Content Placeholder 2">
            <a:extLst>
              <a:ext uri="{FF2B5EF4-FFF2-40B4-BE49-F238E27FC236}">
                <a16:creationId xmlns:a16="http://schemas.microsoft.com/office/drawing/2014/main" id="{74A90693-DCE4-4A33-9827-7A6A93FC9F21}"/>
              </a:ext>
            </a:extLst>
          </p:cNvPr>
          <p:cNvSpPr>
            <a:spLocks noGrp="1"/>
          </p:cNvSpPr>
          <p:nvPr>
            <p:ph idx="1"/>
          </p:nvPr>
        </p:nvSpPr>
        <p:spPr/>
        <p:txBody>
          <a:bodyPr>
            <a:normAutofit lnSpcReduction="10000"/>
          </a:bodyPr>
          <a:lstStyle/>
          <a:p>
            <a:r>
              <a:rPr lang="en-CA" dirty="0"/>
              <a:t>The world has or will soon have the agricultural technology available to feed the 8.3 billion people anticipated in the next quarter of a century. The more pertinent question today is whether farmers and ranchers will be permitted to use that technology. Extremists in the environmental movement, largely from rich nations and/or the privileged strata of society in poor nations, seem to be doing everything they can to stop scientific progress in its tracks. It is sad that some scientists, many of whom should or do know better, have also jumped on the extremist environmental bandwagon in search of research funds. When scientists align themselves with </a:t>
            </a:r>
            <a:r>
              <a:rPr lang="en-CA" dirty="0" err="1"/>
              <a:t>antiscience</a:t>
            </a:r>
            <a:r>
              <a:rPr lang="en-CA" dirty="0"/>
              <a:t> political movements or lend their name to unscientific propositions, what are we to think? Is it any wonder that science is losing its constituency? We must be on guard against politically opportunistic, pseudo-scientists…</a:t>
            </a:r>
            <a:endParaRPr lang="en-US" dirty="0"/>
          </a:p>
          <a:p>
            <a:r>
              <a:rPr lang="en-US" dirty="0"/>
              <a:t>Borlaug, N., E. (2000) Ending World Hunger. The Promise of Biotechnology and the Threat of </a:t>
            </a:r>
            <a:r>
              <a:rPr lang="en-US" dirty="0" err="1"/>
              <a:t>Antiscience</a:t>
            </a:r>
            <a:r>
              <a:rPr lang="en-US" dirty="0"/>
              <a:t> Zealotry, Plant Physiology, 124(2) pp. 488. </a:t>
            </a:r>
          </a:p>
          <a:p>
            <a:r>
              <a:rPr lang="en-US" dirty="0"/>
              <a:t> </a:t>
            </a:r>
          </a:p>
          <a:p>
            <a:endParaRPr lang="en-US" dirty="0"/>
          </a:p>
        </p:txBody>
      </p:sp>
    </p:spTree>
    <p:extLst>
      <p:ext uri="{BB962C8B-B14F-4D97-AF65-F5344CB8AC3E}">
        <p14:creationId xmlns:p14="http://schemas.microsoft.com/office/powerpoint/2010/main" val="1488965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04FB-7E33-466D-AC23-934106E2BAFA}"/>
              </a:ext>
            </a:extLst>
          </p:cNvPr>
          <p:cNvSpPr>
            <a:spLocks noGrp="1"/>
          </p:cNvSpPr>
          <p:nvPr>
            <p:ph type="title"/>
          </p:nvPr>
        </p:nvSpPr>
        <p:spPr/>
        <p:txBody>
          <a:bodyPr/>
          <a:lstStyle/>
          <a:p>
            <a:r>
              <a:rPr lang="en-US" dirty="0"/>
              <a:t>Critique of Dominant Epistemological View of Food</a:t>
            </a:r>
          </a:p>
        </p:txBody>
      </p:sp>
      <p:sp>
        <p:nvSpPr>
          <p:cNvPr id="3" name="Content Placeholder 2">
            <a:extLst>
              <a:ext uri="{FF2B5EF4-FFF2-40B4-BE49-F238E27FC236}">
                <a16:creationId xmlns:a16="http://schemas.microsoft.com/office/drawing/2014/main" id="{74A90693-DCE4-4A33-9827-7A6A93FC9F21}"/>
              </a:ext>
            </a:extLst>
          </p:cNvPr>
          <p:cNvSpPr>
            <a:spLocks noGrp="1"/>
          </p:cNvSpPr>
          <p:nvPr>
            <p:ph idx="1"/>
          </p:nvPr>
        </p:nvSpPr>
        <p:spPr/>
        <p:txBody>
          <a:bodyPr>
            <a:normAutofit fontScale="85000" lnSpcReduction="10000"/>
          </a:bodyPr>
          <a:lstStyle/>
          <a:p>
            <a:r>
              <a:rPr lang="en-US" dirty="0"/>
              <a:t>When poisons are introduced into agriculture to control pests, or when GMOs are introduced under the argument of “feeding the world,” the justification given is always “science”. But “science” does not have a singular entity, and it did not come into existence within a vacuum. Today, what we generally refer to as “science” is in fact Western, mechanistic, reductionist modern science, which became the dominant practice of understanding the world during the Industrial Revolution and has continued as the dominant paradigm….To shape the industrial system in the form of new, violent technologies, and to shape the capitalist system in the form of new, profit-driven economics, a certain </a:t>
            </a:r>
            <a:r>
              <a:rPr lang="en-US" i="1" dirty="0"/>
              <a:t>type</a:t>
            </a:r>
            <a:r>
              <a:rPr lang="en-US" dirty="0"/>
              <a:t> of science was promoted and privileged as the </a:t>
            </a:r>
            <a:r>
              <a:rPr lang="en-US" i="1" dirty="0"/>
              <a:t>only</a:t>
            </a:r>
            <a:r>
              <a:rPr lang="en-US" dirty="0"/>
              <a:t> scientific knowledge system. Two scientific theories came to dominate this new, industrial paradigm, and they continue to shape practices of food, agriculture, health, and nutrition even today. The first is a Newtonian-Cartesian idea of separation: a fragmented world made of fixed, immutable atoms…The second significant theory that has framed the knowledge paradigm for industrial agriculture is Darwin’s theory of competition as the basis for evolution…The Newtonian-Cartesian theory of fragmentation and separation and the Darwinian paradigm of competition, have led to a nonrenewable use of Earth’s resources, a </a:t>
            </a:r>
            <a:r>
              <a:rPr lang="en-US" dirty="0" err="1"/>
              <a:t>nonsustainable</a:t>
            </a:r>
            <a:r>
              <a:rPr lang="en-US" dirty="0"/>
              <a:t> model for food and agriculture, and an unhealthy model of health and nutrition. An emphasis on the legitimacy of these arguments as the sole “scientific” approach has created a knowledge apartheid by discounting the knowledge of Mother Earth.</a:t>
            </a:r>
          </a:p>
          <a:p>
            <a:r>
              <a:rPr lang="en-CA" dirty="0"/>
              <a:t>Shiva, V. (Shiva, V. (2016) Who Really Feeds the World, North Atlantic Books, pp. 4 – 7.</a:t>
            </a:r>
            <a:endParaRPr lang="en-US" dirty="0"/>
          </a:p>
          <a:p>
            <a:r>
              <a:rPr lang="en-US" dirty="0"/>
              <a:t> </a:t>
            </a:r>
          </a:p>
          <a:p>
            <a:endParaRPr lang="en-US" dirty="0"/>
          </a:p>
        </p:txBody>
      </p:sp>
    </p:spTree>
    <p:extLst>
      <p:ext uri="{BB962C8B-B14F-4D97-AF65-F5344CB8AC3E}">
        <p14:creationId xmlns:p14="http://schemas.microsoft.com/office/powerpoint/2010/main" val="1691283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9558-F2CF-4DFB-83AA-CFE7FFF7CFC2}"/>
              </a:ext>
            </a:extLst>
          </p:cNvPr>
          <p:cNvSpPr>
            <a:spLocks noGrp="1"/>
          </p:cNvSpPr>
          <p:nvPr>
            <p:ph type="title"/>
          </p:nvPr>
        </p:nvSpPr>
        <p:spPr/>
        <p:txBody>
          <a:bodyPr/>
          <a:lstStyle/>
          <a:p>
            <a:r>
              <a:rPr lang="en-US" dirty="0"/>
              <a:t>Activity Planting a Seed</a:t>
            </a:r>
          </a:p>
        </p:txBody>
      </p:sp>
      <p:sp>
        <p:nvSpPr>
          <p:cNvPr id="3" name="Content Placeholder 2">
            <a:extLst>
              <a:ext uri="{FF2B5EF4-FFF2-40B4-BE49-F238E27FC236}">
                <a16:creationId xmlns:a16="http://schemas.microsoft.com/office/drawing/2014/main" id="{AC8C6DBC-CA78-419A-9131-03DA56369059}"/>
              </a:ext>
            </a:extLst>
          </p:cNvPr>
          <p:cNvSpPr>
            <a:spLocks noGrp="1"/>
          </p:cNvSpPr>
          <p:nvPr>
            <p:ph idx="1"/>
          </p:nvPr>
        </p:nvSpPr>
        <p:spPr/>
        <p:txBody>
          <a:bodyPr/>
          <a:lstStyle/>
          <a:p>
            <a:r>
              <a:rPr lang="en-US" dirty="0"/>
              <a:t>Like a seed grows into a plant, we will all grow intellectually together as a class. </a:t>
            </a:r>
          </a:p>
          <a:p>
            <a:endParaRPr lang="en-US" dirty="0"/>
          </a:p>
          <a:p>
            <a:r>
              <a:rPr lang="en-US" dirty="0"/>
              <a:t>Take care of your plant and we’ll take care of each other’s intellectual and social needs during this course. </a:t>
            </a:r>
          </a:p>
          <a:p>
            <a:endParaRPr lang="en-US" dirty="0"/>
          </a:p>
          <a:p>
            <a:r>
              <a:rPr lang="en-US" dirty="0"/>
              <a:t>Your plant will need water, room to grow, light and nutrients (if it grows big). </a:t>
            </a:r>
          </a:p>
          <a:p>
            <a:pPr lvl="1"/>
            <a:r>
              <a:rPr lang="en-US" dirty="0"/>
              <a:t>The goal is to grow a kale plant to eat at the end of the course. </a:t>
            </a:r>
          </a:p>
        </p:txBody>
      </p:sp>
    </p:spTree>
    <p:extLst>
      <p:ext uri="{BB962C8B-B14F-4D97-AF65-F5344CB8AC3E}">
        <p14:creationId xmlns:p14="http://schemas.microsoft.com/office/powerpoint/2010/main" val="2685764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3DAA-19A8-4153-9EF8-815AF2A0A39E}"/>
              </a:ext>
            </a:extLst>
          </p:cNvPr>
          <p:cNvSpPr>
            <a:spLocks noGrp="1"/>
          </p:cNvSpPr>
          <p:nvPr>
            <p:ph type="title"/>
          </p:nvPr>
        </p:nvSpPr>
        <p:spPr/>
        <p:txBody>
          <a:bodyPr/>
          <a:lstStyle/>
          <a:p>
            <a:r>
              <a:rPr lang="en-US" dirty="0"/>
              <a:t>Discussion about the Food Project</a:t>
            </a:r>
          </a:p>
        </p:txBody>
      </p:sp>
      <p:sp>
        <p:nvSpPr>
          <p:cNvPr id="3" name="Content Placeholder 2">
            <a:extLst>
              <a:ext uri="{FF2B5EF4-FFF2-40B4-BE49-F238E27FC236}">
                <a16:creationId xmlns:a16="http://schemas.microsoft.com/office/drawing/2014/main" id="{FD0FFFBD-F0E5-45B2-8C75-D7E8AA12FF68}"/>
              </a:ext>
            </a:extLst>
          </p:cNvPr>
          <p:cNvSpPr>
            <a:spLocks noGrp="1"/>
          </p:cNvSpPr>
          <p:nvPr>
            <p:ph idx="1"/>
          </p:nvPr>
        </p:nvSpPr>
        <p:spPr/>
        <p:txBody>
          <a:bodyPr/>
          <a:lstStyle/>
          <a:p>
            <a:r>
              <a:rPr lang="en-US" dirty="0"/>
              <a:t>We will all take turns cooking and bringing food for our fellow classmates. </a:t>
            </a:r>
          </a:p>
          <a:p>
            <a:pPr lvl="1"/>
            <a:r>
              <a:rPr lang="en-US" dirty="0"/>
              <a:t>We will cook about 3 times each</a:t>
            </a:r>
          </a:p>
          <a:p>
            <a:pPr lvl="1"/>
            <a:r>
              <a:rPr lang="en-US" dirty="0"/>
              <a:t>We need to manage waste (no excessive garbage and we need to clean up the room)</a:t>
            </a:r>
          </a:p>
          <a:p>
            <a:pPr lvl="1"/>
            <a:r>
              <a:rPr lang="en-US" dirty="0"/>
              <a:t>We should respect people’s dietary needs (I suggest we do vegetarian or vegan items)</a:t>
            </a:r>
          </a:p>
          <a:p>
            <a:pPr lvl="1"/>
            <a:r>
              <a:rPr lang="en-US" dirty="0"/>
              <a:t>You shouldn’t spend much money</a:t>
            </a:r>
          </a:p>
          <a:p>
            <a:pPr lvl="1"/>
            <a:r>
              <a:rPr lang="en-US" dirty="0"/>
              <a:t>We will discuss who will prepare food for the next class every week</a:t>
            </a:r>
          </a:p>
          <a:p>
            <a:pPr lvl="1"/>
            <a:r>
              <a:rPr lang="en-US" dirty="0"/>
              <a:t>If there are issues why you cannot participate, please come see me (financial, or other) </a:t>
            </a:r>
          </a:p>
        </p:txBody>
      </p:sp>
    </p:spTree>
    <p:extLst>
      <p:ext uri="{BB962C8B-B14F-4D97-AF65-F5344CB8AC3E}">
        <p14:creationId xmlns:p14="http://schemas.microsoft.com/office/powerpoint/2010/main" val="190167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Videos</a:t>
            </a:r>
          </a:p>
        </p:txBody>
      </p:sp>
      <p:sp>
        <p:nvSpPr>
          <p:cNvPr id="3" name="Content Placeholder 2"/>
          <p:cNvSpPr>
            <a:spLocks noGrp="1"/>
          </p:cNvSpPr>
          <p:nvPr>
            <p:ph idx="1"/>
          </p:nvPr>
        </p:nvSpPr>
        <p:spPr/>
        <p:txBody>
          <a:bodyPr/>
          <a:lstStyle/>
          <a:p>
            <a:pPr marL="0" indent="0">
              <a:buNone/>
            </a:pPr>
            <a:r>
              <a:rPr lang="en-CA" dirty="0">
                <a:hlinkClick r:id="rId2"/>
              </a:rPr>
              <a:t>Hero’s Sanctuary</a:t>
            </a:r>
            <a:endParaRPr lang="en-CA" dirty="0">
              <a:hlinkClick r:id="rId3"/>
            </a:endParaRPr>
          </a:p>
          <a:p>
            <a:pPr marL="0" indent="0">
              <a:buNone/>
            </a:pPr>
            <a:endParaRPr lang="en-CA" dirty="0">
              <a:hlinkClick r:id="rId3"/>
            </a:endParaRPr>
          </a:p>
          <a:p>
            <a:pPr marL="0" indent="0">
              <a:buNone/>
            </a:pPr>
            <a:r>
              <a:rPr lang="en-CA" sz="2800" dirty="0"/>
              <a:t>What’s wrong with Industrial Food? </a:t>
            </a:r>
          </a:p>
          <a:p>
            <a:pPr marL="0" indent="0">
              <a:buNone/>
            </a:pPr>
            <a:r>
              <a:rPr lang="en-CA" dirty="0">
                <a:hlinkClick r:id="rId4"/>
              </a:rPr>
              <a:t>The World According to Monsanto</a:t>
            </a:r>
            <a:endParaRPr lang="en-CA" dirty="0">
              <a:hlinkClick r:id="rId3"/>
            </a:endParaRPr>
          </a:p>
          <a:p>
            <a:pPr marL="0" indent="0">
              <a:buNone/>
            </a:pPr>
            <a:r>
              <a:rPr lang="en-CA" dirty="0">
                <a:hlinkClick r:id="rId3"/>
              </a:rPr>
              <a:t>Monsanto Lobbyist</a:t>
            </a:r>
          </a:p>
        </p:txBody>
      </p:sp>
    </p:spTree>
    <p:extLst>
      <p:ext uri="{BB962C8B-B14F-4D97-AF65-F5344CB8AC3E}">
        <p14:creationId xmlns:p14="http://schemas.microsoft.com/office/powerpoint/2010/main" val="2242216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What do you know about industrial food?</a:t>
            </a:r>
          </a:p>
        </p:txBody>
      </p:sp>
      <p:sp>
        <p:nvSpPr>
          <p:cNvPr id="3" name="Content Placeholder 2"/>
          <p:cNvSpPr>
            <a:spLocks noGrp="1"/>
          </p:cNvSpPr>
          <p:nvPr>
            <p:ph idx="1"/>
          </p:nvPr>
        </p:nvSpPr>
        <p:spPr/>
        <p:txBody>
          <a:bodyPr/>
          <a:lstStyle/>
          <a:p>
            <a:r>
              <a:rPr lang="en-US" dirty="0"/>
              <a:t>What is your current level of knowledge about industrial producing, processing, distribution and waste management? </a:t>
            </a:r>
          </a:p>
          <a:p>
            <a:r>
              <a:rPr lang="en-US" dirty="0"/>
              <a:t>What are positive and negative consequences of industrial food practices? Please provide sources for evidence of claims if any are made.</a:t>
            </a:r>
          </a:p>
          <a:p>
            <a:r>
              <a:rPr lang="en-US" dirty="0"/>
              <a:t>What are your current food practices regarding industrial food? </a:t>
            </a:r>
          </a:p>
          <a:p>
            <a:pPr lvl="1"/>
            <a:r>
              <a:rPr lang="en-US" dirty="0"/>
              <a:t>Do you eat at restaurants a lot?</a:t>
            </a:r>
          </a:p>
          <a:p>
            <a:pPr lvl="1"/>
            <a:r>
              <a:rPr lang="en-US" dirty="0"/>
              <a:t>Do you regularly buy already processed food items at the grocery store instead of untransformed ingredients? </a:t>
            </a:r>
          </a:p>
          <a:p>
            <a:pPr lvl="1"/>
            <a:r>
              <a:rPr lang="en-US" dirty="0"/>
              <a:t>Do you buy factory farmed meat (if you consume meat)? </a:t>
            </a:r>
          </a:p>
          <a:p>
            <a:pPr lvl="1"/>
            <a:r>
              <a:rPr lang="en-US" dirty="0"/>
              <a:t>Do you buy GMO and mass produced monoculture farmed vegetables?</a:t>
            </a:r>
          </a:p>
          <a:p>
            <a:pPr lvl="1"/>
            <a:r>
              <a:rPr lang="en-US" dirty="0"/>
              <a:t>Do you buy foods with pesticides or organic produce?</a:t>
            </a:r>
          </a:p>
          <a:p>
            <a:pPr lvl="1"/>
            <a:r>
              <a:rPr lang="en-US" dirty="0"/>
              <a:t>How important are the above questions to you?</a:t>
            </a:r>
          </a:p>
        </p:txBody>
      </p:sp>
    </p:spTree>
    <p:extLst>
      <p:ext uri="{BB962C8B-B14F-4D97-AF65-F5344CB8AC3E}">
        <p14:creationId xmlns:p14="http://schemas.microsoft.com/office/powerpoint/2010/main" val="3290573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or Concerns?</a:t>
            </a:r>
          </a:p>
        </p:txBody>
      </p:sp>
      <p:sp>
        <p:nvSpPr>
          <p:cNvPr id="3" name="Content Placeholder 2"/>
          <p:cNvSpPr>
            <a:spLocks noGrp="1"/>
          </p:cNvSpPr>
          <p:nvPr>
            <p:ph idx="1"/>
          </p:nvPr>
        </p:nvSpPr>
        <p:spPr/>
        <p:txBody>
          <a:bodyPr>
            <a:normAutofit/>
          </a:bodyPr>
          <a:lstStyle/>
          <a:p>
            <a:r>
              <a:rPr lang="en-US" sz="3600" dirty="0"/>
              <a:t>Thanks!</a:t>
            </a:r>
          </a:p>
          <a:p>
            <a:r>
              <a:rPr lang="en-US" sz="3600" dirty="0"/>
              <a:t>Have a great day!</a:t>
            </a:r>
          </a:p>
          <a:p>
            <a:endParaRPr lang="en-US" sz="3600" dirty="0"/>
          </a:p>
          <a:p>
            <a:r>
              <a:rPr lang="en-US" sz="3600" dirty="0"/>
              <a:t>Homework – Go Check Out The Concordia Greenhouse!</a:t>
            </a:r>
          </a:p>
        </p:txBody>
      </p:sp>
    </p:spTree>
    <p:extLst>
      <p:ext uri="{BB962C8B-B14F-4D97-AF65-F5344CB8AC3E}">
        <p14:creationId xmlns:p14="http://schemas.microsoft.com/office/powerpoint/2010/main" val="185641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and Culture Write-Up</a:t>
            </a:r>
          </a:p>
        </p:txBody>
      </p:sp>
      <p:sp>
        <p:nvSpPr>
          <p:cNvPr id="3" name="Content Placeholder 2"/>
          <p:cNvSpPr>
            <a:spLocks noGrp="1"/>
          </p:cNvSpPr>
          <p:nvPr>
            <p:ph idx="1"/>
          </p:nvPr>
        </p:nvSpPr>
        <p:spPr>
          <a:xfrm>
            <a:off x="1097280" y="1845734"/>
            <a:ext cx="10058400" cy="4250266"/>
          </a:xfrm>
        </p:spPr>
        <p:txBody>
          <a:bodyPr>
            <a:noAutofit/>
          </a:bodyPr>
          <a:lstStyle/>
          <a:p>
            <a:r>
              <a:rPr lang="en-US" sz="1100" dirty="0"/>
              <a:t>Food is an important part of cultural studies. It is central to many cultural rituals, like feasts and festivals; it has been a catalyst for global resistance to capitalism, like in the food sovereignty movement; it is embedded with a variety of beliefs and customs, like religious diets (i.e. Kosher and Halal); it is a uniting force for the development of a social economy, like in the development of food cooperatives; it has also been a central theme in countless cultural texts, films and literature; most importantly, it is what keeps people alive. </a:t>
            </a:r>
          </a:p>
          <a:p>
            <a:r>
              <a:rPr lang="en-US" sz="1100" dirty="0"/>
              <a:t>In this course, we explore themes related to food and culture. We focus on the political economy of food by examining how food is produced, transformed, distributed, consumed, and how food waste is managed in different areas of the world. We take a critical perspective to analyze multinational food corporations, like Bayer, by looking at the consequences of large scale industrialized farming, monoculture, and the privatization of genetics. These consequences include, the use of GMOs and the loss of biodiversity; reliance on fossil fuels and its contribution to climate change; use of glyphosate and the accompanying health effects; seed patents and loss of food sovereignty; use of natural resources and the depletion of water and food supplies; among others. </a:t>
            </a:r>
          </a:p>
          <a:p>
            <a:r>
              <a:rPr lang="en-US" sz="1100" dirty="0"/>
              <a:t>We also explore what certain cultures are doing to prevent these negative consequences. We look at the slow food movement coming out of Italy and Ireland as a way of re-localizing food production, processing and consumption – aka. the farm to plate movement; we examine the food sovereignty movement coming out of Mexico at La Via Campesina assembly in 1996 – which is now being popularized globally; we learn about the Detroit Black Community Food Security Network and their initiative to reclaim food sovereignty, food justice and eliminate food insecurity; we also look at sustainable production, like seed saving, indigenous practices, permaculture, rooftop gardening, and organic farming. Moreover, we read about and discuss a variety of beliefs and customs regarding food by addressing the differences in cultural symbolism of plants and animals in different parts of the world. </a:t>
            </a:r>
          </a:p>
          <a:p>
            <a:r>
              <a:rPr lang="en-US" sz="1100" dirty="0"/>
              <a:t>In this course, we partake in the ‘practice’ of food. Students cook a meal related to their cultural heritage to share with the class. They write about and discuss the cultural significance, meaning and symbolism of the food that they prepared for the class. They also perform research about the supply chain of the ingredients and environmental footprint, as well as the labour, gender, class, and racial relations that went into preparing the food. Students also take turns preparing food items for the class so we all have a snack while we learn. Student partake in other forms of food production – they will grow a plant from seed and must care for it until the class is complete. </a:t>
            </a:r>
          </a:p>
          <a:p>
            <a:r>
              <a:rPr lang="en-US" sz="1100" dirty="0"/>
              <a:t>An important focus of this course is community engagement. Students participate with local food projects in and around Concordia University. Students perform an action-based research project by creating a new food organization, participating with and enhancing a current food project, and/or conducting research about university food systems. Students can even create content for the Concordia Student-Run Food Group Research project: </a:t>
            </a:r>
          </a:p>
          <a:p>
            <a:r>
              <a:rPr lang="en-US" sz="1100" u="sng" dirty="0">
                <a:hlinkClick r:id="rId2"/>
              </a:rPr>
              <a:t>www.concordiafoodgroups.ca</a:t>
            </a:r>
            <a:endParaRPr lang="en-US" sz="1100" dirty="0"/>
          </a:p>
        </p:txBody>
      </p:sp>
    </p:spTree>
    <p:extLst>
      <p:ext uri="{BB962C8B-B14F-4D97-AF65-F5344CB8AC3E}">
        <p14:creationId xmlns:p14="http://schemas.microsoft.com/office/powerpoint/2010/main" val="200480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3" name="Straight Connector 42">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5" name="Rectangle 44">
            <a:extLst>
              <a:ext uri="{FF2B5EF4-FFF2-40B4-BE49-F238E27FC236}">
                <a16:creationId xmlns:a16="http://schemas.microsoft.com/office/drawing/2014/main" id="{C4AAA502-5435-489E-9538-3A40E6C71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3999" y="4550229"/>
            <a:ext cx="10909073" cy="1057655"/>
          </a:xfrm>
        </p:spPr>
        <p:txBody>
          <a:bodyPr vert="horz" lIns="91440" tIns="45720" rIns="91440" bIns="45720" rtlCol="0" anchor="b">
            <a:normAutofit/>
          </a:bodyPr>
          <a:lstStyle/>
          <a:p>
            <a:r>
              <a:rPr lang="en-US" sz="6000">
                <a:solidFill>
                  <a:schemeClr val="tx1">
                    <a:lumMod val="85000"/>
                    <a:lumOff val="15000"/>
                  </a:schemeClr>
                </a:solidFill>
              </a:rPr>
              <a:t>Course Evaluation</a:t>
            </a:r>
          </a:p>
        </p:txBody>
      </p:sp>
      <p:pic>
        <p:nvPicPr>
          <p:cNvPr id="34" name="Content Placeholder 18">
            <a:extLst>
              <a:ext uri="{FF2B5EF4-FFF2-40B4-BE49-F238E27FC236}">
                <a16:creationId xmlns:a16="http://schemas.microsoft.com/office/drawing/2014/main" id="{E9390D83-D39B-4C70-9F8F-A4287C375A0D}"/>
              </a:ext>
            </a:extLst>
          </p:cNvPr>
          <p:cNvPicPr>
            <a:picLocks noGrp="1" noChangeAspect="1"/>
          </p:cNvPicPr>
          <p:nvPr>
            <p:ph idx="1"/>
          </p:nvPr>
        </p:nvPicPr>
        <p:blipFill>
          <a:blip r:embed="rId2"/>
          <a:stretch>
            <a:fillRect/>
          </a:stretch>
        </p:blipFill>
        <p:spPr>
          <a:xfrm>
            <a:off x="635457" y="1062570"/>
            <a:ext cx="10916463" cy="3180245"/>
          </a:xfrm>
          <a:prstGeom prst="rect">
            <a:avLst/>
          </a:prstGeom>
        </p:spPr>
      </p:pic>
      <p:cxnSp>
        <p:nvCxnSpPr>
          <p:cNvPr id="47" name="Straight Connector 46">
            <a:extLst>
              <a:ext uri="{FF2B5EF4-FFF2-40B4-BE49-F238E27FC236}">
                <a16:creationId xmlns:a16="http://schemas.microsoft.com/office/drawing/2014/main" id="{C9AC0290-4702-4519-B0F4-C2A4688099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DE42378B-2E28-4810-8421-7A473A40E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 name="Rectangle 50">
            <a:extLst>
              <a:ext uri="{FF2B5EF4-FFF2-40B4-BE49-F238E27FC236}">
                <a16:creationId xmlns:a16="http://schemas.microsoft.com/office/drawing/2014/main" id="{0D91DD17-237F-4811-BC0E-128EB1BD7C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7924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E2CB-0E24-4869-84B8-E11F41E3D6DB}"/>
              </a:ext>
            </a:extLst>
          </p:cNvPr>
          <p:cNvSpPr>
            <a:spLocks noGrp="1"/>
          </p:cNvSpPr>
          <p:nvPr>
            <p:ph type="title"/>
          </p:nvPr>
        </p:nvSpPr>
        <p:spPr/>
        <p:txBody>
          <a:bodyPr/>
          <a:lstStyle/>
          <a:p>
            <a:r>
              <a:rPr lang="en-US" dirty="0"/>
              <a:t>Letter Grade Equivalency</a:t>
            </a:r>
          </a:p>
        </p:txBody>
      </p:sp>
      <p:sp>
        <p:nvSpPr>
          <p:cNvPr id="3" name="Content Placeholder 2">
            <a:extLst>
              <a:ext uri="{FF2B5EF4-FFF2-40B4-BE49-F238E27FC236}">
                <a16:creationId xmlns:a16="http://schemas.microsoft.com/office/drawing/2014/main" id="{946955BF-BF2D-4D43-B38D-7A09B7066CE4}"/>
              </a:ext>
            </a:extLst>
          </p:cNvPr>
          <p:cNvSpPr>
            <a:spLocks noGrp="1"/>
          </p:cNvSpPr>
          <p:nvPr>
            <p:ph idx="1"/>
          </p:nvPr>
        </p:nvSpPr>
        <p:spPr/>
        <p:txBody>
          <a:bodyPr/>
          <a:lstStyle/>
          <a:p>
            <a:r>
              <a:rPr lang="en-US" dirty="0"/>
              <a:t>Your numerical grades will be converted to letter grades as follows:</a:t>
            </a:r>
          </a:p>
          <a:p>
            <a:r>
              <a:rPr lang="en-US" dirty="0"/>
              <a:t> </a:t>
            </a:r>
          </a:p>
          <a:p>
            <a:r>
              <a:rPr lang="en-US" dirty="0"/>
              <a:t>A+	(93 – 100%)	B+ 	(77 – 79.9%)	C+ 	(67 – 69.9%)	D+ (57– 59.9%)</a:t>
            </a:r>
          </a:p>
          <a:p>
            <a:r>
              <a:rPr lang="en-US" dirty="0"/>
              <a:t>A	(85 – 92.9%)	B  	(73 – 76.9%)	C   	(63 – 66.9%)	D   (53 – 56.9%) </a:t>
            </a:r>
          </a:p>
          <a:p>
            <a:r>
              <a:rPr lang="en-US" dirty="0"/>
              <a:t>A-	(80 – 84.9%)	B-  	(70 – 72.9%)	C- 	(60 – 62.9%)	D-  (50 – 52.9%)</a:t>
            </a:r>
          </a:p>
          <a:p>
            <a:r>
              <a:rPr lang="en-US" dirty="0"/>
              <a:t>F 	&lt; 50%</a:t>
            </a:r>
          </a:p>
          <a:p>
            <a:endParaRPr lang="en-US" dirty="0"/>
          </a:p>
        </p:txBody>
      </p:sp>
    </p:spTree>
    <p:extLst>
      <p:ext uri="{BB962C8B-B14F-4D97-AF65-F5344CB8AC3E}">
        <p14:creationId xmlns:p14="http://schemas.microsoft.com/office/powerpoint/2010/main" val="3537540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p:txBody>
          <a:bodyPr>
            <a:normAutofit fontScale="47500" lnSpcReduction="20000"/>
          </a:bodyPr>
          <a:lstStyle/>
          <a:p>
            <a:r>
              <a:rPr lang="en-US" b="1" dirty="0"/>
              <a:t>Participation:</a:t>
            </a:r>
            <a:r>
              <a:rPr lang="en-US" dirty="0"/>
              <a:t> The participation grade is based on attendance, involvement in in discussions, participation in classroom activities and supplemental tasks (i.e. you will grow a plant from seed and will inform classmates about your experience with the plant). As an assignment, students will cook a meal to share with the class. Students can bring food on more than one occasion to improve their participation grade. </a:t>
            </a:r>
          </a:p>
          <a:p>
            <a:r>
              <a:rPr lang="en-US" b="1" dirty="0"/>
              <a:t>Action Research Project:</a:t>
            </a:r>
            <a:r>
              <a:rPr lang="en-US" dirty="0"/>
              <a:t> The objective of this assignment is to give students hands on experience learning about transformative food movements. Students will perform an action-based research project by creating a food project and/or participating with an already existing community food initiative at Concordia University or in the community at large. Students may participate in a group project and submit the report as a group. Students will be evaluated based on the depth of their involvement with the project, clearly reporting the project, and an oral presentation of the project. Students are encouraged to contribute to the Concordia Food Groups Research Project (</a:t>
            </a:r>
            <a:r>
              <a:rPr lang="en-US" u="sng" dirty="0">
                <a:hlinkClick r:id="rId2"/>
              </a:rPr>
              <a:t>www.concordiafoodgroups.ca</a:t>
            </a:r>
            <a:r>
              <a:rPr lang="en-US" dirty="0"/>
              <a:t>). </a:t>
            </a:r>
          </a:p>
          <a:p>
            <a:r>
              <a:rPr lang="en-US" b="1" dirty="0"/>
              <a:t>Action Research Project Proposal:</a:t>
            </a:r>
            <a:r>
              <a:rPr lang="en-US" dirty="0"/>
              <a:t> Students will write a proposal for the action research project they want to partake in. Students may participate in a group project and submit the proposal as a group. Students must (1) identify a food group to participate with or a food project to create, (2) outline a specific timeline for the project, (3) summarize their role in the project, (4) describe how you intend to write their final report, (5) link the topic to class readings and other food issues. </a:t>
            </a:r>
          </a:p>
          <a:p>
            <a:r>
              <a:rPr lang="en-US" b="1" dirty="0"/>
              <a:t>Blog Posts:</a:t>
            </a:r>
            <a:r>
              <a:rPr lang="en-US" dirty="0"/>
              <a:t> Students will write a blog posts of about 600 words and will be encouraged to publish them on the </a:t>
            </a:r>
            <a:r>
              <a:rPr lang="en-US" u="sng" dirty="0">
                <a:hlinkClick r:id="rId2"/>
              </a:rPr>
              <a:t>www.concordiafoodgroups.ca</a:t>
            </a:r>
            <a:r>
              <a:rPr lang="en-US" dirty="0"/>
              <a:t> website. </a:t>
            </a:r>
          </a:p>
          <a:p>
            <a:r>
              <a:rPr lang="en-US" dirty="0"/>
              <a:t>For the first blog post students can (1) attend a food related conference organized by a community group or participate in an ‘action’ related to food and write about the conference/action, (2) interview a community group and make the findings available (3) produce a brief research report (with five sources) about a food related topic that is approved by me (Erik Chevrier). </a:t>
            </a:r>
          </a:p>
          <a:p>
            <a:r>
              <a:rPr lang="en-US" dirty="0"/>
              <a:t>For the second blog post, students must prepare at least one meal to bring and share with the class. Students will write a blog about the cultural relevance of the food item, i.e. the practices, attitudes, and beliefs as well as the networks and institutions surrounding the production, distribution, and consumption of the food item they prepared. They will also include the recipe. </a:t>
            </a:r>
          </a:p>
          <a:p>
            <a:r>
              <a:rPr lang="en-US" dirty="0"/>
              <a:t>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r>
              <a:rPr lang="en-US" b="1" dirty="0"/>
              <a:t>Reading Responses:</a:t>
            </a:r>
            <a:r>
              <a:rPr lang="en-US" dirty="0"/>
              <a:t> Students will be asked three times (randomly), at the beginning of class, to summarize the chapter that was assigned for that class. The objective of this assignment is to make sure students are reading the required material. Students may use one page of hand written notes to help them write their summaries. Material written via computer will NOT be allowed. Students will also NOT be allowed to look at the readings. Three of the four best responses will be counted. The summaries should (1) identify the central claim(s) or thesis(es) of the text articulated in the student’s own words, (2) identify the supporting evidence for the claim(s) and the key concepts introduced, (3) relate the text to other examples that support or contradict the central claim or thesis, (4) other, more detailed questions will also be included. </a:t>
            </a:r>
          </a:p>
          <a:p>
            <a:endParaRPr lang="en-US" dirty="0"/>
          </a:p>
        </p:txBody>
      </p:sp>
    </p:spTree>
    <p:extLst>
      <p:ext uri="{BB962C8B-B14F-4D97-AF65-F5344CB8AC3E}">
        <p14:creationId xmlns:p14="http://schemas.microsoft.com/office/powerpoint/2010/main" val="812566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Material</a:t>
            </a:r>
          </a:p>
        </p:txBody>
      </p:sp>
      <p:sp>
        <p:nvSpPr>
          <p:cNvPr id="3" name="Content Placeholder 2"/>
          <p:cNvSpPr>
            <a:spLocks noGrp="1"/>
          </p:cNvSpPr>
          <p:nvPr>
            <p:ph idx="1"/>
          </p:nvPr>
        </p:nvSpPr>
        <p:spPr/>
        <p:txBody>
          <a:bodyPr>
            <a:normAutofit fontScale="85000" lnSpcReduction="20000"/>
          </a:bodyPr>
          <a:lstStyle/>
          <a:p>
            <a:r>
              <a:rPr lang="en-CA" b="1" u="sng" dirty="0"/>
              <a:t>Course Materials and Text:</a:t>
            </a:r>
          </a:p>
          <a:p>
            <a:r>
              <a:rPr lang="en-CA" dirty="0"/>
              <a:t>Students are expected to complete ALL the designated readings and watch ALL of the assigned videos BEFORE EACH CLASS. Students are also expected to attend ALL classes, and participate in class discussions. You will be given a quiz to evaluate whether you completed and understood the readings three times during the course. Please see the assignments section below for a more detained explanation of these quizzes. </a:t>
            </a:r>
          </a:p>
          <a:p>
            <a:r>
              <a:rPr lang="en-CA" dirty="0"/>
              <a:t>The required readings for this course is contained in a course-pack available at the library bookstore. </a:t>
            </a:r>
          </a:p>
          <a:p>
            <a:r>
              <a:rPr lang="en-CA" dirty="0"/>
              <a:t>The power-point lecture notes will be posted on the course site on a weekly basis before each class. </a:t>
            </a:r>
          </a:p>
          <a:p>
            <a:r>
              <a:rPr lang="en-CA" b="1" u="sng" dirty="0"/>
              <a:t>Recommended readings: (Available at the Coop Bookstore – www.co-opbookstore.ca)</a:t>
            </a:r>
          </a:p>
          <a:p>
            <a:r>
              <a:rPr lang="en-CA" dirty="0"/>
              <a:t>Di </a:t>
            </a:r>
            <a:r>
              <a:rPr lang="en-CA" dirty="0" err="1"/>
              <a:t>Giovine</a:t>
            </a:r>
            <a:r>
              <a:rPr lang="en-CA" dirty="0"/>
              <a:t>, M. A., </a:t>
            </a:r>
            <a:r>
              <a:rPr lang="en-CA" dirty="0" err="1"/>
              <a:t>Brulotte</a:t>
            </a:r>
            <a:r>
              <a:rPr lang="en-CA" dirty="0"/>
              <a:t>, R. L (2014), Edible Identities: Food as Cultural Heritage, Ashgate</a:t>
            </a:r>
          </a:p>
          <a:p>
            <a:r>
              <a:rPr lang="en-CA" dirty="0"/>
              <a:t>Holt-</a:t>
            </a:r>
            <a:r>
              <a:rPr lang="en-CA" dirty="0" err="1"/>
              <a:t>Giminez</a:t>
            </a:r>
            <a:r>
              <a:rPr lang="en-CA" dirty="0"/>
              <a:t>, E. (2017) A Foodie’s Guide to Capitalism: Understanding the Political Economy of What We Eat, Monthly Review Press, Food First Books.</a:t>
            </a:r>
          </a:p>
          <a:p>
            <a:r>
              <a:rPr lang="en-CA" b="1" dirty="0"/>
              <a:t>URLs and other electronic sources may be posted on the course website from time to time. Please visit the course website to get this material. These are only for interest and are not required. </a:t>
            </a:r>
            <a:endParaRPr lang="en-US" dirty="0"/>
          </a:p>
          <a:p>
            <a:endParaRPr lang="en-US" dirty="0"/>
          </a:p>
        </p:txBody>
      </p:sp>
    </p:spTree>
    <p:extLst>
      <p:ext uri="{BB962C8B-B14F-4D97-AF65-F5344CB8AC3E}">
        <p14:creationId xmlns:p14="http://schemas.microsoft.com/office/powerpoint/2010/main" val="218834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2257F-CE4A-438A-A465-17C263675C51}"/>
              </a:ext>
            </a:extLst>
          </p:cNvPr>
          <p:cNvSpPr>
            <a:spLocks noGrp="1"/>
          </p:cNvSpPr>
          <p:nvPr>
            <p:ph type="title"/>
          </p:nvPr>
        </p:nvSpPr>
        <p:spPr/>
        <p:txBody>
          <a:bodyPr/>
          <a:lstStyle/>
          <a:p>
            <a:r>
              <a:rPr lang="en-US" dirty="0"/>
              <a:t>Course Format</a:t>
            </a:r>
          </a:p>
        </p:txBody>
      </p:sp>
      <p:sp>
        <p:nvSpPr>
          <p:cNvPr id="3" name="Content Placeholder 2">
            <a:extLst>
              <a:ext uri="{FF2B5EF4-FFF2-40B4-BE49-F238E27FC236}">
                <a16:creationId xmlns:a16="http://schemas.microsoft.com/office/drawing/2014/main" id="{86922FCE-58E0-4DE0-B1CB-F541FDE74A75}"/>
              </a:ext>
            </a:extLst>
          </p:cNvPr>
          <p:cNvSpPr>
            <a:spLocks noGrp="1"/>
          </p:cNvSpPr>
          <p:nvPr>
            <p:ph idx="1"/>
          </p:nvPr>
        </p:nvSpPr>
        <p:spPr/>
        <p:txBody>
          <a:bodyPr>
            <a:normAutofit/>
          </a:bodyPr>
          <a:lstStyle/>
          <a:p>
            <a:r>
              <a:rPr lang="en-US" dirty="0"/>
              <a:t>This course consists of a variety of pedagogical styles including lectures, discussions, guest speakers, and community service learning. Students are expected to read the required text and/or watch the assigned movie before coming to class. In class, students engage with each other through interactive activities, discussions and by talking with people who work with food – production, transformation, distribution, and waste management.  At times, the class participates in fieldtrips on and off campus. Students will be notified in advance by e-mail and in class prior to these events. </a:t>
            </a:r>
          </a:p>
          <a:p>
            <a:r>
              <a:rPr lang="en-US" dirty="0"/>
              <a:t> </a:t>
            </a:r>
          </a:p>
          <a:p>
            <a:r>
              <a:rPr lang="en-US" dirty="0"/>
              <a:t>Students also take turns preparing food items for the class so that we have snacks as we learn. Students work out a schedule in the first weeks of the course. This counts towards your participation grade along with other activities discussed below. </a:t>
            </a:r>
          </a:p>
          <a:p>
            <a:endParaRPr lang="en-US" dirty="0"/>
          </a:p>
        </p:txBody>
      </p:sp>
    </p:spTree>
    <p:extLst>
      <p:ext uri="{BB962C8B-B14F-4D97-AF65-F5344CB8AC3E}">
        <p14:creationId xmlns:p14="http://schemas.microsoft.com/office/powerpoint/2010/main" val="2215826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85000" lnSpcReduction="20000"/>
          </a:bodyPr>
          <a:lstStyle/>
          <a:p>
            <a:r>
              <a:rPr lang="en-US" b="1" dirty="0"/>
              <a:t>September 9 – Introduction</a:t>
            </a:r>
            <a:endParaRPr lang="en-US" dirty="0"/>
          </a:p>
          <a:p>
            <a:r>
              <a:rPr lang="en-US" b="1" dirty="0"/>
              <a:t>September 16 – Food and Culture</a:t>
            </a:r>
            <a:br>
              <a:rPr lang="en-US" b="1" dirty="0"/>
            </a:br>
            <a:r>
              <a:rPr lang="en-CA" dirty="0" err="1"/>
              <a:t>Koc</a:t>
            </a:r>
            <a:r>
              <a:rPr lang="en-CA" dirty="0"/>
              <a:t>, M., Sumner, J., </a:t>
            </a:r>
            <a:r>
              <a:rPr lang="en-CA" dirty="0" err="1"/>
              <a:t>Winson</a:t>
            </a:r>
            <a:r>
              <a:rPr lang="en-CA" dirty="0"/>
              <a:t>, A. (2012) </a:t>
            </a:r>
            <a:r>
              <a:rPr lang="en-CA" b="1" dirty="0"/>
              <a:t>Critical Perspectives in Food Studies</a:t>
            </a:r>
            <a:r>
              <a:rPr lang="en-CA" dirty="0"/>
              <a:t>, Oxford. </a:t>
            </a:r>
            <a:br>
              <a:rPr lang="en-CA" dirty="0"/>
            </a:br>
            <a:r>
              <a:rPr lang="en-US" dirty="0"/>
              <a:t>Chapter 4 – Johnson, J., </a:t>
            </a:r>
            <a:r>
              <a:rPr lang="en-US" dirty="0" err="1"/>
              <a:t>Cappeliez</a:t>
            </a:r>
            <a:r>
              <a:rPr lang="en-US" dirty="0"/>
              <a:t>, You Are What You Eat: Enjoying (and Transforming) Food Culture, pp. 49 – 64. </a:t>
            </a:r>
            <a:br>
              <a:rPr lang="en-US" dirty="0"/>
            </a:br>
            <a:r>
              <a:rPr lang="en-US" dirty="0" err="1"/>
              <a:t>Levkoe</a:t>
            </a:r>
            <a:r>
              <a:rPr lang="en-US" dirty="0"/>
              <a:t>, C., Brady, J., and Anderson, C. (2016) Towards and Interdisciplinary Food Studies: Working the Boundaries. In Conversations in Food Studies, Anderson, C. R., Brady, J., </a:t>
            </a:r>
            <a:r>
              <a:rPr lang="en-US" dirty="0" err="1"/>
              <a:t>Levkoe</a:t>
            </a:r>
            <a:r>
              <a:rPr lang="en-US" dirty="0"/>
              <a:t>, C. eds, University of Manitoba Press.</a:t>
            </a:r>
          </a:p>
          <a:p>
            <a:r>
              <a:rPr lang="en-CA" b="1" dirty="0"/>
              <a:t>September 23 – Foundations of Food and Culture</a:t>
            </a:r>
            <a:br>
              <a:rPr lang="en-CA" b="1" dirty="0"/>
            </a:br>
            <a:r>
              <a:rPr lang="en-CA" dirty="0" err="1"/>
              <a:t>Couninham</a:t>
            </a:r>
            <a:r>
              <a:rPr lang="en-CA" dirty="0"/>
              <a:t>, C., Van </a:t>
            </a:r>
            <a:r>
              <a:rPr lang="en-CA" dirty="0" err="1"/>
              <a:t>Estrik</a:t>
            </a:r>
            <a:r>
              <a:rPr lang="en-CA" dirty="0"/>
              <a:t>, P. (2013) </a:t>
            </a:r>
            <a:r>
              <a:rPr lang="en-CA" b="1" dirty="0"/>
              <a:t>Food and Culture</a:t>
            </a:r>
            <a:r>
              <a:rPr lang="en-CA" dirty="0"/>
              <a:t>; A Reader, Routledge. </a:t>
            </a:r>
            <a:br>
              <a:rPr lang="en-CA" dirty="0"/>
            </a:br>
            <a:r>
              <a:rPr lang="en-CA" dirty="0"/>
              <a:t>Chapter 1 – Mead. M. (1971) Why do we overeat? Pp. 19 – 22 </a:t>
            </a:r>
            <a:br>
              <a:rPr lang="en-CA" dirty="0"/>
            </a:br>
            <a:r>
              <a:rPr lang="en-CA" dirty="0"/>
              <a:t>Chapter 2 – Barthes, R. (1961) Towards a Psychosociology of Contemporary Food Consumption, pp. 23 – 30</a:t>
            </a:r>
            <a:br>
              <a:rPr lang="en-CA" dirty="0"/>
            </a:br>
            <a:r>
              <a:rPr lang="en-CA" dirty="0"/>
              <a:t>Chapter 3 - </a:t>
            </a:r>
            <a:r>
              <a:rPr lang="en-US" dirty="0" err="1"/>
              <a:t>Bordeau</a:t>
            </a:r>
            <a:r>
              <a:rPr lang="en-US" dirty="0"/>
              <a:t>, P. (1979) Distinction: A Social Critique of the Judgement of Taste, pp. 31 – 40</a:t>
            </a:r>
            <a:br>
              <a:rPr lang="en-US" dirty="0"/>
            </a:br>
            <a:r>
              <a:rPr lang="en-CA" dirty="0"/>
              <a:t>Chapter 4 – Levi-Strauss, C. (1966) The Culinary Triangle, pp. 40 - 47</a:t>
            </a:r>
            <a:endParaRPr lang="en-US" dirty="0"/>
          </a:p>
          <a:p>
            <a:r>
              <a:rPr lang="en-CA" b="1" dirty="0"/>
              <a:t>September 30 – Foundations of Food and Culture</a:t>
            </a:r>
            <a:br>
              <a:rPr lang="en-CA" b="1" dirty="0"/>
            </a:br>
            <a:r>
              <a:rPr lang="en-CA" dirty="0" err="1"/>
              <a:t>Couninham</a:t>
            </a:r>
            <a:r>
              <a:rPr lang="en-CA" dirty="0"/>
              <a:t>, C., Van </a:t>
            </a:r>
            <a:r>
              <a:rPr lang="en-CA" dirty="0" err="1"/>
              <a:t>Estrik</a:t>
            </a:r>
            <a:r>
              <a:rPr lang="en-CA" dirty="0"/>
              <a:t>, P. (2013) </a:t>
            </a:r>
            <a:r>
              <a:rPr lang="en-CA" b="1" dirty="0"/>
              <a:t>Food and Culture</a:t>
            </a:r>
            <a:r>
              <a:rPr lang="en-CA" dirty="0"/>
              <a:t>; A Reader, Routledge. </a:t>
            </a:r>
            <a:br>
              <a:rPr lang="en-CA" dirty="0"/>
            </a:br>
            <a:r>
              <a:rPr lang="en-CA" dirty="0"/>
              <a:t>Chapter 5 – Douglas, M. (1966) The Abominations of Leviticus, pp. 48 – 58 </a:t>
            </a:r>
            <a:br>
              <a:rPr lang="en-CA" dirty="0"/>
            </a:br>
            <a:r>
              <a:rPr lang="en-CA" dirty="0"/>
              <a:t>Chapter 6 – Harris, M. (1985) The Abominable Pig, pp. 59 – 71</a:t>
            </a:r>
            <a:br>
              <a:rPr lang="en-CA" dirty="0"/>
            </a:br>
            <a:r>
              <a:rPr lang="en-CA" dirty="0"/>
              <a:t>Chapter 7 – Goody, J. (1982) Industrial Food: Towards the Development of a World Cuisine, pp. 72 – 90</a:t>
            </a:r>
            <a:br>
              <a:rPr lang="en-CA" dirty="0"/>
            </a:br>
            <a:r>
              <a:rPr lang="en-CA" dirty="0"/>
              <a:t>Chapter 8 – </a:t>
            </a:r>
            <a:r>
              <a:rPr lang="en-CA" dirty="0" err="1"/>
              <a:t>Mintz</a:t>
            </a:r>
            <a:r>
              <a:rPr lang="en-CA" dirty="0"/>
              <a:t>, S. W. (1979) Time, Sugar and Sweetness, pp. 91 - 103</a:t>
            </a:r>
            <a:endParaRPr lang="en-US" dirty="0"/>
          </a:p>
        </p:txBody>
      </p:sp>
    </p:spTree>
    <p:extLst>
      <p:ext uri="{BB962C8B-B14F-4D97-AF65-F5344CB8AC3E}">
        <p14:creationId xmlns:p14="http://schemas.microsoft.com/office/powerpoint/2010/main" val="21325766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47</TotalTime>
  <Words>3682</Words>
  <Application>Microsoft Office PowerPoint</Application>
  <PresentationFormat>Widescreen</PresentationFormat>
  <Paragraphs>157</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Calibri</vt:lpstr>
      <vt:lpstr>Calibri Light</vt:lpstr>
      <vt:lpstr>Retrospect</vt:lpstr>
      <vt:lpstr>Food and Culture</vt:lpstr>
      <vt:lpstr>About Me</vt:lpstr>
      <vt:lpstr>Food and Culture Write-Up</vt:lpstr>
      <vt:lpstr>Course Evaluation</vt:lpstr>
      <vt:lpstr>Letter Grade Equivalency</vt:lpstr>
      <vt:lpstr>Assignments</vt:lpstr>
      <vt:lpstr>Course Material</vt:lpstr>
      <vt:lpstr>Course Format</vt:lpstr>
      <vt:lpstr>Tentative Schedule and Readings</vt:lpstr>
      <vt:lpstr>Tentative Schedule and Readings</vt:lpstr>
      <vt:lpstr>Tentative Schedule and Readings</vt:lpstr>
      <vt:lpstr>Tentative Schedule and Readings</vt:lpstr>
      <vt:lpstr>Handing in Assignments</vt:lpstr>
      <vt:lpstr>Rights and Responsibilities</vt:lpstr>
      <vt:lpstr>Introduction – Let’s Talk About Food</vt:lpstr>
      <vt:lpstr>What is Food Culture?</vt:lpstr>
      <vt:lpstr>Key Points to Consider </vt:lpstr>
      <vt:lpstr>Perception is Subjective</vt:lpstr>
      <vt:lpstr>Perception is Deceptive</vt:lpstr>
      <vt:lpstr>Perception is Deceptive</vt:lpstr>
      <vt:lpstr>Sometimes we cannot even notice what’s right in front of us!</vt:lpstr>
      <vt:lpstr>Importance of Action Based Research </vt:lpstr>
      <vt:lpstr>The Dominant Epistemological View of Food?</vt:lpstr>
      <vt:lpstr>Critique of Dominant Epistemological View of Food</vt:lpstr>
      <vt:lpstr>Activity Planting a Seed</vt:lpstr>
      <vt:lpstr>Discussion about the Food Project</vt:lpstr>
      <vt:lpstr>Videos</vt:lpstr>
      <vt:lpstr>What do you know about industrial food?</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Culture</dc:title>
  <dc:creator>Erik Chevrier</dc:creator>
  <cp:lastModifiedBy>Erik Chevrier</cp:lastModifiedBy>
  <cp:revision>7</cp:revision>
  <dcterms:created xsi:type="dcterms:W3CDTF">2019-09-09T20:20:51Z</dcterms:created>
  <dcterms:modified xsi:type="dcterms:W3CDTF">2019-09-16T23:35:41Z</dcterms:modified>
</cp:coreProperties>
</file>