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5" r:id="rId3"/>
    <p:sldId id="301" r:id="rId4"/>
    <p:sldId id="300" r:id="rId5"/>
    <p:sldId id="295" r:id="rId6"/>
    <p:sldId id="302" r:id="rId7"/>
    <p:sldId id="294" r:id="rId8"/>
    <p:sldId id="303" r:id="rId9"/>
    <p:sldId id="293" r:id="rId10"/>
    <p:sldId id="304" r:id="rId11"/>
    <p:sldId id="296" r:id="rId12"/>
    <p:sldId id="297" r:id="rId13"/>
    <p:sldId id="280" r:id="rId14"/>
    <p:sldId id="287" r:id="rId15"/>
    <p:sldId id="299" r:id="rId16"/>
    <p:sldId id="282"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4" autoAdjust="0"/>
    <p:restoredTop sz="94619" autoAdjust="0"/>
  </p:normalViewPr>
  <p:slideViewPr>
    <p:cSldViewPr snapToGrid="0">
      <p:cViewPr varScale="1">
        <p:scale>
          <a:sx n="87" d="100"/>
          <a:sy n="87" d="100"/>
        </p:scale>
        <p:origin x="6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2019-10-01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2019-10-01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2019-10-01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2019-10-01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2019-10-01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2019-10-01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2019-10-01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2019-10-01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2019-10-01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Exam Review</a:t>
            </a:r>
          </a:p>
          <a:p>
            <a:r>
              <a:rPr lang="en-CA" dirty="0"/>
              <a:t>October 1</a:t>
            </a:r>
            <a:r>
              <a:rPr lang="en-CA" baseline="30000" dirty="0"/>
              <a:t>st</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D6EE-9BBE-42AE-BD7E-D084E5A60146}"/>
              </a:ext>
            </a:extLst>
          </p:cNvPr>
          <p:cNvSpPr>
            <a:spLocks noGrp="1"/>
          </p:cNvSpPr>
          <p:nvPr>
            <p:ph type="title"/>
          </p:nvPr>
        </p:nvSpPr>
        <p:spPr/>
        <p:txBody>
          <a:bodyPr/>
          <a:lstStyle/>
          <a:p>
            <a:r>
              <a:rPr lang="en-US" dirty="0"/>
              <a:t>Direct Persuasion</a:t>
            </a:r>
          </a:p>
        </p:txBody>
      </p:sp>
      <p:sp>
        <p:nvSpPr>
          <p:cNvPr id="3" name="Content Placeholder 2">
            <a:extLst>
              <a:ext uri="{FF2B5EF4-FFF2-40B4-BE49-F238E27FC236}">
                <a16:creationId xmlns:a16="http://schemas.microsoft.com/office/drawing/2014/main" id="{DE161E41-F017-4348-BB80-AF5544BB758A}"/>
              </a:ext>
            </a:extLst>
          </p:cNvPr>
          <p:cNvSpPr>
            <a:spLocks noGrp="1"/>
          </p:cNvSpPr>
          <p:nvPr>
            <p:ph idx="1"/>
          </p:nvPr>
        </p:nvSpPr>
        <p:spPr/>
        <p:txBody>
          <a:bodyPr/>
          <a:lstStyle/>
          <a:p>
            <a:r>
              <a:rPr lang="en-US" dirty="0"/>
              <a:t>Direct attempts at persuasion also occur when our friends try to get us to do something we don’t really want to do or when a schoolyard bully uses force or threats to make smaller kids part with their lunch money or completed homework. </a:t>
            </a:r>
          </a:p>
          <a:p>
            <a:endParaRPr lang="en-US" dirty="0"/>
          </a:p>
          <a:p>
            <a:r>
              <a:rPr lang="en-US" dirty="0"/>
              <a:t>Page 2 – Social Psychology – Sixth Canadian Edition</a:t>
            </a:r>
          </a:p>
        </p:txBody>
      </p:sp>
    </p:spTree>
    <p:extLst>
      <p:ext uri="{BB962C8B-B14F-4D97-AF65-F5344CB8AC3E}">
        <p14:creationId xmlns:p14="http://schemas.microsoft.com/office/powerpoint/2010/main" val="68239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1396-0BCB-4D67-92EC-7210AFBD2210}"/>
              </a:ext>
            </a:extLst>
          </p:cNvPr>
          <p:cNvSpPr>
            <a:spLocks noGrp="1"/>
          </p:cNvSpPr>
          <p:nvPr>
            <p:ph type="title"/>
          </p:nvPr>
        </p:nvSpPr>
        <p:spPr/>
        <p:txBody>
          <a:bodyPr/>
          <a:lstStyle/>
          <a:p>
            <a:r>
              <a:rPr lang="en-US" dirty="0"/>
              <a:t>Practice Question</a:t>
            </a:r>
          </a:p>
        </p:txBody>
      </p:sp>
      <p:sp>
        <p:nvSpPr>
          <p:cNvPr id="3" name="Content Placeholder 2">
            <a:extLst>
              <a:ext uri="{FF2B5EF4-FFF2-40B4-BE49-F238E27FC236}">
                <a16:creationId xmlns:a16="http://schemas.microsoft.com/office/drawing/2014/main" id="{008DA853-FAE0-4F1E-A75E-EBC855895DBF}"/>
              </a:ext>
            </a:extLst>
          </p:cNvPr>
          <p:cNvSpPr>
            <a:spLocks noGrp="1"/>
          </p:cNvSpPr>
          <p:nvPr>
            <p:ph idx="1"/>
          </p:nvPr>
        </p:nvSpPr>
        <p:spPr/>
        <p:txBody>
          <a:bodyPr/>
          <a:lstStyle/>
          <a:p>
            <a:r>
              <a:rPr lang="en-US" dirty="0"/>
              <a:t>According to the textbook, schemas can be accessible for three reasons. Please name and explain these reasons. How does culture influence schemas? Please give an example of how culture can affect schemas. How do schemas affect the way we understand personality? How does culture play a role in developing personality schemas? </a:t>
            </a:r>
          </a:p>
        </p:txBody>
      </p:sp>
    </p:spTree>
    <p:extLst>
      <p:ext uri="{BB962C8B-B14F-4D97-AF65-F5344CB8AC3E}">
        <p14:creationId xmlns:p14="http://schemas.microsoft.com/office/powerpoint/2010/main" val="410942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fontScale="92500" lnSpcReduction="10000"/>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pPr lvl="1"/>
            <a:r>
              <a:rPr lang="en-US" dirty="0" err="1"/>
              <a:t>Kunda</a:t>
            </a:r>
            <a:r>
              <a:rPr lang="en-US" dirty="0"/>
              <a:t>, Sinclair, Griffin (1997) – Actor (life of the party) vs Sales person (pushy) – Lawyer (argue) vs Construction Worker (physical fight)</a:t>
            </a:r>
          </a:p>
          <a:p>
            <a:pPr lvl="1"/>
            <a:r>
              <a:rPr lang="en-US" dirty="0"/>
              <a:t>Herold Kelly (1950) – lecturer – cold person vs warm person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92500" lnSpcReduction="1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Some schemas are chronically accessible because of past experience – these schemas are constantly active and ready to use to interpret ambiguous situations. </a:t>
            </a:r>
          </a:p>
          <a:p>
            <a:pPr lvl="2"/>
            <a:r>
              <a:rPr lang="en-US" dirty="0"/>
              <a:t>Schemas can be accessible because they are related to a current goal. </a:t>
            </a:r>
          </a:p>
          <a:p>
            <a:pPr lvl="2"/>
            <a:r>
              <a:rPr lang="en-US" dirty="0"/>
              <a:t>Schemas can become temporary accessible because of our recent experiences. </a:t>
            </a:r>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p:txBody>
      </p:sp>
    </p:spTree>
    <p:extLst>
      <p:ext uri="{BB962C8B-B14F-4D97-AF65-F5344CB8AC3E}">
        <p14:creationId xmlns:p14="http://schemas.microsoft.com/office/powerpoint/2010/main" val="40745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81A0-5434-4EAC-BB94-B5376FCC8B4D}"/>
              </a:ext>
            </a:extLst>
          </p:cNvPr>
          <p:cNvSpPr>
            <a:spLocks noGrp="1"/>
          </p:cNvSpPr>
          <p:nvPr>
            <p:ph type="title"/>
          </p:nvPr>
        </p:nvSpPr>
        <p:spPr/>
        <p:txBody>
          <a:bodyPr/>
          <a:lstStyle/>
          <a:p>
            <a:r>
              <a:rPr lang="en-US" dirty="0"/>
              <a:t>Priming and Accessibility</a:t>
            </a:r>
          </a:p>
        </p:txBody>
      </p:sp>
      <p:pic>
        <p:nvPicPr>
          <p:cNvPr id="4" name="Content Placeholder 3">
            <a:extLst>
              <a:ext uri="{FF2B5EF4-FFF2-40B4-BE49-F238E27FC236}">
                <a16:creationId xmlns:a16="http://schemas.microsoft.com/office/drawing/2014/main" id="{9E321957-EDAB-444F-BDE8-7E8C3323F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619" y="1983105"/>
            <a:ext cx="5657088" cy="3749040"/>
          </a:xfrm>
          <a:prstGeom prst="rect">
            <a:avLst/>
          </a:prstGeom>
        </p:spPr>
      </p:pic>
    </p:spTree>
    <p:extLst>
      <p:ext uri="{BB962C8B-B14F-4D97-AF65-F5344CB8AC3E}">
        <p14:creationId xmlns:p14="http://schemas.microsoft.com/office/powerpoint/2010/main" val="391588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A873B-D170-4A97-80B2-7087F6B903E1}"/>
              </a:ext>
            </a:extLst>
          </p:cNvPr>
          <p:cNvSpPr>
            <a:spLocks noGrp="1"/>
          </p:cNvSpPr>
          <p:nvPr>
            <p:ph type="title"/>
          </p:nvPr>
        </p:nvSpPr>
        <p:spPr>
          <a:xfrm>
            <a:off x="6411685" y="634946"/>
            <a:ext cx="5127171" cy="1450757"/>
          </a:xfrm>
        </p:spPr>
        <p:txBody>
          <a:bodyPr>
            <a:normAutofit/>
          </a:bodyPr>
          <a:lstStyle/>
          <a:p>
            <a:r>
              <a:rPr lang="en-US" sz="4400"/>
              <a:t>Cultural Differences in Automatic Thinking</a:t>
            </a:r>
          </a:p>
        </p:txBody>
      </p:sp>
      <p:pic>
        <p:nvPicPr>
          <p:cNvPr id="9" name="Picture 8">
            <a:extLst>
              <a:ext uri="{FF2B5EF4-FFF2-40B4-BE49-F238E27FC236}">
                <a16:creationId xmlns:a16="http://schemas.microsoft.com/office/drawing/2014/main" id="{D2F1D91A-0BCD-4DD1-8570-4758B3FA4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544902"/>
            <a:ext cx="5451627" cy="3448154"/>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BA104-974D-4B90-8F34-8AF39F834C6C}"/>
              </a:ext>
            </a:extLst>
          </p:cNvPr>
          <p:cNvSpPr>
            <a:spLocks noGrp="1"/>
          </p:cNvSpPr>
          <p:nvPr>
            <p:ph idx="1"/>
          </p:nvPr>
        </p:nvSpPr>
        <p:spPr>
          <a:xfrm>
            <a:off x="6411684" y="2198914"/>
            <a:ext cx="5127172" cy="3670180"/>
          </a:xfrm>
        </p:spPr>
        <p:txBody>
          <a:bodyPr>
            <a:normAutofit/>
          </a:bodyPr>
          <a:lstStyle/>
          <a:p>
            <a:r>
              <a:rPr lang="en-US" sz="1400"/>
              <a:t>Analytic Thinking Style – A type of thinking in which people focus on the properties of objects without considering their surrounding context; this type of thinking is common in Western cultures</a:t>
            </a:r>
          </a:p>
          <a:p>
            <a:endParaRPr lang="en-US" sz="1400"/>
          </a:p>
          <a:p>
            <a:r>
              <a:rPr lang="en-US" sz="1400"/>
              <a:t>Holistic Thinking Style – A type of thinking in which people focus on the overall context, particularly </a:t>
            </a:r>
          </a:p>
          <a:p>
            <a:r>
              <a:rPr lang="en-US" sz="1400"/>
              <a:t>East-Asians found targets on rich-information websites faster than Canadians</a:t>
            </a:r>
          </a:p>
          <a:p>
            <a:r>
              <a:rPr lang="en-US" sz="1400"/>
              <a:t>(Nisbett, Masuda, et al.)</a:t>
            </a:r>
          </a:p>
          <a:p>
            <a:endParaRPr lang="en-US" sz="1400"/>
          </a:p>
          <a:p>
            <a:r>
              <a:rPr lang="en-US" sz="1400"/>
              <a:t>fMRI  &amp; ERP evidence</a:t>
            </a:r>
          </a:p>
          <a:p>
            <a:r>
              <a:rPr lang="en-US" sz="1400"/>
              <a:t>Analytic and holistic reasoning can be primed!</a:t>
            </a:r>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981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EDF39-C76F-436E-BA8F-BD048C3A8B8C}"/>
              </a:ext>
            </a:extLst>
          </p:cNvPr>
          <p:cNvSpPr>
            <a:spLocks noGrp="1"/>
          </p:cNvSpPr>
          <p:nvPr>
            <p:ph type="title"/>
          </p:nvPr>
        </p:nvSpPr>
        <p:spPr>
          <a:xfrm>
            <a:off x="6411685" y="634946"/>
            <a:ext cx="5127171" cy="1450757"/>
          </a:xfrm>
        </p:spPr>
        <p:txBody>
          <a:bodyPr>
            <a:normAutofit/>
          </a:bodyPr>
          <a:lstStyle/>
          <a:p>
            <a:r>
              <a:rPr lang="en-US" dirty="0"/>
              <a:t>Implicit Personality Theories</a:t>
            </a:r>
          </a:p>
        </p:txBody>
      </p:sp>
      <p:pic>
        <p:nvPicPr>
          <p:cNvPr id="9" name="Picture 8">
            <a:extLst>
              <a:ext uri="{FF2B5EF4-FFF2-40B4-BE49-F238E27FC236}">
                <a16:creationId xmlns:a16="http://schemas.microsoft.com/office/drawing/2014/main" id="{CC819583-EEEA-4426-8701-95997639A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20183"/>
            <a:ext cx="5451627" cy="4497592"/>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2F31B7-F5E2-422C-9CCC-C5231FE5E098}"/>
              </a:ext>
            </a:extLst>
          </p:cNvPr>
          <p:cNvSpPr>
            <a:spLocks noGrp="1"/>
          </p:cNvSpPr>
          <p:nvPr>
            <p:ph idx="1"/>
          </p:nvPr>
        </p:nvSpPr>
        <p:spPr>
          <a:xfrm>
            <a:off x="6411684" y="2198914"/>
            <a:ext cx="5127172" cy="3670180"/>
          </a:xfrm>
        </p:spPr>
        <p:txBody>
          <a:bodyPr>
            <a:normAutofit/>
          </a:bodyPr>
          <a:lstStyle/>
          <a:p>
            <a:r>
              <a:rPr lang="en-US" b="1" dirty="0"/>
              <a:t>Implicit Personality Theory:</a:t>
            </a:r>
          </a:p>
          <a:p>
            <a:pPr lvl="1"/>
            <a:r>
              <a:rPr lang="en-US" dirty="0"/>
              <a:t>A type of schema people use to group various kinds of personality traits together; for example, many people believe that if someone is kind, they will be generous as well. </a:t>
            </a:r>
          </a:p>
          <a:p>
            <a:pPr lvl="1"/>
            <a:r>
              <a:rPr lang="en-US" dirty="0"/>
              <a:t>Happens automatically </a:t>
            </a:r>
          </a:p>
          <a:p>
            <a:pPr lvl="1"/>
            <a:r>
              <a:rPr lang="en-US" dirty="0"/>
              <a:t>Can lead us to misjudge people</a:t>
            </a:r>
          </a:p>
          <a:p>
            <a:pPr lvl="1"/>
            <a:r>
              <a:rPr lang="en-US" dirty="0"/>
              <a:t>Are strongly ties to culture </a:t>
            </a:r>
          </a:p>
          <a:p>
            <a:pPr lvl="2"/>
            <a:r>
              <a:rPr lang="en-US" dirty="0"/>
              <a:t>‘artistic personality’ – creative, intense, temperamental, unconventional lifestyle</a:t>
            </a:r>
          </a:p>
          <a:p>
            <a:pPr lvl="2"/>
            <a:r>
              <a:rPr lang="en-US" dirty="0"/>
              <a:t>‘</a:t>
            </a:r>
            <a:r>
              <a:rPr lang="en-US" dirty="0" err="1"/>
              <a:t>shi</a:t>
            </a:r>
            <a:r>
              <a:rPr lang="en-US" dirty="0"/>
              <a:t> </a:t>
            </a:r>
            <a:r>
              <a:rPr lang="en-US" dirty="0" err="1"/>
              <a:t>gu</a:t>
            </a:r>
            <a:r>
              <a:rPr lang="en-US" dirty="0"/>
              <a:t>’ – Worldly, devoted to family, socially skillful, somewhat reserved</a:t>
            </a:r>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004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Study Hard</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BDE4-DC2A-4A0B-9B38-5B621521E8FC}"/>
              </a:ext>
            </a:extLst>
          </p:cNvPr>
          <p:cNvSpPr>
            <a:spLocks noGrp="1"/>
          </p:cNvSpPr>
          <p:nvPr>
            <p:ph type="title"/>
          </p:nvPr>
        </p:nvSpPr>
        <p:spPr/>
        <p:txBody>
          <a:bodyPr/>
          <a:lstStyle/>
          <a:p>
            <a:r>
              <a:rPr lang="en-US" dirty="0"/>
              <a:t>Exam Overview</a:t>
            </a:r>
          </a:p>
        </p:txBody>
      </p:sp>
      <p:sp>
        <p:nvSpPr>
          <p:cNvPr id="3" name="Content Placeholder 2">
            <a:extLst>
              <a:ext uri="{FF2B5EF4-FFF2-40B4-BE49-F238E27FC236}">
                <a16:creationId xmlns:a16="http://schemas.microsoft.com/office/drawing/2014/main" id="{24809F9B-F6B9-437B-BDB5-CD4F95CAA305}"/>
              </a:ext>
            </a:extLst>
          </p:cNvPr>
          <p:cNvSpPr>
            <a:spLocks noGrp="1"/>
          </p:cNvSpPr>
          <p:nvPr>
            <p:ph idx="1"/>
          </p:nvPr>
        </p:nvSpPr>
        <p:spPr>
          <a:xfrm>
            <a:off x="1097280" y="1845733"/>
            <a:ext cx="10058400" cy="4359123"/>
          </a:xfrm>
        </p:spPr>
        <p:txBody>
          <a:bodyPr>
            <a:normAutofit lnSpcReduction="10000"/>
          </a:bodyPr>
          <a:lstStyle/>
          <a:p>
            <a:r>
              <a:rPr lang="en-US" dirty="0"/>
              <a:t>Your exam will be based on:</a:t>
            </a:r>
          </a:p>
          <a:p>
            <a:pPr lvl="1"/>
            <a:r>
              <a:rPr lang="en-US" dirty="0"/>
              <a:t>Chapter 1, 3, 4, and 5 of Social Psychology, Sixth Canadian Edition</a:t>
            </a:r>
          </a:p>
          <a:p>
            <a:pPr lvl="1"/>
            <a:r>
              <a:rPr lang="en-US" dirty="0"/>
              <a:t>The PowerPoint slides</a:t>
            </a:r>
          </a:p>
          <a:p>
            <a:pPr lvl="1"/>
            <a:r>
              <a:rPr lang="en-US" dirty="0"/>
              <a:t>Video links included in the slide that we discussed in class</a:t>
            </a:r>
          </a:p>
          <a:p>
            <a:r>
              <a:rPr lang="en-US" dirty="0"/>
              <a:t>Composition of the exam will contain:</a:t>
            </a:r>
          </a:p>
          <a:p>
            <a:pPr lvl="1"/>
            <a:r>
              <a:rPr lang="en-US" dirty="0"/>
              <a:t>20 multiple choice questions.</a:t>
            </a:r>
          </a:p>
          <a:p>
            <a:pPr lvl="1"/>
            <a:r>
              <a:rPr lang="en-US" dirty="0"/>
              <a:t>1 of 2 essay questions – with follow-up questions.</a:t>
            </a:r>
          </a:p>
          <a:p>
            <a:r>
              <a:rPr lang="en-US" dirty="0"/>
              <a:t>Multiple choice questions:</a:t>
            </a:r>
          </a:p>
          <a:p>
            <a:pPr lvl="1"/>
            <a:r>
              <a:rPr lang="en-US" dirty="0"/>
              <a:t>Will be taken from the textbook and PowerPoint Slides.</a:t>
            </a:r>
          </a:p>
          <a:p>
            <a:pPr lvl="1"/>
            <a:r>
              <a:rPr lang="en-US" dirty="0"/>
              <a:t>Will be based on </a:t>
            </a:r>
            <a:r>
              <a:rPr lang="en-US" i="1" dirty="0"/>
              <a:t>recall</a:t>
            </a:r>
            <a:r>
              <a:rPr lang="en-US" dirty="0"/>
              <a:t> and </a:t>
            </a:r>
            <a:r>
              <a:rPr lang="en-US" i="1" dirty="0"/>
              <a:t>application</a:t>
            </a:r>
            <a:r>
              <a:rPr lang="en-US" dirty="0"/>
              <a:t> of concepts, terms, studies, etc. </a:t>
            </a:r>
          </a:p>
          <a:p>
            <a:r>
              <a:rPr lang="en-US" dirty="0"/>
              <a:t>Essay Questions:</a:t>
            </a:r>
          </a:p>
          <a:p>
            <a:pPr lvl="1"/>
            <a:r>
              <a:rPr lang="en-US" dirty="0"/>
              <a:t>Will be taken from Textbook, PowerPoint, and/or Video links.</a:t>
            </a:r>
          </a:p>
          <a:p>
            <a:pPr lvl="1"/>
            <a:r>
              <a:rPr lang="en-US" dirty="0"/>
              <a:t>Will be based on a critical understanding of the topic at hand. </a:t>
            </a:r>
          </a:p>
        </p:txBody>
      </p:sp>
    </p:spTree>
    <p:extLst>
      <p:ext uri="{BB962C8B-B14F-4D97-AF65-F5344CB8AC3E}">
        <p14:creationId xmlns:p14="http://schemas.microsoft.com/office/powerpoint/2010/main" val="50740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F489-AD66-4F35-8D81-079C4852F4C7}"/>
              </a:ext>
            </a:extLst>
          </p:cNvPr>
          <p:cNvSpPr>
            <a:spLocks noGrp="1"/>
          </p:cNvSpPr>
          <p:nvPr>
            <p:ph type="title"/>
          </p:nvPr>
        </p:nvSpPr>
        <p:spPr/>
        <p:txBody>
          <a:bodyPr/>
          <a:lstStyle/>
          <a:p>
            <a:r>
              <a:rPr lang="en-US" dirty="0"/>
              <a:t>Grading</a:t>
            </a:r>
          </a:p>
        </p:txBody>
      </p:sp>
      <p:sp>
        <p:nvSpPr>
          <p:cNvPr id="4" name="Content Placeholder 2">
            <a:extLst>
              <a:ext uri="{FF2B5EF4-FFF2-40B4-BE49-F238E27FC236}">
                <a16:creationId xmlns:a16="http://schemas.microsoft.com/office/drawing/2014/main" id="{E28E70EB-5565-4EC7-93AA-369FB1118584}"/>
              </a:ext>
            </a:extLst>
          </p:cNvPr>
          <p:cNvSpPr>
            <a:spLocks noGrp="1"/>
          </p:cNvSpPr>
          <p:nvPr>
            <p:ph idx="1"/>
          </p:nvPr>
        </p:nvSpPr>
        <p:spPr>
          <a:xfrm>
            <a:off x="1096963" y="1846263"/>
            <a:ext cx="10058400" cy="4022725"/>
          </a:xfrm>
        </p:spPr>
        <p:txBody>
          <a:bodyPr>
            <a:normAutofit fontScale="92500" lnSpcReduction="20000"/>
          </a:bodyPr>
          <a:lstStyle/>
          <a:p>
            <a:r>
              <a:rPr lang="en-CA" sz="2400" dirty="0"/>
              <a:t>Exam Format </a:t>
            </a:r>
          </a:p>
          <a:p>
            <a:pPr lvl="1"/>
            <a:r>
              <a:rPr lang="en-CA" sz="2200" dirty="0"/>
              <a:t>20 = Multiple Choice (1 point each)</a:t>
            </a:r>
          </a:p>
          <a:p>
            <a:pPr lvl="1"/>
            <a:r>
              <a:rPr lang="en-CA" sz="2200" dirty="0"/>
              <a:t>1 of 2 = Essay Questions (10 points each)</a:t>
            </a:r>
            <a:br>
              <a:rPr lang="en-CA" sz="2200" dirty="0"/>
            </a:br>
            <a:endParaRPr lang="en-CA" sz="2200" dirty="0"/>
          </a:p>
          <a:p>
            <a:r>
              <a:rPr lang="en-CA" sz="2400" dirty="0"/>
              <a:t>Essay Questions– Points (0 – 10)</a:t>
            </a:r>
          </a:p>
          <a:p>
            <a:pPr lvl="1"/>
            <a:r>
              <a:rPr lang="en-CA" dirty="0"/>
              <a:t>0 = You wrote nothing.</a:t>
            </a:r>
          </a:p>
          <a:p>
            <a:pPr lvl="1"/>
            <a:r>
              <a:rPr lang="en-CA" dirty="0"/>
              <a:t>1 – 2 = You wrote something but it is not right at all.</a:t>
            </a:r>
          </a:p>
          <a:p>
            <a:pPr lvl="1"/>
            <a:r>
              <a:rPr lang="en-CA" dirty="0"/>
              <a:t>3 – 5.5 = You wrote something that is partially true but mainly wrong.</a:t>
            </a:r>
          </a:p>
          <a:p>
            <a:pPr lvl="1"/>
            <a:r>
              <a:rPr lang="en-CA" dirty="0"/>
              <a:t>5.5 – 6.5 = You are correct but extremely vague.</a:t>
            </a:r>
          </a:p>
          <a:p>
            <a:pPr lvl="1"/>
            <a:r>
              <a:rPr lang="en-CA" dirty="0"/>
              <a:t>6.5 – 7.5 = You are correct but slightly vague.</a:t>
            </a:r>
          </a:p>
          <a:p>
            <a:pPr lvl="1"/>
            <a:r>
              <a:rPr lang="en-CA" dirty="0"/>
              <a:t>7.5 – 8.5 = You are correct and are clear. You provide examples to back up your claim(s).</a:t>
            </a:r>
          </a:p>
          <a:p>
            <a:pPr lvl="1"/>
            <a:r>
              <a:rPr lang="en-CA" dirty="0"/>
              <a:t>8.5 – 10 = You are spot on. You provide a range of examples to back up your claim(s). Your answer is full. You don’t leave anything out. Each part of your answer is completely correct. This is given to exceptional answers only. </a:t>
            </a:r>
          </a:p>
          <a:p>
            <a:pPr marL="201168" lvl="1" indent="0">
              <a:buNone/>
            </a:pPr>
            <a:endParaRPr lang="en-CA" dirty="0"/>
          </a:p>
        </p:txBody>
      </p:sp>
    </p:spTree>
    <p:extLst>
      <p:ext uri="{BB962C8B-B14F-4D97-AF65-F5344CB8AC3E}">
        <p14:creationId xmlns:p14="http://schemas.microsoft.com/office/powerpoint/2010/main" val="54705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2C16-34AF-4390-A82D-4DFA6C8A88FF}"/>
              </a:ext>
            </a:extLst>
          </p:cNvPr>
          <p:cNvSpPr>
            <a:spLocks noGrp="1"/>
          </p:cNvSpPr>
          <p:nvPr>
            <p:ph type="title"/>
          </p:nvPr>
        </p:nvSpPr>
        <p:spPr/>
        <p:txBody>
          <a:bodyPr/>
          <a:lstStyle/>
          <a:p>
            <a:r>
              <a:rPr lang="en-US" dirty="0"/>
              <a:t>Study Tricks</a:t>
            </a:r>
          </a:p>
        </p:txBody>
      </p:sp>
      <p:sp>
        <p:nvSpPr>
          <p:cNvPr id="3" name="Content Placeholder 2">
            <a:extLst>
              <a:ext uri="{FF2B5EF4-FFF2-40B4-BE49-F238E27FC236}">
                <a16:creationId xmlns:a16="http://schemas.microsoft.com/office/drawing/2014/main" id="{C24E28DC-0E5F-43D5-A8EC-056BCB4C4147}"/>
              </a:ext>
            </a:extLst>
          </p:cNvPr>
          <p:cNvSpPr>
            <a:spLocks noGrp="1"/>
          </p:cNvSpPr>
          <p:nvPr>
            <p:ph idx="1"/>
          </p:nvPr>
        </p:nvSpPr>
        <p:spPr/>
        <p:txBody>
          <a:bodyPr/>
          <a:lstStyle/>
          <a:p>
            <a:pPr lvl="2"/>
            <a:r>
              <a:rPr lang="en-US" dirty="0"/>
              <a:t>Form study groups</a:t>
            </a:r>
          </a:p>
          <a:p>
            <a:pPr lvl="2"/>
            <a:r>
              <a:rPr lang="en-US" dirty="0"/>
              <a:t>Read the textbook more than once</a:t>
            </a:r>
          </a:p>
          <a:p>
            <a:pPr lvl="2"/>
            <a:r>
              <a:rPr lang="en-US" dirty="0"/>
              <a:t>Go over the PowerPoint slides and study them in detail</a:t>
            </a:r>
          </a:p>
          <a:p>
            <a:pPr lvl="2"/>
            <a:r>
              <a:rPr lang="en-US" dirty="0"/>
              <a:t>Make sure you can define key concepts</a:t>
            </a:r>
          </a:p>
          <a:p>
            <a:pPr lvl="2"/>
            <a:r>
              <a:rPr lang="en-US" dirty="0"/>
              <a:t>Make sure you understand the charts</a:t>
            </a:r>
          </a:p>
          <a:p>
            <a:pPr lvl="2"/>
            <a:r>
              <a:rPr lang="en-US" dirty="0"/>
              <a:t>If you don’t understand the material, get in touch with me </a:t>
            </a:r>
          </a:p>
          <a:p>
            <a:pPr lvl="2"/>
            <a:r>
              <a:rPr lang="en-US" dirty="0"/>
              <a:t>Try to explain the material to someone else</a:t>
            </a:r>
          </a:p>
          <a:p>
            <a:pPr lvl="2"/>
            <a:r>
              <a:rPr lang="en-US" dirty="0"/>
              <a:t>Study (again) the night before the exam</a:t>
            </a:r>
          </a:p>
          <a:p>
            <a:pPr lvl="2"/>
            <a:r>
              <a:rPr lang="en-US" dirty="0"/>
              <a:t>Refresh the material for at least an hour before the exam</a:t>
            </a:r>
          </a:p>
          <a:p>
            <a:pPr lvl="2"/>
            <a:r>
              <a:rPr lang="en-US" dirty="0"/>
              <a:t>Get plenty of rest the night before the exam</a:t>
            </a:r>
          </a:p>
          <a:p>
            <a:pPr lvl="2"/>
            <a:r>
              <a:rPr lang="en-US" dirty="0"/>
              <a:t>Eat fruits and/or vegetables (or at least something healthy) before the exam</a:t>
            </a:r>
          </a:p>
          <a:p>
            <a:pPr lvl="2"/>
            <a:r>
              <a:rPr lang="en-US" dirty="0"/>
              <a:t>When you get to the exam, just relax and take your time</a:t>
            </a:r>
          </a:p>
          <a:p>
            <a:endParaRPr lang="en-US" dirty="0"/>
          </a:p>
        </p:txBody>
      </p:sp>
    </p:spTree>
    <p:extLst>
      <p:ext uri="{BB962C8B-B14F-4D97-AF65-F5344CB8AC3E}">
        <p14:creationId xmlns:p14="http://schemas.microsoft.com/office/powerpoint/2010/main" val="204865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D0EC-7008-4626-B7F7-191E08D3B88D}"/>
              </a:ext>
            </a:extLst>
          </p:cNvPr>
          <p:cNvSpPr>
            <a:spLocks noGrp="1"/>
          </p:cNvSpPr>
          <p:nvPr>
            <p:ph type="title"/>
          </p:nvPr>
        </p:nvSpPr>
        <p:spPr/>
        <p:txBody>
          <a:bodyPr/>
          <a:lstStyle/>
          <a:p>
            <a:r>
              <a:rPr lang="en-US" dirty="0"/>
              <a:t>Practice Questions</a:t>
            </a:r>
          </a:p>
        </p:txBody>
      </p:sp>
      <p:sp>
        <p:nvSpPr>
          <p:cNvPr id="3" name="Content Placeholder 2">
            <a:extLst>
              <a:ext uri="{FF2B5EF4-FFF2-40B4-BE49-F238E27FC236}">
                <a16:creationId xmlns:a16="http://schemas.microsoft.com/office/drawing/2014/main" id="{F15CB20B-DE04-45F3-BC34-3D54DA4706CF}"/>
              </a:ext>
            </a:extLst>
          </p:cNvPr>
          <p:cNvSpPr>
            <a:spLocks noGrp="1"/>
          </p:cNvSpPr>
          <p:nvPr>
            <p:ph idx="1"/>
          </p:nvPr>
        </p:nvSpPr>
        <p:spPr/>
        <p:txBody>
          <a:bodyPr>
            <a:normAutofit/>
          </a:bodyPr>
          <a:lstStyle/>
          <a:p>
            <a:r>
              <a:rPr lang="en-US" dirty="0"/>
              <a:t> 1) </a:t>
            </a:r>
            <a:r>
              <a:rPr lang="en-CA" dirty="0"/>
              <a:t>If someone were to report that more people die from grizzly bear attacks than from strokes because there is a greater number of grizzly bear attacks reported by media sources. What is the most likely explanation for that report. </a:t>
            </a:r>
            <a:endParaRPr lang="en-US" dirty="0"/>
          </a:p>
          <a:p>
            <a:pPr lvl="1"/>
            <a:r>
              <a:rPr lang="en-CA" dirty="0"/>
              <a:t>a) the availability heuristic</a:t>
            </a:r>
          </a:p>
          <a:p>
            <a:pPr lvl="1"/>
            <a:r>
              <a:rPr lang="en-CA" dirty="0"/>
              <a:t>b) the base rate fallacy</a:t>
            </a:r>
          </a:p>
          <a:p>
            <a:pPr lvl="1"/>
            <a:r>
              <a:rPr lang="en-CA" dirty="0"/>
              <a:t>c) upward counterfactual thinking</a:t>
            </a:r>
          </a:p>
          <a:p>
            <a:pPr lvl="1"/>
            <a:r>
              <a:rPr lang="en-CA" dirty="0"/>
              <a:t>d) the grizzly heuristic</a:t>
            </a:r>
          </a:p>
          <a:p>
            <a:pPr lvl="1"/>
            <a:r>
              <a:rPr lang="en-CA" dirty="0"/>
              <a:t>e) downward counterfactual thinking.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32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pPr marL="201168" lvl="1" indent="0">
              <a:buNone/>
            </a:pPr>
            <a:r>
              <a:rPr lang="en-US" b="1" dirty="0"/>
              <a:t>Availability Heuristics – </a:t>
            </a:r>
            <a:r>
              <a:rPr lang="en-US" dirty="0"/>
              <a:t>A mental shortcut whereby people base a judgment on the ease which they can bring information to mind</a:t>
            </a:r>
          </a:p>
          <a:p>
            <a:pPr marL="201168" lvl="1" indent="0">
              <a:buNone/>
            </a:pPr>
            <a:endParaRPr lang="en-US" dirty="0"/>
          </a:p>
          <a:p>
            <a:pPr marL="201168" lvl="1" indent="0">
              <a:buNone/>
            </a:pPr>
            <a:r>
              <a:rPr lang="en-US" b="1" dirty="0"/>
              <a:t>Representativeness Heuristic – </a:t>
            </a:r>
            <a:r>
              <a:rPr lang="en-US" dirty="0"/>
              <a:t>A mental shortcut whereby people classify something according to how similar it is to a typical case</a:t>
            </a:r>
          </a:p>
          <a:p>
            <a:pPr marL="201168" lvl="1" indent="0">
              <a:buNone/>
            </a:pPr>
            <a:endParaRPr lang="en-US" dirty="0"/>
          </a:p>
          <a:p>
            <a:pPr marL="201168" lvl="1" indent="0">
              <a:buNone/>
            </a:pPr>
            <a:r>
              <a:rPr lang="en-US" b="1" dirty="0"/>
              <a:t>Base Rate Information – </a:t>
            </a:r>
            <a:r>
              <a:rPr lang="en-US" dirty="0"/>
              <a:t>Information about the frequency of members of different categories</a:t>
            </a:r>
          </a:p>
          <a:p>
            <a:pPr marL="201168" lvl="1" indent="0">
              <a:buNone/>
            </a:pPr>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169617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88C7-66AE-427E-9256-95200FF53EDA}"/>
              </a:ext>
            </a:extLst>
          </p:cNvPr>
          <p:cNvSpPr>
            <a:spLocks noGrp="1"/>
          </p:cNvSpPr>
          <p:nvPr>
            <p:ph type="title"/>
          </p:nvPr>
        </p:nvSpPr>
        <p:spPr/>
        <p:txBody>
          <a:bodyPr/>
          <a:lstStyle/>
          <a:p>
            <a:r>
              <a:rPr lang="en-US" dirty="0"/>
              <a:t>Practice Questions</a:t>
            </a:r>
          </a:p>
        </p:txBody>
      </p:sp>
      <p:sp>
        <p:nvSpPr>
          <p:cNvPr id="3" name="Content Placeholder 2">
            <a:extLst>
              <a:ext uri="{FF2B5EF4-FFF2-40B4-BE49-F238E27FC236}">
                <a16:creationId xmlns:a16="http://schemas.microsoft.com/office/drawing/2014/main" id="{1F319FBD-BB91-4E05-BE52-489692C8C2C2}"/>
              </a:ext>
            </a:extLst>
          </p:cNvPr>
          <p:cNvSpPr>
            <a:spLocks noGrp="1"/>
          </p:cNvSpPr>
          <p:nvPr>
            <p:ph idx="1"/>
          </p:nvPr>
        </p:nvSpPr>
        <p:spPr/>
        <p:txBody>
          <a:bodyPr/>
          <a:lstStyle/>
          <a:p>
            <a:r>
              <a:rPr lang="en-US" dirty="0"/>
              <a:t> 2) </a:t>
            </a:r>
            <a:r>
              <a:rPr lang="en-CA" dirty="0"/>
              <a:t>_______ are culture-specific norms that dictate what kinds of emotional expression are allowed.</a:t>
            </a:r>
            <a:endParaRPr lang="en-US" dirty="0"/>
          </a:p>
          <a:p>
            <a:pPr lvl="1"/>
            <a:r>
              <a:rPr lang="en-CA" dirty="0"/>
              <a:t>a) Nonverbal rules</a:t>
            </a:r>
          </a:p>
          <a:p>
            <a:pPr lvl="1"/>
            <a:r>
              <a:rPr lang="en-CA" dirty="0"/>
              <a:t>b) Display rules</a:t>
            </a:r>
          </a:p>
          <a:p>
            <a:pPr lvl="1"/>
            <a:r>
              <a:rPr lang="en-CA" dirty="0"/>
              <a:t>c) Expressive norms</a:t>
            </a:r>
          </a:p>
          <a:p>
            <a:pPr lvl="1"/>
            <a:r>
              <a:rPr lang="en-CA" dirty="0"/>
              <a:t>d) External rules</a:t>
            </a:r>
          </a:p>
          <a:p>
            <a:pPr lvl="1"/>
            <a:r>
              <a:rPr lang="en-CA" dirty="0"/>
              <a:t>e) Encoding rules</a:t>
            </a:r>
            <a:endParaRPr lang="en-US" dirty="0"/>
          </a:p>
          <a:p>
            <a:endParaRPr lang="en-US" dirty="0"/>
          </a:p>
        </p:txBody>
      </p:sp>
    </p:spTree>
    <p:extLst>
      <p:ext uri="{BB962C8B-B14F-4D97-AF65-F5344CB8AC3E}">
        <p14:creationId xmlns:p14="http://schemas.microsoft.com/office/powerpoint/2010/main" val="406216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7AD2-5161-45E3-8B36-48CC2816DACE}"/>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42342E37-655D-4EE3-AC02-DA026EC11398}"/>
              </a:ext>
            </a:extLst>
          </p:cNvPr>
          <p:cNvSpPr>
            <a:spLocks noGrp="1"/>
          </p:cNvSpPr>
          <p:nvPr>
            <p:ph idx="1"/>
          </p:nvPr>
        </p:nvSpPr>
        <p:spPr/>
        <p:txBody>
          <a:bodyPr/>
          <a:lstStyle/>
          <a:p>
            <a:r>
              <a:rPr lang="en-US" dirty="0"/>
              <a:t>Why is decoding sometimes inaccurate? </a:t>
            </a:r>
          </a:p>
          <a:p>
            <a:endParaRPr lang="en-US" dirty="0"/>
          </a:p>
          <a:p>
            <a:pPr lvl="1"/>
            <a:r>
              <a:rPr lang="en-US" b="1" dirty="0"/>
              <a:t>Affect blends – </a:t>
            </a:r>
            <a:r>
              <a:rPr lang="en-US" dirty="0"/>
              <a:t>A facial expression in which one part of the face registers one emotion while another part of the face registers a different emotion</a:t>
            </a:r>
          </a:p>
          <a:p>
            <a:pPr lvl="1"/>
            <a:r>
              <a:rPr lang="en-US" b="1" dirty="0"/>
              <a:t>Display Rules – </a:t>
            </a:r>
            <a:r>
              <a:rPr lang="en-US" dirty="0"/>
              <a:t>Culturally determined rules about which emotional expressions are appropriate to show</a:t>
            </a:r>
          </a:p>
          <a:p>
            <a:pPr lvl="2"/>
            <a:r>
              <a:rPr lang="en-US" dirty="0"/>
              <a:t>Gender differences, collectivist vs individualist </a:t>
            </a:r>
          </a:p>
          <a:p>
            <a:pPr marL="384048" lvl="2" indent="0">
              <a:buNone/>
            </a:pPr>
            <a:endParaRPr lang="en-US" dirty="0"/>
          </a:p>
          <a:p>
            <a:pPr marL="384048" lvl="2" indent="0">
              <a:buNone/>
            </a:pPr>
            <a:r>
              <a:rPr lang="en-US" dirty="0"/>
              <a:t>What kind of display rules exist in North America &amp; other locations? </a:t>
            </a:r>
          </a:p>
        </p:txBody>
      </p:sp>
    </p:spTree>
    <p:extLst>
      <p:ext uri="{BB962C8B-B14F-4D97-AF65-F5344CB8AC3E}">
        <p14:creationId xmlns:p14="http://schemas.microsoft.com/office/powerpoint/2010/main" val="196518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D0EC-7008-4626-B7F7-191E08D3B88D}"/>
              </a:ext>
            </a:extLst>
          </p:cNvPr>
          <p:cNvSpPr>
            <a:spLocks noGrp="1"/>
          </p:cNvSpPr>
          <p:nvPr>
            <p:ph type="title"/>
          </p:nvPr>
        </p:nvSpPr>
        <p:spPr/>
        <p:txBody>
          <a:bodyPr/>
          <a:lstStyle/>
          <a:p>
            <a:r>
              <a:rPr lang="en-US" dirty="0"/>
              <a:t>Practice Questions</a:t>
            </a:r>
          </a:p>
        </p:txBody>
      </p:sp>
      <p:sp>
        <p:nvSpPr>
          <p:cNvPr id="3" name="Content Placeholder 2">
            <a:extLst>
              <a:ext uri="{FF2B5EF4-FFF2-40B4-BE49-F238E27FC236}">
                <a16:creationId xmlns:a16="http://schemas.microsoft.com/office/drawing/2014/main" id="{F15CB20B-DE04-45F3-BC34-3D54DA4706CF}"/>
              </a:ext>
            </a:extLst>
          </p:cNvPr>
          <p:cNvSpPr>
            <a:spLocks noGrp="1"/>
          </p:cNvSpPr>
          <p:nvPr>
            <p:ph idx="1"/>
          </p:nvPr>
        </p:nvSpPr>
        <p:spPr/>
        <p:txBody>
          <a:bodyPr>
            <a:normAutofit/>
          </a:bodyPr>
          <a:lstStyle/>
          <a:p>
            <a:r>
              <a:rPr lang="en-US" dirty="0"/>
              <a:t> 3) Which of the following is an example of a </a:t>
            </a:r>
            <a:r>
              <a:rPr lang="en-US" i="1" dirty="0"/>
              <a:t>direct </a:t>
            </a:r>
            <a:r>
              <a:rPr lang="en-US" dirty="0"/>
              <a:t>persuasion attempt?</a:t>
            </a:r>
          </a:p>
          <a:p>
            <a:endParaRPr lang="en-US" dirty="0"/>
          </a:p>
          <a:p>
            <a:pPr lvl="1"/>
            <a:r>
              <a:rPr lang="en-US" dirty="0"/>
              <a:t>a) Ramona works hard in school to make her mother proud.</a:t>
            </a:r>
          </a:p>
          <a:p>
            <a:pPr lvl="1"/>
            <a:r>
              <a:rPr lang="en-US" dirty="0"/>
              <a:t>b) Jason moves from Calgary to P.E.I and picks up a maritime accent. </a:t>
            </a:r>
          </a:p>
          <a:p>
            <a:pPr lvl="1"/>
            <a:r>
              <a:rPr lang="en-US" dirty="0"/>
              <a:t>c) Gavin watches a romantic comedy to make his girlfriend happy.</a:t>
            </a:r>
          </a:p>
          <a:p>
            <a:pPr lvl="1"/>
            <a:r>
              <a:rPr lang="en-US" dirty="0"/>
              <a:t>d) Marianne thinks of her ex-boyfriend and becomes sad.</a:t>
            </a:r>
          </a:p>
          <a:p>
            <a:pPr lvl="1"/>
            <a:r>
              <a:rPr lang="en-US" dirty="0"/>
              <a:t>e) A bully threatens Billy and makes him give the bully his lunch money.</a:t>
            </a:r>
          </a:p>
          <a:p>
            <a:endParaRPr lang="en-US" dirty="0"/>
          </a:p>
          <a:p>
            <a:endParaRPr lang="en-US" dirty="0"/>
          </a:p>
          <a:p>
            <a:endParaRPr lang="en-US" dirty="0"/>
          </a:p>
        </p:txBody>
      </p:sp>
    </p:spTree>
    <p:extLst>
      <p:ext uri="{BB962C8B-B14F-4D97-AF65-F5344CB8AC3E}">
        <p14:creationId xmlns:p14="http://schemas.microsoft.com/office/powerpoint/2010/main" val="93048622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23</TotalTime>
  <Words>1026</Words>
  <Application>Microsoft Office PowerPoint</Application>
  <PresentationFormat>Widescreen</PresentationFormat>
  <Paragraphs>133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Fundamentals of Social Psychology</vt:lpstr>
      <vt:lpstr>Exam Overview</vt:lpstr>
      <vt:lpstr>Grading</vt:lpstr>
      <vt:lpstr>Study Tricks</vt:lpstr>
      <vt:lpstr>Practice Questions</vt:lpstr>
      <vt:lpstr>Mental Strategies and Shortcuts - Heuristics</vt:lpstr>
      <vt:lpstr>Practice Questions</vt:lpstr>
      <vt:lpstr>Facial Expressions of Emotion</vt:lpstr>
      <vt:lpstr>Practice Questions</vt:lpstr>
      <vt:lpstr>Direct Persuasion</vt:lpstr>
      <vt:lpstr>Practice Question</vt:lpstr>
      <vt:lpstr>Automatic Thinking – Low Effort Thinking</vt:lpstr>
      <vt:lpstr>Accessibility and Priming</vt:lpstr>
      <vt:lpstr>Priming and Accessibility</vt:lpstr>
      <vt:lpstr>Cultural Differences in Automatic Thinking</vt:lpstr>
      <vt:lpstr>Implicit Personality Theories</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Social Psychology</dc:title>
  <dc:creator>Erik Chevrier</dc:creator>
  <cp:lastModifiedBy>Erik Chevrier</cp:lastModifiedBy>
  <cp:revision>4</cp:revision>
  <dcterms:created xsi:type="dcterms:W3CDTF">2019-10-01T04:47:27Z</dcterms:created>
  <dcterms:modified xsi:type="dcterms:W3CDTF">2019-10-01T14:42:43Z</dcterms:modified>
</cp:coreProperties>
</file>