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274" r:id="rId4"/>
    <p:sldId id="275" r:id="rId5"/>
    <p:sldId id="276" r:id="rId6"/>
    <p:sldId id="293" r:id="rId7"/>
    <p:sldId id="277" r:id="rId8"/>
    <p:sldId id="278" r:id="rId9"/>
    <p:sldId id="280" r:id="rId10"/>
    <p:sldId id="279" r:id="rId11"/>
    <p:sldId id="281" r:id="rId12"/>
    <p:sldId id="282" r:id="rId13"/>
    <p:sldId id="283" r:id="rId14"/>
    <p:sldId id="284" r:id="rId15"/>
    <p:sldId id="294" r:id="rId16"/>
    <p:sldId id="285" r:id="rId17"/>
    <p:sldId id="286" r:id="rId18"/>
    <p:sldId id="287" r:id="rId19"/>
    <p:sldId id="288" r:id="rId20"/>
    <p:sldId id="289" r:id="rId21"/>
    <p:sldId id="290" r:id="rId22"/>
    <p:sldId id="291" r:id="rId23"/>
    <p:sldId id="292" r:id="rId24"/>
    <p:sldId id="295" r:id="rId25"/>
    <p:sldId id="296"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19" autoAdjust="0"/>
  </p:normalViewPr>
  <p:slideViewPr>
    <p:cSldViewPr snapToGrid="0">
      <p:cViewPr varScale="1">
        <p:scale>
          <a:sx n="87" d="100"/>
          <a:sy n="87" d="100"/>
        </p:scale>
        <p:origin x="64"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2019-11-05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2019-11-05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2019-11-05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2019-11-05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2019-11-05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2019-11-05</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2019-11-05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8PRuxMprSD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UZpB57PfHs" TargetMode="External"/><Relationship Id="rId2" Type="http://schemas.openxmlformats.org/officeDocument/2006/relationships/hyperlink" Target="https://www.youtube.com/watch?v=760lwYmpXbc" TargetMode="External"/><Relationship Id="rId1" Type="http://schemas.openxmlformats.org/officeDocument/2006/relationships/slideLayout" Target="../slideLayouts/slideLayout2.xml"/><Relationship Id="rId4" Type="http://schemas.openxmlformats.org/officeDocument/2006/relationships/hyperlink" Target="https://www.youtube.com/watch?v=DsWJPNhLCU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Group Processes</a:t>
            </a:r>
          </a:p>
          <a:p>
            <a:r>
              <a:rPr lang="en-CA" dirty="0"/>
              <a:t>October 22</a:t>
            </a:r>
            <a:r>
              <a:rPr lang="en-CA" baseline="30000" dirty="0"/>
              <a:t>nd</a:t>
            </a:r>
            <a:r>
              <a:rPr lang="en-CA" dirty="0"/>
              <a:t>, 2019 </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4B9E-1429-460C-A50D-46F461056D83}"/>
              </a:ext>
            </a:extLst>
          </p:cNvPr>
          <p:cNvSpPr>
            <a:spLocks noGrp="1"/>
          </p:cNvSpPr>
          <p:nvPr>
            <p:ph type="title"/>
          </p:nvPr>
        </p:nvSpPr>
        <p:spPr/>
        <p:txBody>
          <a:bodyPr/>
          <a:lstStyle/>
          <a:p>
            <a:r>
              <a:rPr lang="en-US" dirty="0"/>
              <a:t>Deindividuation </a:t>
            </a:r>
          </a:p>
        </p:txBody>
      </p:sp>
      <p:sp>
        <p:nvSpPr>
          <p:cNvPr id="3" name="Content Placeholder 2">
            <a:extLst>
              <a:ext uri="{FF2B5EF4-FFF2-40B4-BE49-F238E27FC236}">
                <a16:creationId xmlns:a16="http://schemas.microsoft.com/office/drawing/2014/main" id="{6CEA6F17-F45A-4219-8EB8-5FF25B0E7099}"/>
              </a:ext>
            </a:extLst>
          </p:cNvPr>
          <p:cNvSpPr>
            <a:spLocks noGrp="1"/>
          </p:cNvSpPr>
          <p:nvPr>
            <p:ph idx="1"/>
          </p:nvPr>
        </p:nvSpPr>
        <p:spPr/>
        <p:txBody>
          <a:bodyPr/>
          <a:lstStyle/>
          <a:p>
            <a:r>
              <a:rPr lang="en-US" b="1" dirty="0"/>
              <a:t>Deindividuation </a:t>
            </a:r>
            <a:r>
              <a:rPr lang="en-US" dirty="0"/>
              <a:t>– The loosening of normal constraints on behaviour when people are in a group, leading to an increase in impulsive and deviant acts. </a:t>
            </a:r>
          </a:p>
          <a:p>
            <a:endParaRPr lang="en-US" dirty="0"/>
          </a:p>
          <a:p>
            <a:r>
              <a:rPr lang="en-US" dirty="0"/>
              <a:t>Three factors lead to impulsive and often violent behaviour:</a:t>
            </a:r>
          </a:p>
          <a:p>
            <a:pPr lvl="1"/>
            <a:r>
              <a:rPr lang="en-US" dirty="0"/>
              <a:t>The presence of others, or the wearing of uniforms and disguises, makes people feel less accountable for their actions because it reduces the likelihood that any individual will be singled out and blamed.</a:t>
            </a:r>
          </a:p>
          <a:p>
            <a:pPr lvl="1"/>
            <a:r>
              <a:rPr lang="en-US" dirty="0"/>
              <a:t>The presence of others lowers self-awareness, thereby shifting people’s attention away from their moral standards. </a:t>
            </a:r>
          </a:p>
          <a:p>
            <a:pPr lvl="1"/>
            <a:r>
              <a:rPr lang="en-US" dirty="0"/>
              <a:t>Deindividuation increases the extend to which people obey the group’s norms. Specific norms of the group determines whether deindividuation will lead to negative behaviours. </a:t>
            </a:r>
          </a:p>
        </p:txBody>
      </p:sp>
    </p:spTree>
    <p:extLst>
      <p:ext uri="{BB962C8B-B14F-4D97-AF65-F5344CB8AC3E}">
        <p14:creationId xmlns:p14="http://schemas.microsoft.com/office/powerpoint/2010/main" val="419602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E1AA-8820-4FE0-A277-163150992725}"/>
              </a:ext>
            </a:extLst>
          </p:cNvPr>
          <p:cNvSpPr>
            <a:spLocks noGrp="1"/>
          </p:cNvSpPr>
          <p:nvPr>
            <p:ph type="title"/>
          </p:nvPr>
        </p:nvSpPr>
        <p:spPr/>
        <p:txBody>
          <a:bodyPr/>
          <a:lstStyle/>
          <a:p>
            <a:r>
              <a:rPr lang="en-US" dirty="0"/>
              <a:t>Group Decisions</a:t>
            </a:r>
          </a:p>
        </p:txBody>
      </p:sp>
      <p:sp>
        <p:nvSpPr>
          <p:cNvPr id="3" name="Content Placeholder 2">
            <a:extLst>
              <a:ext uri="{FF2B5EF4-FFF2-40B4-BE49-F238E27FC236}">
                <a16:creationId xmlns:a16="http://schemas.microsoft.com/office/drawing/2014/main" id="{82E078B3-8C69-4ADE-AFBE-192A187C91B5}"/>
              </a:ext>
            </a:extLst>
          </p:cNvPr>
          <p:cNvSpPr>
            <a:spLocks noGrp="1"/>
          </p:cNvSpPr>
          <p:nvPr>
            <p:ph idx="1"/>
          </p:nvPr>
        </p:nvSpPr>
        <p:spPr/>
        <p:txBody>
          <a:bodyPr>
            <a:normAutofit fontScale="92500" lnSpcReduction="20000"/>
          </a:bodyPr>
          <a:lstStyle/>
          <a:p>
            <a:r>
              <a:rPr lang="en-US" dirty="0"/>
              <a:t>In general, groups will do better than individuals if people are motivated to search for the answer that is best for the entire group and not for themselves. </a:t>
            </a:r>
          </a:p>
          <a:p>
            <a:r>
              <a:rPr lang="en-US" dirty="0"/>
              <a:t>Sometimes groups hinder good problem solving. </a:t>
            </a:r>
          </a:p>
          <a:p>
            <a:r>
              <a:rPr lang="en-US" b="1" dirty="0"/>
              <a:t>Process loss – </a:t>
            </a:r>
            <a:r>
              <a:rPr lang="en-US" dirty="0"/>
              <a:t>Any aspect of group interaction that inhibits good problem solving. </a:t>
            </a:r>
          </a:p>
          <a:p>
            <a:pPr lvl="1"/>
            <a:r>
              <a:rPr lang="en-US" b="1" dirty="0"/>
              <a:t>Failure to share unique information </a:t>
            </a:r>
            <a:r>
              <a:rPr lang="en-US" dirty="0"/>
              <a:t>– Groups tend to focus on the information they share and ignore unique information. </a:t>
            </a:r>
          </a:p>
          <a:p>
            <a:pPr lvl="1"/>
            <a:r>
              <a:rPr lang="en-US" b="1" dirty="0"/>
              <a:t>Groupthink</a:t>
            </a:r>
            <a:r>
              <a:rPr lang="en-US" dirty="0"/>
              <a:t> – A kind of thinking which maintaining group cohesiveness and solidarity is more important than considering the facts in a realistic manner. Occurs most when:</a:t>
            </a:r>
          </a:p>
          <a:p>
            <a:pPr lvl="2"/>
            <a:r>
              <a:rPr lang="en-US" dirty="0"/>
              <a:t>A group is highly cohesive</a:t>
            </a:r>
          </a:p>
          <a:p>
            <a:pPr lvl="2"/>
            <a:r>
              <a:rPr lang="en-US" dirty="0"/>
              <a:t>The group is isolated from contrary opinions</a:t>
            </a:r>
          </a:p>
          <a:p>
            <a:pPr lvl="2"/>
            <a:r>
              <a:rPr lang="en-US" dirty="0"/>
              <a:t>Ruled by a leader who makes their wishes known </a:t>
            </a:r>
          </a:p>
          <a:p>
            <a:pPr marL="201168" lvl="1" indent="0">
              <a:buNone/>
            </a:pPr>
            <a:r>
              <a:rPr lang="en-US" dirty="0"/>
              <a:t>Groupthink causes several symptoms: </a:t>
            </a:r>
          </a:p>
          <a:p>
            <a:pPr lvl="2"/>
            <a:r>
              <a:rPr lang="en-US" dirty="0"/>
              <a:t>Group feels invulnerable, members self-censor, causes the group to make an inferior decision</a:t>
            </a:r>
          </a:p>
          <a:p>
            <a:pPr marL="201168" lvl="1" indent="0">
              <a:buNone/>
            </a:pPr>
            <a:r>
              <a:rPr lang="en-US" dirty="0"/>
              <a:t>Groupthink can occur even if some of the antecedent conditions are missing: </a:t>
            </a:r>
          </a:p>
          <a:p>
            <a:pPr lvl="2"/>
            <a:r>
              <a:rPr lang="en-US" dirty="0"/>
              <a:t>It may be enough for people to identify strongly with the group, have clear norms for behaviour, and low confidence the group can solve the problem</a:t>
            </a:r>
          </a:p>
          <a:p>
            <a:pPr lvl="2"/>
            <a:endParaRPr lang="en-US" dirty="0"/>
          </a:p>
          <a:p>
            <a:pPr lvl="2"/>
            <a:endParaRPr lang="en-US" dirty="0"/>
          </a:p>
        </p:txBody>
      </p:sp>
    </p:spTree>
    <p:extLst>
      <p:ext uri="{BB962C8B-B14F-4D97-AF65-F5344CB8AC3E}">
        <p14:creationId xmlns:p14="http://schemas.microsoft.com/office/powerpoint/2010/main" val="417440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5D3-72BD-4DEC-8AFA-2261555FB83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Groupthink</a:t>
            </a:r>
          </a:p>
        </p:txBody>
      </p:sp>
      <p:pic>
        <p:nvPicPr>
          <p:cNvPr id="5" name="Content Placeholder 4" descr="A screenshot of a cell phone&#10;&#10;Description generated with very high confidence">
            <a:extLst>
              <a:ext uri="{FF2B5EF4-FFF2-40B4-BE49-F238E27FC236}">
                <a16:creationId xmlns:a16="http://schemas.microsoft.com/office/drawing/2014/main" id="{E848387D-955E-4DD1-9265-88D1357E0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937" y="168561"/>
            <a:ext cx="7865173" cy="5997194"/>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944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FA78-D6C0-4AC4-8213-2F8C05D2C5FD}"/>
              </a:ext>
            </a:extLst>
          </p:cNvPr>
          <p:cNvSpPr>
            <a:spLocks noGrp="1"/>
          </p:cNvSpPr>
          <p:nvPr>
            <p:ph type="title"/>
          </p:nvPr>
        </p:nvSpPr>
        <p:spPr/>
        <p:txBody>
          <a:bodyPr/>
          <a:lstStyle/>
          <a:p>
            <a:r>
              <a:rPr lang="en-US" dirty="0"/>
              <a:t>Avoiding Groupthink</a:t>
            </a:r>
          </a:p>
        </p:txBody>
      </p:sp>
      <p:sp>
        <p:nvSpPr>
          <p:cNvPr id="3" name="Content Placeholder 2">
            <a:extLst>
              <a:ext uri="{FF2B5EF4-FFF2-40B4-BE49-F238E27FC236}">
                <a16:creationId xmlns:a16="http://schemas.microsoft.com/office/drawing/2014/main" id="{E379B143-19C0-4886-92AD-148D6C1BFF81}"/>
              </a:ext>
            </a:extLst>
          </p:cNvPr>
          <p:cNvSpPr>
            <a:spLocks noGrp="1"/>
          </p:cNvSpPr>
          <p:nvPr>
            <p:ph idx="1"/>
          </p:nvPr>
        </p:nvSpPr>
        <p:spPr/>
        <p:txBody>
          <a:bodyPr/>
          <a:lstStyle/>
          <a:p>
            <a:r>
              <a:rPr lang="en-US" dirty="0"/>
              <a:t>A wise leader can take several steps to ensure that his or her group is immune to this style of decision making:</a:t>
            </a:r>
          </a:p>
          <a:p>
            <a:pPr lvl="1"/>
            <a:r>
              <a:rPr lang="en-US" dirty="0"/>
              <a:t>Remain impartial </a:t>
            </a:r>
          </a:p>
          <a:p>
            <a:pPr lvl="1"/>
            <a:r>
              <a:rPr lang="en-US" dirty="0"/>
              <a:t>Seek outside opinions</a:t>
            </a:r>
          </a:p>
          <a:p>
            <a:pPr lvl="1"/>
            <a:r>
              <a:rPr lang="en-US" dirty="0"/>
              <a:t>Create subgroups</a:t>
            </a:r>
          </a:p>
          <a:p>
            <a:pPr lvl="1"/>
            <a:r>
              <a:rPr lang="en-US" dirty="0"/>
              <a:t>Seek anonymous opinions</a:t>
            </a:r>
          </a:p>
        </p:txBody>
      </p:sp>
    </p:spTree>
    <p:extLst>
      <p:ext uri="{BB962C8B-B14F-4D97-AF65-F5344CB8AC3E}">
        <p14:creationId xmlns:p14="http://schemas.microsoft.com/office/powerpoint/2010/main" val="388242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8930-4999-44C7-B9A2-66B5CA4C9345}"/>
              </a:ext>
            </a:extLst>
          </p:cNvPr>
          <p:cNvSpPr>
            <a:spLocks noGrp="1"/>
          </p:cNvSpPr>
          <p:nvPr>
            <p:ph type="title"/>
          </p:nvPr>
        </p:nvSpPr>
        <p:spPr/>
        <p:txBody>
          <a:bodyPr/>
          <a:lstStyle/>
          <a:p>
            <a:r>
              <a:rPr lang="en-US" dirty="0"/>
              <a:t>Group Polarization</a:t>
            </a:r>
          </a:p>
        </p:txBody>
      </p:sp>
      <p:sp>
        <p:nvSpPr>
          <p:cNvPr id="3" name="Content Placeholder 2">
            <a:extLst>
              <a:ext uri="{FF2B5EF4-FFF2-40B4-BE49-F238E27FC236}">
                <a16:creationId xmlns:a16="http://schemas.microsoft.com/office/drawing/2014/main" id="{265F133E-E56A-41C5-BDC2-0E537FA5F3BE}"/>
              </a:ext>
            </a:extLst>
          </p:cNvPr>
          <p:cNvSpPr>
            <a:spLocks noGrp="1"/>
          </p:cNvSpPr>
          <p:nvPr>
            <p:ph idx="1"/>
          </p:nvPr>
        </p:nvSpPr>
        <p:spPr/>
        <p:txBody>
          <a:bodyPr/>
          <a:lstStyle/>
          <a:p>
            <a:r>
              <a:rPr lang="en-US" dirty="0"/>
              <a:t>Initially studies found that groups took riskier decision than individuals (risky shift). </a:t>
            </a:r>
          </a:p>
          <a:p>
            <a:r>
              <a:rPr lang="en-US" dirty="0"/>
              <a:t>New research shows that groups tend to make decisions that are more extreme in the same direction as the individuals’ initial predispositions. </a:t>
            </a:r>
          </a:p>
          <a:p>
            <a:r>
              <a:rPr lang="en-US" b="1" dirty="0"/>
              <a:t>Group polarization </a:t>
            </a:r>
            <a:r>
              <a:rPr lang="en-US" dirty="0"/>
              <a:t>– The tendency for groups to make decisions that are more extreme than the initial inclination of the members – towards greater risk if the group members’ initial tendency is to be risky and toward greater caution if the group members’ initial tendency is to be cautious. </a:t>
            </a:r>
          </a:p>
          <a:p>
            <a:pPr lvl="1"/>
            <a:r>
              <a:rPr lang="en-US" dirty="0"/>
              <a:t>There are two reasons for this:</a:t>
            </a:r>
          </a:p>
          <a:p>
            <a:pPr lvl="2"/>
            <a:r>
              <a:rPr lang="en-US" b="1" dirty="0"/>
              <a:t>Persuasive arguments explanation – </a:t>
            </a:r>
            <a:r>
              <a:rPr lang="en-US" dirty="0"/>
              <a:t>All individuals bring to the group a set of arguments that support their original recommendation. Others may have not considered these arguments and take them into consideration. They end up with a greater number of arguments than they originally started out with.</a:t>
            </a:r>
          </a:p>
          <a:p>
            <a:pPr lvl="2"/>
            <a:r>
              <a:rPr lang="en-US" b="1" dirty="0"/>
              <a:t>Social comparison theory –</a:t>
            </a:r>
            <a:r>
              <a:rPr lang="en-US" dirty="0"/>
              <a:t> When people discuss an issue in a group, they first check to see how everyone feels. They then take a position similar to everyone else but a little more extreme. </a:t>
            </a:r>
          </a:p>
        </p:txBody>
      </p:sp>
    </p:spTree>
    <p:extLst>
      <p:ext uri="{BB962C8B-B14F-4D97-AF65-F5344CB8AC3E}">
        <p14:creationId xmlns:p14="http://schemas.microsoft.com/office/powerpoint/2010/main" val="241775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940-C8D3-4AF0-B2B3-F622A9A9687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FA3A2F6-98F4-423A-9078-9F79EE11F5C0}"/>
              </a:ext>
            </a:extLst>
          </p:cNvPr>
          <p:cNvSpPr>
            <a:spLocks noGrp="1"/>
          </p:cNvSpPr>
          <p:nvPr>
            <p:ph idx="1"/>
          </p:nvPr>
        </p:nvSpPr>
        <p:spPr/>
        <p:txBody>
          <a:bodyPr/>
          <a:lstStyle/>
          <a:p>
            <a:r>
              <a:rPr lang="en-US" dirty="0"/>
              <a:t>What Traits Does a Good Leader Possess?</a:t>
            </a:r>
          </a:p>
        </p:txBody>
      </p:sp>
    </p:spTree>
    <p:extLst>
      <p:ext uri="{BB962C8B-B14F-4D97-AF65-F5344CB8AC3E}">
        <p14:creationId xmlns:p14="http://schemas.microsoft.com/office/powerpoint/2010/main" val="249358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0144-52E2-4895-BCAA-DED1F6DF9747}"/>
              </a:ext>
            </a:extLst>
          </p:cNvPr>
          <p:cNvSpPr>
            <a:spLocks noGrp="1"/>
          </p:cNvSpPr>
          <p:nvPr>
            <p:ph type="title"/>
          </p:nvPr>
        </p:nvSpPr>
        <p:spPr/>
        <p:txBody>
          <a:bodyPr/>
          <a:lstStyle/>
          <a:p>
            <a:r>
              <a:rPr lang="en-US" dirty="0"/>
              <a:t>Leadership in Groups</a:t>
            </a:r>
          </a:p>
        </p:txBody>
      </p:sp>
      <p:sp>
        <p:nvSpPr>
          <p:cNvPr id="3" name="Content Placeholder 2">
            <a:extLst>
              <a:ext uri="{FF2B5EF4-FFF2-40B4-BE49-F238E27FC236}">
                <a16:creationId xmlns:a16="http://schemas.microsoft.com/office/drawing/2014/main" id="{700547E5-8FFD-468C-B8C8-CBD04311E1DE}"/>
              </a:ext>
            </a:extLst>
          </p:cNvPr>
          <p:cNvSpPr>
            <a:spLocks noGrp="1"/>
          </p:cNvSpPr>
          <p:nvPr>
            <p:ph idx="1"/>
          </p:nvPr>
        </p:nvSpPr>
        <p:spPr/>
        <p:txBody>
          <a:bodyPr/>
          <a:lstStyle/>
          <a:p>
            <a:r>
              <a:rPr lang="en-US" b="1" dirty="0"/>
              <a:t>Great person theory – </a:t>
            </a:r>
            <a:r>
              <a:rPr lang="en-US" dirty="0"/>
              <a:t>Certain key personality traits make a person a good leader, regardless of the situation the leader faces. </a:t>
            </a:r>
          </a:p>
          <a:p>
            <a:pPr lvl="1"/>
            <a:r>
              <a:rPr lang="en-US" dirty="0"/>
              <a:t>Only weak relationships have been found between leadership and personality traits</a:t>
            </a:r>
          </a:p>
          <a:p>
            <a:pPr lvl="2"/>
            <a:r>
              <a:rPr lang="en-US" dirty="0"/>
              <a:t>Slightly more intelligent, more extraverted, driven by desire for power, charismatic, socially skilled, open to new experiences, more confident in their leadership abilities</a:t>
            </a:r>
          </a:p>
          <a:p>
            <a:pPr lvl="2"/>
            <a:r>
              <a:rPr lang="en-US" dirty="0"/>
              <a:t>Dominance</a:t>
            </a:r>
          </a:p>
          <a:p>
            <a:pPr lvl="2"/>
            <a:r>
              <a:rPr lang="en-US" dirty="0"/>
              <a:t>Integrative complexity – the ability to recognize more than one perspective on an issue and to be able to integrate these various perspectives. </a:t>
            </a:r>
          </a:p>
          <a:p>
            <a:pPr lvl="2"/>
            <a:r>
              <a:rPr lang="en-US" dirty="0"/>
              <a:t>Tall, small family, published many books – US presidents</a:t>
            </a:r>
          </a:p>
          <a:p>
            <a:pPr lvl="2"/>
            <a:r>
              <a:rPr lang="en-US" dirty="0"/>
              <a:t>Smart, tall, not good-looking, messy, achievement-oriented</a:t>
            </a:r>
          </a:p>
          <a:p>
            <a:pPr lvl="2"/>
            <a:endParaRPr lang="en-US" dirty="0"/>
          </a:p>
          <a:p>
            <a:pPr marL="384048" lvl="2" indent="0">
              <a:buNone/>
            </a:pPr>
            <a:r>
              <a:rPr lang="en-US" dirty="0"/>
              <a:t>These studies are dependent on how we measure leadership effectiveness. </a:t>
            </a:r>
          </a:p>
          <a:p>
            <a:pPr marL="384048" lvl="2" indent="0">
              <a:buNone/>
            </a:pPr>
            <a:r>
              <a:rPr lang="en-US" dirty="0"/>
              <a:t>They also fall victim to the fundamental attribution error</a:t>
            </a:r>
          </a:p>
        </p:txBody>
      </p:sp>
    </p:spTree>
    <p:extLst>
      <p:ext uri="{BB962C8B-B14F-4D97-AF65-F5344CB8AC3E}">
        <p14:creationId xmlns:p14="http://schemas.microsoft.com/office/powerpoint/2010/main" val="417058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4582-7189-4848-88EB-BA898654E2D1}"/>
              </a:ext>
            </a:extLst>
          </p:cNvPr>
          <p:cNvSpPr>
            <a:spLocks noGrp="1"/>
          </p:cNvSpPr>
          <p:nvPr>
            <p:ph type="title"/>
          </p:nvPr>
        </p:nvSpPr>
        <p:spPr/>
        <p:txBody>
          <a:bodyPr/>
          <a:lstStyle/>
          <a:p>
            <a:r>
              <a:rPr lang="en-US" dirty="0"/>
              <a:t>Leadership Styles</a:t>
            </a:r>
          </a:p>
        </p:txBody>
      </p:sp>
      <p:sp>
        <p:nvSpPr>
          <p:cNvPr id="3" name="Content Placeholder 2">
            <a:extLst>
              <a:ext uri="{FF2B5EF4-FFF2-40B4-BE49-F238E27FC236}">
                <a16:creationId xmlns:a16="http://schemas.microsoft.com/office/drawing/2014/main" id="{B2FEEF33-6A99-4770-BE89-E458EF1E0B32}"/>
              </a:ext>
            </a:extLst>
          </p:cNvPr>
          <p:cNvSpPr>
            <a:spLocks noGrp="1"/>
          </p:cNvSpPr>
          <p:nvPr>
            <p:ph idx="1"/>
          </p:nvPr>
        </p:nvSpPr>
        <p:spPr/>
        <p:txBody>
          <a:bodyPr/>
          <a:lstStyle/>
          <a:p>
            <a:r>
              <a:rPr lang="en-US" b="1" dirty="0"/>
              <a:t>Transactional Leaders – </a:t>
            </a:r>
            <a:r>
              <a:rPr lang="en-US" dirty="0"/>
              <a:t>Leaders who set clear, short-term goals and reward people who meet them. </a:t>
            </a:r>
          </a:p>
          <a:p>
            <a:r>
              <a:rPr lang="en-US" b="1" dirty="0"/>
              <a:t>Transformational Leaders – </a:t>
            </a:r>
            <a:r>
              <a:rPr lang="en-US" dirty="0"/>
              <a:t>Leaders who inspire followers to focus on common, long-term goals.</a:t>
            </a:r>
          </a:p>
          <a:p>
            <a:r>
              <a:rPr lang="en-US" dirty="0"/>
              <a:t>The most effective leader adopts both styles. </a:t>
            </a:r>
          </a:p>
          <a:p>
            <a:r>
              <a:rPr lang="en-US" dirty="0"/>
              <a:t>Great leaders increase integrative complexity during a crisis and return to a normal level afterwards </a:t>
            </a:r>
          </a:p>
          <a:p>
            <a:pPr lvl="1"/>
            <a:r>
              <a:rPr lang="en-US" dirty="0"/>
              <a:t>Integrative complexity – The ability to recognize more than one perspective on an issue and to be able to integrate these various perspectives</a:t>
            </a:r>
          </a:p>
          <a:p>
            <a:r>
              <a:rPr lang="en-US" dirty="0"/>
              <a:t>The social situation is important! </a:t>
            </a:r>
          </a:p>
        </p:txBody>
      </p:sp>
    </p:spTree>
    <p:extLst>
      <p:ext uri="{BB962C8B-B14F-4D97-AF65-F5344CB8AC3E}">
        <p14:creationId xmlns:p14="http://schemas.microsoft.com/office/powerpoint/2010/main" val="18464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98F579-F3E5-4EFA-8174-D260B8F8376C}"/>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Contingent Theory of Leadership</a:t>
            </a:r>
          </a:p>
        </p:txBody>
      </p:sp>
      <p:sp>
        <p:nvSpPr>
          <p:cNvPr id="3" name="Content Placeholder 2">
            <a:extLst>
              <a:ext uri="{FF2B5EF4-FFF2-40B4-BE49-F238E27FC236}">
                <a16:creationId xmlns:a16="http://schemas.microsoft.com/office/drawing/2014/main" id="{3A61873E-B01C-4656-ABDA-E62385FEDCA4}"/>
              </a:ext>
            </a:extLst>
          </p:cNvPr>
          <p:cNvSpPr>
            <a:spLocks noGrp="1"/>
          </p:cNvSpPr>
          <p:nvPr>
            <p:ph idx="1"/>
          </p:nvPr>
        </p:nvSpPr>
        <p:spPr>
          <a:xfrm>
            <a:off x="492371" y="2653800"/>
            <a:ext cx="3084844" cy="3335519"/>
          </a:xfrm>
        </p:spPr>
        <p:txBody>
          <a:bodyPr>
            <a:normAutofit/>
          </a:bodyPr>
          <a:lstStyle/>
          <a:p>
            <a:r>
              <a:rPr lang="en-US" sz="1400" b="1" dirty="0">
                <a:solidFill>
                  <a:srgbClr val="FFFFFF"/>
                </a:solidFill>
              </a:rPr>
              <a:t>Contingent theory of leadership – </a:t>
            </a:r>
            <a:r>
              <a:rPr lang="en-US" sz="1400" dirty="0">
                <a:solidFill>
                  <a:srgbClr val="FFFFFF"/>
                </a:solidFill>
              </a:rPr>
              <a:t>The theory that leadership effectiveness depends both on how task-oriented or relationship oriented the leader is, and on the amount of control and influence the leader has over the group. </a:t>
            </a:r>
          </a:p>
          <a:p>
            <a:r>
              <a:rPr lang="en-US" sz="1400" b="1" dirty="0">
                <a:solidFill>
                  <a:srgbClr val="FFFFFF"/>
                </a:solidFill>
              </a:rPr>
              <a:t>Task-oriented leader – </a:t>
            </a:r>
            <a:r>
              <a:rPr lang="en-US" sz="1400" dirty="0">
                <a:solidFill>
                  <a:srgbClr val="FFFFFF"/>
                </a:solidFill>
              </a:rPr>
              <a:t>A leader who is concerned more with getting the job done than with the feelings of and relationships of the workers.</a:t>
            </a:r>
          </a:p>
          <a:p>
            <a:r>
              <a:rPr lang="en-US" sz="1400" b="1" dirty="0">
                <a:solidFill>
                  <a:srgbClr val="FFFFFF"/>
                </a:solidFill>
              </a:rPr>
              <a:t>Relationship-oriented leader – </a:t>
            </a:r>
            <a:r>
              <a:rPr lang="en-US" sz="1400" dirty="0">
                <a:solidFill>
                  <a:srgbClr val="FFFFFF"/>
                </a:solidFill>
              </a:rPr>
              <a:t>A leader who is concerned premaritally with the feelings and relationships among the workers. </a:t>
            </a:r>
          </a:p>
        </p:txBody>
      </p:sp>
      <p:sp>
        <p:nvSpPr>
          <p:cNvPr id="28" name="Rectangle 2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screenshot of a cell phone&#10;&#10;Description generated with very high confidence">
            <a:extLst>
              <a:ext uri="{FF2B5EF4-FFF2-40B4-BE49-F238E27FC236}">
                <a16:creationId xmlns:a16="http://schemas.microsoft.com/office/drawing/2014/main" id="{E37BD573-781E-422E-8941-E395F9C29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2052388"/>
            <a:ext cx="6798082" cy="2753223"/>
          </a:xfrm>
          <a:prstGeom prst="rect">
            <a:avLst/>
          </a:prstGeom>
        </p:spPr>
      </p:pic>
    </p:spTree>
    <p:extLst>
      <p:ext uri="{BB962C8B-B14F-4D97-AF65-F5344CB8AC3E}">
        <p14:creationId xmlns:p14="http://schemas.microsoft.com/office/powerpoint/2010/main" val="386425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394-B97B-4344-B317-A11487A440CC}"/>
              </a:ext>
            </a:extLst>
          </p:cNvPr>
          <p:cNvSpPr>
            <a:spLocks noGrp="1"/>
          </p:cNvSpPr>
          <p:nvPr>
            <p:ph type="title"/>
          </p:nvPr>
        </p:nvSpPr>
        <p:spPr/>
        <p:txBody>
          <a:bodyPr/>
          <a:lstStyle/>
          <a:p>
            <a:r>
              <a:rPr lang="en-US" dirty="0"/>
              <a:t>Gender and Leadership</a:t>
            </a:r>
          </a:p>
        </p:txBody>
      </p:sp>
      <p:sp>
        <p:nvSpPr>
          <p:cNvPr id="3" name="Content Placeholder 2">
            <a:extLst>
              <a:ext uri="{FF2B5EF4-FFF2-40B4-BE49-F238E27FC236}">
                <a16:creationId xmlns:a16="http://schemas.microsoft.com/office/drawing/2014/main" id="{0441FE19-88CB-49B2-AD0B-79BFCBBC4D65}"/>
              </a:ext>
            </a:extLst>
          </p:cNvPr>
          <p:cNvSpPr>
            <a:spLocks noGrp="1"/>
          </p:cNvSpPr>
          <p:nvPr>
            <p:ph idx="1"/>
          </p:nvPr>
        </p:nvSpPr>
        <p:spPr/>
        <p:txBody>
          <a:bodyPr/>
          <a:lstStyle/>
          <a:p>
            <a:r>
              <a:rPr lang="en-US" b="1" dirty="0"/>
              <a:t>Agentic – </a:t>
            </a:r>
            <a:r>
              <a:rPr lang="en-US" dirty="0"/>
              <a:t>(associated with men) aggressive, controlling, dominant, independent, self-confident</a:t>
            </a:r>
          </a:p>
          <a:p>
            <a:r>
              <a:rPr lang="en-US" b="1" dirty="0"/>
              <a:t>Communal – </a:t>
            </a:r>
            <a:r>
              <a:rPr lang="en-US" dirty="0"/>
              <a:t>(associated with women) concerned with the welfare of others, warm, helpful, kind, affectionate</a:t>
            </a:r>
          </a:p>
          <a:p>
            <a:endParaRPr lang="en-US" dirty="0"/>
          </a:p>
          <a:p>
            <a:r>
              <a:rPr lang="en-US" dirty="0"/>
              <a:t>Even when women use a transformational style, women are evaluated negatively by male subordinates. </a:t>
            </a:r>
          </a:p>
          <a:p>
            <a:r>
              <a:rPr lang="en-US" dirty="0"/>
              <a:t>See page 234 – 235 for more information about gender roles, politics, and leadership styles. </a:t>
            </a:r>
          </a:p>
        </p:txBody>
      </p:sp>
    </p:spTree>
    <p:extLst>
      <p:ext uri="{BB962C8B-B14F-4D97-AF65-F5344CB8AC3E}">
        <p14:creationId xmlns:p14="http://schemas.microsoft.com/office/powerpoint/2010/main" val="360643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E66-574A-4182-B4A0-E053316EE39F}"/>
              </a:ext>
            </a:extLst>
          </p:cNvPr>
          <p:cNvSpPr>
            <a:spLocks noGrp="1"/>
          </p:cNvSpPr>
          <p:nvPr>
            <p:ph type="title"/>
          </p:nvPr>
        </p:nvSpPr>
        <p:spPr/>
        <p:txBody>
          <a:bodyPr/>
          <a:lstStyle/>
          <a:p>
            <a:r>
              <a:rPr lang="en-US" dirty="0"/>
              <a:t>What is a Group? </a:t>
            </a:r>
          </a:p>
        </p:txBody>
      </p:sp>
      <p:sp>
        <p:nvSpPr>
          <p:cNvPr id="3" name="Content Placeholder 2">
            <a:extLst>
              <a:ext uri="{FF2B5EF4-FFF2-40B4-BE49-F238E27FC236}">
                <a16:creationId xmlns:a16="http://schemas.microsoft.com/office/drawing/2014/main" id="{E48E277B-9008-4716-8A2D-95F268DEFB25}"/>
              </a:ext>
            </a:extLst>
          </p:cNvPr>
          <p:cNvSpPr>
            <a:spLocks noGrp="1"/>
          </p:cNvSpPr>
          <p:nvPr>
            <p:ph idx="1"/>
          </p:nvPr>
        </p:nvSpPr>
        <p:spPr/>
        <p:txBody>
          <a:bodyPr>
            <a:normAutofit lnSpcReduction="10000"/>
          </a:bodyPr>
          <a:lstStyle/>
          <a:p>
            <a:r>
              <a:rPr lang="en-US" dirty="0"/>
              <a:t>A </a:t>
            </a:r>
            <a:r>
              <a:rPr lang="en-US" b="1" dirty="0"/>
              <a:t>group</a:t>
            </a:r>
            <a:r>
              <a:rPr lang="en-US" dirty="0"/>
              <a:t> is a collection of three or more people who interact with one another and are interdependent in the sense that their needs and goals cause them to rely on one another. </a:t>
            </a:r>
          </a:p>
          <a:p>
            <a:pPr lvl="1"/>
            <a:r>
              <a:rPr lang="en-US" dirty="0"/>
              <a:t>Assemble together for a common purpose </a:t>
            </a:r>
          </a:p>
          <a:p>
            <a:pPr lvl="1"/>
            <a:endParaRPr lang="en-US" dirty="0"/>
          </a:p>
          <a:p>
            <a:pPr lvl="1"/>
            <a:endParaRPr lang="en-US" dirty="0"/>
          </a:p>
          <a:p>
            <a:pPr marL="201168" lvl="1" indent="0">
              <a:buNone/>
            </a:pPr>
            <a:r>
              <a:rPr lang="en-US" dirty="0"/>
              <a:t>Which groups do you belong? </a:t>
            </a:r>
          </a:p>
          <a:p>
            <a:pPr lvl="1"/>
            <a:r>
              <a:rPr lang="en-US" dirty="0"/>
              <a:t>How do they behave together? </a:t>
            </a:r>
          </a:p>
          <a:p>
            <a:pPr lvl="1"/>
            <a:r>
              <a:rPr lang="en-US" dirty="0"/>
              <a:t>What do they have in common? </a:t>
            </a:r>
          </a:p>
          <a:p>
            <a:pPr lvl="1"/>
            <a:r>
              <a:rPr lang="en-US" dirty="0"/>
              <a:t>How are you interdependent with them?</a:t>
            </a:r>
          </a:p>
          <a:p>
            <a:pPr lvl="1"/>
            <a:r>
              <a:rPr lang="en-US" dirty="0"/>
              <a:t>Why did you join these groups? </a:t>
            </a:r>
          </a:p>
          <a:p>
            <a:pPr lvl="1"/>
            <a:r>
              <a:rPr lang="en-US" dirty="0"/>
              <a:t>How cohesive are these groups? </a:t>
            </a:r>
          </a:p>
          <a:p>
            <a:pPr lvl="1"/>
            <a:r>
              <a:rPr lang="en-US" dirty="0"/>
              <a:t>What are the social roles of members of the group? </a:t>
            </a:r>
          </a:p>
          <a:p>
            <a:pPr lvl="1"/>
            <a:r>
              <a:rPr lang="en-US" dirty="0"/>
              <a:t>What are the social norms of the group? </a:t>
            </a:r>
          </a:p>
          <a:p>
            <a:pPr lvl="1"/>
            <a:endParaRPr lang="en-US" dirty="0"/>
          </a:p>
        </p:txBody>
      </p:sp>
    </p:spTree>
    <p:extLst>
      <p:ext uri="{BB962C8B-B14F-4D97-AF65-F5344CB8AC3E}">
        <p14:creationId xmlns:p14="http://schemas.microsoft.com/office/powerpoint/2010/main" val="71312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C2E3-9ED4-488F-8CCD-C870D6F4ECD5}"/>
              </a:ext>
            </a:extLst>
          </p:cNvPr>
          <p:cNvSpPr>
            <a:spLocks noGrp="1"/>
          </p:cNvSpPr>
          <p:nvPr>
            <p:ph type="title"/>
          </p:nvPr>
        </p:nvSpPr>
        <p:spPr>
          <a:xfrm>
            <a:off x="7859485" y="634946"/>
            <a:ext cx="3690257" cy="1450757"/>
          </a:xfrm>
        </p:spPr>
        <p:txBody>
          <a:bodyPr>
            <a:normAutofit/>
          </a:bodyPr>
          <a:lstStyle/>
          <a:p>
            <a:r>
              <a:rPr lang="en-US" dirty="0"/>
              <a:t>Social Dilemmas</a:t>
            </a:r>
          </a:p>
        </p:txBody>
      </p:sp>
      <p:pic>
        <p:nvPicPr>
          <p:cNvPr id="7" name="Picture 6" descr="A screenshot of a cell phone&#10;&#10;Description generated with very high confidence">
            <a:extLst>
              <a:ext uri="{FF2B5EF4-FFF2-40B4-BE49-F238E27FC236}">
                <a16:creationId xmlns:a16="http://schemas.microsoft.com/office/drawing/2014/main" id="{94D6E309-061D-4E99-BD17-379FFB075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706109"/>
            <a:ext cx="6909801" cy="5182350"/>
          </a:xfrm>
          <a:prstGeom prst="rect">
            <a:avLst/>
          </a:prstGeom>
        </p:spPr>
      </p:pic>
      <p:cxnSp>
        <p:nvCxnSpPr>
          <p:cNvPr id="23" name="Straight Connector 2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0D09DF-DBAF-41B4-9CE4-EA5B9950A32B}"/>
              </a:ext>
            </a:extLst>
          </p:cNvPr>
          <p:cNvSpPr>
            <a:spLocks noGrp="1"/>
          </p:cNvSpPr>
          <p:nvPr>
            <p:ph idx="1"/>
          </p:nvPr>
        </p:nvSpPr>
        <p:spPr>
          <a:xfrm>
            <a:off x="7859485" y="2198914"/>
            <a:ext cx="3690257" cy="3670180"/>
          </a:xfrm>
        </p:spPr>
        <p:txBody>
          <a:bodyPr>
            <a:normAutofit/>
          </a:bodyPr>
          <a:lstStyle/>
          <a:p>
            <a:r>
              <a:rPr lang="en-US" b="1" dirty="0"/>
              <a:t>Social dilemmas –</a:t>
            </a:r>
            <a:r>
              <a:rPr lang="en-US" dirty="0"/>
              <a:t> Conflicts in which the most beneficial action for an individual, if it is chosen by most people, will have harmful effects on everyone.</a:t>
            </a:r>
          </a:p>
        </p:txBody>
      </p:sp>
      <p:sp>
        <p:nvSpPr>
          <p:cNvPr id="25" name="Rectangle 2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612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7D22-184B-4B38-8271-6DBF9672042C}"/>
              </a:ext>
            </a:extLst>
          </p:cNvPr>
          <p:cNvSpPr>
            <a:spLocks noGrp="1"/>
          </p:cNvSpPr>
          <p:nvPr>
            <p:ph type="title"/>
          </p:nvPr>
        </p:nvSpPr>
        <p:spPr/>
        <p:txBody>
          <a:bodyPr>
            <a:normAutofit/>
          </a:bodyPr>
          <a:lstStyle/>
          <a:p>
            <a:r>
              <a:rPr lang="en-US" sz="4000" dirty="0"/>
              <a:t>Increasing Cooperation in the Prisoners Dilemma</a:t>
            </a:r>
          </a:p>
        </p:txBody>
      </p:sp>
      <p:sp>
        <p:nvSpPr>
          <p:cNvPr id="3" name="Content Placeholder 2">
            <a:extLst>
              <a:ext uri="{FF2B5EF4-FFF2-40B4-BE49-F238E27FC236}">
                <a16:creationId xmlns:a16="http://schemas.microsoft.com/office/drawing/2014/main" id="{90B3D2E5-18D8-457B-9806-D1179FC51A9A}"/>
              </a:ext>
            </a:extLst>
          </p:cNvPr>
          <p:cNvSpPr>
            <a:spLocks noGrp="1"/>
          </p:cNvSpPr>
          <p:nvPr>
            <p:ph idx="1"/>
          </p:nvPr>
        </p:nvSpPr>
        <p:spPr/>
        <p:txBody>
          <a:bodyPr/>
          <a:lstStyle/>
          <a:p>
            <a:r>
              <a:rPr lang="en-US" dirty="0"/>
              <a:t>If the situation is with a friend or future partner, people tend to act more cooperatively</a:t>
            </a:r>
          </a:p>
          <a:p>
            <a:r>
              <a:rPr lang="en-US" dirty="0"/>
              <a:t>Collectivist cultures tend to favour cooperation more than individualist cultures</a:t>
            </a:r>
          </a:p>
          <a:p>
            <a:r>
              <a:rPr lang="en-US" dirty="0"/>
              <a:t>Smaller numbers foster more cooperation</a:t>
            </a:r>
          </a:p>
          <a:p>
            <a:r>
              <a:rPr lang="en-US" b="1" dirty="0"/>
              <a:t>Tit-for-tat strategy – </a:t>
            </a:r>
            <a:r>
              <a:rPr lang="en-US" dirty="0"/>
              <a:t>A means of encouraging cooperation by, at first, acting cooperatively but then always responding the way your opponent did. </a:t>
            </a:r>
          </a:p>
          <a:p>
            <a:pPr lvl="1"/>
            <a:r>
              <a:rPr lang="en-US" dirty="0"/>
              <a:t>Consistent contributors create a norm of cooperation</a:t>
            </a:r>
          </a:p>
          <a:p>
            <a:pPr lvl="1"/>
            <a:endParaRPr lang="en-US" dirty="0"/>
          </a:p>
        </p:txBody>
      </p:sp>
    </p:spTree>
    <p:extLst>
      <p:ext uri="{BB962C8B-B14F-4D97-AF65-F5344CB8AC3E}">
        <p14:creationId xmlns:p14="http://schemas.microsoft.com/office/powerpoint/2010/main" val="3899836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C1D3C-B257-4961-9A92-6AD5ED9DD67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Using Threats To Resolve Conflict</a:t>
            </a:r>
          </a:p>
        </p:txBody>
      </p:sp>
      <p:pic>
        <p:nvPicPr>
          <p:cNvPr id="17" name="Picture 16" descr="A screenshot of a cell phone&#10;&#10;Description generated with very high confidence">
            <a:extLst>
              <a:ext uri="{FF2B5EF4-FFF2-40B4-BE49-F238E27FC236}">
                <a16:creationId xmlns:a16="http://schemas.microsoft.com/office/drawing/2014/main" id="{602E532F-F7B5-4D8E-992D-C5BD14E26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344557"/>
            <a:ext cx="5131653" cy="2193781"/>
          </a:xfrm>
          <a:prstGeom prst="rect">
            <a:avLst/>
          </a:prstGeom>
        </p:spPr>
      </p:pic>
      <p:sp>
        <p:nvSpPr>
          <p:cNvPr id="39" name="Rectangle 38">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4" descr="A close up of a map&#10;&#10;Description generated with high confidence">
            <a:extLst>
              <a:ext uri="{FF2B5EF4-FFF2-40B4-BE49-F238E27FC236}">
                <a16:creationId xmlns:a16="http://schemas.microsoft.com/office/drawing/2014/main" id="{D990D2DB-675B-4D19-9C0C-C0589295F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937982"/>
            <a:ext cx="5118182" cy="3006931"/>
          </a:xfrm>
          <a:prstGeom prst="rect">
            <a:avLst/>
          </a:prstGeom>
        </p:spPr>
      </p:pic>
      <p:cxnSp>
        <p:nvCxnSpPr>
          <p:cNvPr id="41" name="Straight Connector 40">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946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8B54-D6D6-4AB0-BFEE-EF4B0F35EEB5}"/>
              </a:ext>
            </a:extLst>
          </p:cNvPr>
          <p:cNvSpPr>
            <a:spLocks noGrp="1"/>
          </p:cNvSpPr>
          <p:nvPr>
            <p:ph type="title"/>
          </p:nvPr>
        </p:nvSpPr>
        <p:spPr/>
        <p:txBody>
          <a:bodyPr/>
          <a:lstStyle/>
          <a:p>
            <a:r>
              <a:rPr lang="en-US" dirty="0"/>
              <a:t>Negotiation and Bargaining</a:t>
            </a:r>
          </a:p>
        </p:txBody>
      </p:sp>
      <p:sp>
        <p:nvSpPr>
          <p:cNvPr id="3" name="Content Placeholder 2">
            <a:extLst>
              <a:ext uri="{FF2B5EF4-FFF2-40B4-BE49-F238E27FC236}">
                <a16:creationId xmlns:a16="http://schemas.microsoft.com/office/drawing/2014/main" id="{D87163EB-DF57-4EEB-A4ED-7D18CD474BA2}"/>
              </a:ext>
            </a:extLst>
          </p:cNvPr>
          <p:cNvSpPr>
            <a:spLocks noGrp="1"/>
          </p:cNvSpPr>
          <p:nvPr>
            <p:ph idx="1"/>
          </p:nvPr>
        </p:nvSpPr>
        <p:spPr/>
        <p:txBody>
          <a:bodyPr/>
          <a:lstStyle/>
          <a:p>
            <a:r>
              <a:rPr lang="en-US" b="1" dirty="0"/>
              <a:t>Negotiation – </a:t>
            </a:r>
            <a:r>
              <a:rPr lang="en-US" dirty="0"/>
              <a:t>A form of communication between opposing sides in a conflict, in which offers are made and a solution occurs only when both parties agree.</a:t>
            </a:r>
          </a:p>
          <a:p>
            <a:r>
              <a:rPr lang="en-US" b="1" dirty="0"/>
              <a:t>Integrative solution – </a:t>
            </a:r>
            <a:r>
              <a:rPr lang="en-US" dirty="0"/>
              <a:t>A solution to a conflict whereby the parties make trade-offs on issues according to their different interests; each side conceded the most on issues that are unimportant to them but important to the other side.</a:t>
            </a:r>
          </a:p>
        </p:txBody>
      </p:sp>
    </p:spTree>
    <p:extLst>
      <p:ext uri="{BB962C8B-B14F-4D97-AF65-F5344CB8AC3E}">
        <p14:creationId xmlns:p14="http://schemas.microsoft.com/office/powerpoint/2010/main" val="24907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AFF-0953-4C72-8CE9-15416A3010A2}"/>
              </a:ext>
            </a:extLst>
          </p:cNvPr>
          <p:cNvSpPr>
            <a:spLocks noGrp="1"/>
          </p:cNvSpPr>
          <p:nvPr>
            <p:ph type="title"/>
          </p:nvPr>
        </p:nvSpPr>
        <p:spPr/>
        <p:txBody>
          <a:bodyPr/>
          <a:lstStyle/>
          <a:p>
            <a:r>
              <a:rPr lang="en-US" dirty="0"/>
              <a:t>More About Group Behaviour</a:t>
            </a:r>
          </a:p>
        </p:txBody>
      </p:sp>
      <p:sp>
        <p:nvSpPr>
          <p:cNvPr id="3" name="Content Placeholder 2">
            <a:extLst>
              <a:ext uri="{FF2B5EF4-FFF2-40B4-BE49-F238E27FC236}">
                <a16:creationId xmlns:a16="http://schemas.microsoft.com/office/drawing/2014/main" id="{F930E345-4570-442D-8C4D-2400BC6AC6CA}"/>
              </a:ext>
            </a:extLst>
          </p:cNvPr>
          <p:cNvSpPr>
            <a:spLocks noGrp="1"/>
          </p:cNvSpPr>
          <p:nvPr>
            <p:ph idx="1"/>
          </p:nvPr>
        </p:nvSpPr>
        <p:spPr/>
        <p:txBody>
          <a:bodyPr/>
          <a:lstStyle/>
          <a:p>
            <a:r>
              <a:rPr lang="en-US" dirty="0" err="1">
                <a:hlinkClick r:id="rId2"/>
              </a:rPr>
              <a:t>Sherif</a:t>
            </a:r>
            <a:r>
              <a:rPr lang="en-US" dirty="0">
                <a:hlinkClick r:id="rId2"/>
              </a:rPr>
              <a:t> – Robbers Cave</a:t>
            </a:r>
            <a:r>
              <a:rPr lang="en-US" dirty="0"/>
              <a:t> – Realistic Conflict Theory</a:t>
            </a:r>
          </a:p>
        </p:txBody>
      </p:sp>
    </p:spTree>
    <p:extLst>
      <p:ext uri="{BB962C8B-B14F-4D97-AF65-F5344CB8AC3E}">
        <p14:creationId xmlns:p14="http://schemas.microsoft.com/office/powerpoint/2010/main" val="294075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0DEC-D015-4C9B-94FA-9ABDFE75DE97}"/>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85DC549D-5257-46B6-BE57-4A72C2B2D25E}"/>
              </a:ext>
            </a:extLst>
          </p:cNvPr>
          <p:cNvSpPr>
            <a:spLocks noGrp="1"/>
          </p:cNvSpPr>
          <p:nvPr>
            <p:ph idx="1"/>
          </p:nvPr>
        </p:nvSpPr>
        <p:spPr/>
        <p:txBody>
          <a:bodyPr>
            <a:normAutofit fontScale="25000" lnSpcReduction="20000"/>
          </a:bodyPr>
          <a:lstStyle/>
          <a:p>
            <a:r>
              <a:rPr lang="en-US" dirty="0"/>
              <a:t>What is a group? Composition? Function? </a:t>
            </a:r>
          </a:p>
          <a:p>
            <a:r>
              <a:rPr lang="en-US" dirty="0"/>
              <a:t>Why do people form groups? </a:t>
            </a:r>
          </a:p>
          <a:p>
            <a:r>
              <a:rPr lang="en-US" dirty="0"/>
              <a:t>What are social norms? </a:t>
            </a:r>
          </a:p>
          <a:p>
            <a:r>
              <a:rPr lang="en-US" dirty="0"/>
              <a:t>What is group cohesiveness? </a:t>
            </a:r>
          </a:p>
          <a:p>
            <a:r>
              <a:rPr lang="en-US" dirty="0"/>
              <a:t>What are social roles? </a:t>
            </a:r>
          </a:p>
          <a:p>
            <a:r>
              <a:rPr lang="en-US" dirty="0"/>
              <a:t>What are gender roles? </a:t>
            </a:r>
          </a:p>
          <a:p>
            <a:r>
              <a:rPr lang="en-US" dirty="0"/>
              <a:t>What is the Stanford prison experiment? </a:t>
            </a:r>
          </a:p>
          <a:p>
            <a:r>
              <a:rPr lang="en-US" dirty="0"/>
              <a:t>What is social facilitation? </a:t>
            </a:r>
          </a:p>
          <a:p>
            <a:r>
              <a:rPr lang="en-US" dirty="0"/>
              <a:t>What is social loafing? </a:t>
            </a:r>
          </a:p>
          <a:p>
            <a:r>
              <a:rPr lang="en-US" dirty="0"/>
              <a:t>What is deindividuation? What factors lead to deindividuation?</a:t>
            </a:r>
          </a:p>
          <a:p>
            <a:r>
              <a:rPr lang="en-US" dirty="0"/>
              <a:t>What is process loss? What is group think? </a:t>
            </a:r>
          </a:p>
          <a:p>
            <a:r>
              <a:rPr lang="en-US" dirty="0"/>
              <a:t>How can we avoid groupthink? </a:t>
            </a:r>
          </a:p>
          <a:p>
            <a:r>
              <a:rPr lang="en-US" dirty="0"/>
              <a:t>What is group polarization and what factors lead to group polarization? </a:t>
            </a:r>
          </a:p>
          <a:p>
            <a:r>
              <a:rPr lang="en-US" dirty="0"/>
              <a:t>What is the great person theory?  What are some factors that were found to corelate with the great person theory?</a:t>
            </a:r>
          </a:p>
          <a:p>
            <a:r>
              <a:rPr lang="en-US" dirty="0"/>
              <a:t>What is transactional leadership style? What is transformational leadership style?  What is integrative complexity? </a:t>
            </a:r>
          </a:p>
          <a:p>
            <a:r>
              <a:rPr lang="en-US" dirty="0"/>
              <a:t>What is the contingent theory of leadership? What is a relationship focused leader? What is a task focused leader? Which form of leadership style works best? </a:t>
            </a:r>
          </a:p>
          <a:p>
            <a:r>
              <a:rPr lang="en-US" dirty="0"/>
              <a:t>What is agentic and communal leadership styles? How does this relate to gender? </a:t>
            </a:r>
          </a:p>
          <a:p>
            <a:r>
              <a:rPr lang="en-US" dirty="0"/>
              <a:t>What is a social dilemma? What is the prisoners dilemma? What can we say about cooperation in the prisoners dilemma? How can we increase cooperation in the prisoners dilemma? </a:t>
            </a:r>
          </a:p>
          <a:p>
            <a:r>
              <a:rPr lang="en-US" dirty="0"/>
              <a:t>What is a tit-for-tat strategy? How does it function? </a:t>
            </a:r>
          </a:p>
          <a:p>
            <a:r>
              <a:rPr lang="en-US" dirty="0"/>
              <a:t>What is the trucking game? What are the results of th3e trucking game? </a:t>
            </a:r>
          </a:p>
          <a:p>
            <a:r>
              <a:rPr lang="en-US" dirty="0"/>
              <a:t>What is negotiation? What is an integrative solution? </a:t>
            </a:r>
          </a:p>
          <a:p>
            <a:r>
              <a:rPr lang="en-US" dirty="0"/>
              <a:t>What is realistic conflict theory? What is the robbers cave experiment?  What we3re </a:t>
            </a:r>
            <a:r>
              <a:rPr lang="en-US"/>
              <a:t>the results?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77300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8D17-C516-46B0-A4D9-5AD9A5EB3DFF}"/>
              </a:ext>
            </a:extLst>
          </p:cNvPr>
          <p:cNvSpPr>
            <a:spLocks noGrp="1"/>
          </p:cNvSpPr>
          <p:nvPr>
            <p:ph type="title"/>
          </p:nvPr>
        </p:nvSpPr>
        <p:spPr/>
        <p:txBody>
          <a:bodyPr/>
          <a:lstStyle/>
          <a:p>
            <a:r>
              <a:rPr lang="en-US" dirty="0"/>
              <a:t>Why Do People Form Groups? </a:t>
            </a:r>
          </a:p>
        </p:txBody>
      </p:sp>
      <p:sp>
        <p:nvSpPr>
          <p:cNvPr id="3" name="Content Placeholder 2">
            <a:extLst>
              <a:ext uri="{FF2B5EF4-FFF2-40B4-BE49-F238E27FC236}">
                <a16:creationId xmlns:a16="http://schemas.microsoft.com/office/drawing/2014/main" id="{87F8BF3C-2696-4AB2-AAF1-53A79A681B4A}"/>
              </a:ext>
            </a:extLst>
          </p:cNvPr>
          <p:cNvSpPr>
            <a:spLocks noGrp="1"/>
          </p:cNvSpPr>
          <p:nvPr>
            <p:ph idx="1"/>
          </p:nvPr>
        </p:nvSpPr>
        <p:spPr/>
        <p:txBody>
          <a:bodyPr/>
          <a:lstStyle/>
          <a:p>
            <a:r>
              <a:rPr lang="en-US" dirty="0"/>
              <a:t>Forming a group fulfils basic needs</a:t>
            </a:r>
          </a:p>
          <a:p>
            <a:r>
              <a:rPr lang="en-US" dirty="0"/>
              <a:t>There is strong evidence that forming groups is innate and universal</a:t>
            </a:r>
          </a:p>
          <a:p>
            <a:r>
              <a:rPr lang="en-US" dirty="0"/>
              <a:t>Groups help define who we are</a:t>
            </a:r>
          </a:p>
          <a:p>
            <a:r>
              <a:rPr lang="en-US" dirty="0"/>
              <a:t>Groups form an important role in motivating people to be involved in social change</a:t>
            </a:r>
          </a:p>
          <a:p>
            <a:endParaRPr lang="en-US" dirty="0"/>
          </a:p>
        </p:txBody>
      </p:sp>
    </p:spTree>
    <p:extLst>
      <p:ext uri="{BB962C8B-B14F-4D97-AF65-F5344CB8AC3E}">
        <p14:creationId xmlns:p14="http://schemas.microsoft.com/office/powerpoint/2010/main" val="19274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8318-0E71-47B2-BFFC-03DF232FE913}"/>
              </a:ext>
            </a:extLst>
          </p:cNvPr>
          <p:cNvSpPr>
            <a:spLocks noGrp="1"/>
          </p:cNvSpPr>
          <p:nvPr>
            <p:ph type="title"/>
          </p:nvPr>
        </p:nvSpPr>
        <p:spPr/>
        <p:txBody>
          <a:bodyPr/>
          <a:lstStyle/>
          <a:p>
            <a:r>
              <a:rPr lang="en-US" dirty="0"/>
              <a:t>Composition and Function of Groups</a:t>
            </a:r>
          </a:p>
        </p:txBody>
      </p:sp>
      <p:sp>
        <p:nvSpPr>
          <p:cNvPr id="3" name="Content Placeholder 2">
            <a:extLst>
              <a:ext uri="{FF2B5EF4-FFF2-40B4-BE49-F238E27FC236}">
                <a16:creationId xmlns:a16="http://schemas.microsoft.com/office/drawing/2014/main" id="{C21C7F96-D50C-41DA-961D-41C051ED0943}"/>
              </a:ext>
            </a:extLst>
          </p:cNvPr>
          <p:cNvSpPr>
            <a:spLocks noGrp="1"/>
          </p:cNvSpPr>
          <p:nvPr>
            <p:ph idx="1"/>
          </p:nvPr>
        </p:nvSpPr>
        <p:spPr/>
        <p:txBody>
          <a:bodyPr/>
          <a:lstStyle/>
          <a:p>
            <a:r>
              <a:rPr lang="en-US" dirty="0"/>
              <a:t>Groups range in size from 3 to large numbers of people. </a:t>
            </a:r>
          </a:p>
          <a:p>
            <a:r>
              <a:rPr lang="en-US" dirty="0"/>
              <a:t>If the group is too large, you cannot interact with all members of the group</a:t>
            </a:r>
          </a:p>
          <a:p>
            <a:r>
              <a:rPr lang="en-US" dirty="0"/>
              <a:t>Members tend to be alike (i.e. age, sex, beliefs, opinions)</a:t>
            </a:r>
          </a:p>
          <a:p>
            <a:pPr lvl="1"/>
            <a:r>
              <a:rPr lang="en-US" dirty="0"/>
              <a:t>There are two reasons for homogeneity of groups</a:t>
            </a:r>
          </a:p>
          <a:p>
            <a:pPr lvl="2"/>
            <a:r>
              <a:rPr lang="en-US" dirty="0"/>
              <a:t>Many groups attract people who are similar before they can join</a:t>
            </a:r>
          </a:p>
          <a:p>
            <a:pPr lvl="2"/>
            <a:r>
              <a:rPr lang="en-US" dirty="0"/>
              <a:t>Groups can operate in ways that encourage similarity in the members</a:t>
            </a:r>
          </a:p>
        </p:txBody>
      </p:sp>
    </p:spTree>
    <p:extLst>
      <p:ext uri="{BB962C8B-B14F-4D97-AF65-F5344CB8AC3E}">
        <p14:creationId xmlns:p14="http://schemas.microsoft.com/office/powerpoint/2010/main" val="261195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E3ED-1B93-4522-B5AF-563C302E18F3}"/>
              </a:ext>
            </a:extLst>
          </p:cNvPr>
          <p:cNvSpPr>
            <a:spLocks noGrp="1"/>
          </p:cNvSpPr>
          <p:nvPr>
            <p:ph type="title"/>
          </p:nvPr>
        </p:nvSpPr>
        <p:spPr/>
        <p:txBody>
          <a:bodyPr/>
          <a:lstStyle/>
          <a:p>
            <a:r>
              <a:rPr lang="en-US" dirty="0"/>
              <a:t>Composition and Function of Groups</a:t>
            </a:r>
          </a:p>
        </p:txBody>
      </p:sp>
      <p:sp>
        <p:nvSpPr>
          <p:cNvPr id="3" name="Content Placeholder 2">
            <a:extLst>
              <a:ext uri="{FF2B5EF4-FFF2-40B4-BE49-F238E27FC236}">
                <a16:creationId xmlns:a16="http://schemas.microsoft.com/office/drawing/2014/main" id="{F422A360-D5A9-4084-9B34-E32C078FD43C}"/>
              </a:ext>
            </a:extLst>
          </p:cNvPr>
          <p:cNvSpPr>
            <a:spLocks noGrp="1"/>
          </p:cNvSpPr>
          <p:nvPr>
            <p:ph idx="1"/>
          </p:nvPr>
        </p:nvSpPr>
        <p:spPr/>
        <p:txBody>
          <a:bodyPr>
            <a:normAutofit fontScale="92500" lnSpcReduction="20000"/>
          </a:bodyPr>
          <a:lstStyle/>
          <a:p>
            <a:r>
              <a:rPr lang="en-US" b="1" dirty="0"/>
              <a:t>Social norms </a:t>
            </a:r>
            <a:r>
              <a:rPr lang="en-US" dirty="0"/>
              <a:t>are powerful determinants of behaviour (i.e. normative social influence, social impact theory)</a:t>
            </a:r>
          </a:p>
          <a:p>
            <a:r>
              <a:rPr lang="en-US" b="1" dirty="0"/>
              <a:t>Social roles </a:t>
            </a:r>
            <a:r>
              <a:rPr lang="en-US" dirty="0"/>
              <a:t>are shared expectations by group members about how particular people in the group are supposed to behave. </a:t>
            </a:r>
          </a:p>
          <a:p>
            <a:pPr lvl="1"/>
            <a:r>
              <a:rPr lang="en-US" dirty="0">
                <a:hlinkClick r:id="rId2"/>
              </a:rPr>
              <a:t>Stanford Prison Experiment – Shorter Video</a:t>
            </a:r>
            <a:endParaRPr lang="en-US" dirty="0"/>
          </a:p>
          <a:p>
            <a:pPr lvl="1"/>
            <a:r>
              <a:rPr lang="en-US" dirty="0">
                <a:hlinkClick r:id="rId3"/>
              </a:rPr>
              <a:t>Stanford Prison Experiment – Documentary </a:t>
            </a:r>
            <a:endParaRPr lang="en-US" dirty="0"/>
          </a:p>
          <a:p>
            <a:pPr lvl="1"/>
            <a:r>
              <a:rPr lang="en-US" dirty="0">
                <a:hlinkClick r:id="rId4"/>
              </a:rPr>
              <a:t>Interesting Perspective about the Stanford Prison Experiment</a:t>
            </a:r>
            <a:endParaRPr lang="en-US" dirty="0"/>
          </a:p>
          <a:p>
            <a:r>
              <a:rPr lang="en-US" b="1" dirty="0"/>
              <a:t>Gender roles – </a:t>
            </a:r>
            <a:r>
              <a:rPr lang="en-US" dirty="0"/>
              <a:t>People of different genders have associated expected roles. </a:t>
            </a:r>
          </a:p>
          <a:p>
            <a:pPr lvl="1"/>
            <a:r>
              <a:rPr lang="en-US" dirty="0"/>
              <a:t>Women and men are treated differently – women are still paid less and occupy more traditionally female dominated occupations. See page 217 – 218 for statistics on gender comparisons. </a:t>
            </a:r>
          </a:p>
          <a:p>
            <a:pPr lvl="1"/>
            <a:r>
              <a:rPr lang="en-US" dirty="0"/>
              <a:t>Trans issues are not present in the textbook but exist – targets of hate crimes and violence. </a:t>
            </a:r>
          </a:p>
          <a:p>
            <a:r>
              <a:rPr lang="en-US" b="1" dirty="0"/>
              <a:t>Group cohesiveness – </a:t>
            </a:r>
            <a:r>
              <a:rPr lang="en-US" dirty="0"/>
              <a:t>Qualities of a group that bind people together and promoting liking among them. The more cohesive the group, the more likely people stay in the group, take part in group activities and try to recruit likeminded members. </a:t>
            </a:r>
          </a:p>
          <a:p>
            <a:pPr lvl="1"/>
            <a:endParaRPr lang="en-US" dirty="0"/>
          </a:p>
        </p:txBody>
      </p:sp>
    </p:spTree>
    <p:extLst>
      <p:ext uri="{BB962C8B-B14F-4D97-AF65-F5344CB8AC3E}">
        <p14:creationId xmlns:p14="http://schemas.microsoft.com/office/powerpoint/2010/main" val="390840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4DA9-84A1-42C8-B4EB-581A3CD665F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AE2AB63-447D-48DE-A30C-585DFC71A735}"/>
              </a:ext>
            </a:extLst>
          </p:cNvPr>
          <p:cNvSpPr>
            <a:spLocks noGrp="1"/>
          </p:cNvSpPr>
          <p:nvPr>
            <p:ph idx="1"/>
          </p:nvPr>
        </p:nvSpPr>
        <p:spPr/>
        <p:txBody>
          <a:bodyPr/>
          <a:lstStyle/>
          <a:p>
            <a:r>
              <a:rPr lang="en-US" dirty="0"/>
              <a:t>Do you perform better on tasks in the presence of other people? </a:t>
            </a:r>
          </a:p>
          <a:p>
            <a:pPr lvl="1"/>
            <a:r>
              <a:rPr lang="en-US" dirty="0"/>
              <a:t>Which tasks do you perform better? </a:t>
            </a:r>
          </a:p>
          <a:p>
            <a:pPr lvl="1"/>
            <a:r>
              <a:rPr lang="en-US" dirty="0"/>
              <a:t>Which tasks do you perform worse? </a:t>
            </a:r>
          </a:p>
          <a:p>
            <a:pPr lvl="1"/>
            <a:endParaRPr lang="en-US" dirty="0"/>
          </a:p>
          <a:p>
            <a:pPr lvl="1"/>
            <a:r>
              <a:rPr lang="en-US" dirty="0"/>
              <a:t>What factors influence your performance when other people are around? </a:t>
            </a:r>
          </a:p>
          <a:p>
            <a:pPr lvl="1"/>
            <a:endParaRPr lang="en-US" dirty="0"/>
          </a:p>
          <a:p>
            <a:pPr lvl="1"/>
            <a:endParaRPr lang="en-US" dirty="0"/>
          </a:p>
          <a:p>
            <a:endParaRPr lang="en-US" dirty="0"/>
          </a:p>
        </p:txBody>
      </p:sp>
    </p:spTree>
    <p:extLst>
      <p:ext uri="{BB962C8B-B14F-4D97-AF65-F5344CB8AC3E}">
        <p14:creationId xmlns:p14="http://schemas.microsoft.com/office/powerpoint/2010/main" val="213214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230F-3C8F-4305-A553-AFD91EC065D3}"/>
              </a:ext>
            </a:extLst>
          </p:cNvPr>
          <p:cNvSpPr>
            <a:spLocks noGrp="1"/>
          </p:cNvSpPr>
          <p:nvPr>
            <p:ph type="title"/>
          </p:nvPr>
        </p:nvSpPr>
        <p:spPr/>
        <p:txBody>
          <a:bodyPr/>
          <a:lstStyle/>
          <a:p>
            <a:r>
              <a:rPr lang="en-US" dirty="0"/>
              <a:t>Social Facilitation</a:t>
            </a:r>
          </a:p>
        </p:txBody>
      </p:sp>
      <p:sp>
        <p:nvSpPr>
          <p:cNvPr id="3" name="Content Placeholder 2">
            <a:extLst>
              <a:ext uri="{FF2B5EF4-FFF2-40B4-BE49-F238E27FC236}">
                <a16:creationId xmlns:a16="http://schemas.microsoft.com/office/drawing/2014/main" id="{A9D84C2B-615D-4687-AA35-1F2B02533C6A}"/>
              </a:ext>
            </a:extLst>
          </p:cNvPr>
          <p:cNvSpPr>
            <a:spLocks noGrp="1"/>
          </p:cNvSpPr>
          <p:nvPr>
            <p:ph idx="1"/>
          </p:nvPr>
        </p:nvSpPr>
        <p:spPr/>
        <p:txBody>
          <a:bodyPr/>
          <a:lstStyle/>
          <a:p>
            <a:r>
              <a:rPr lang="en-US" b="1" dirty="0"/>
              <a:t>Social facilitation </a:t>
            </a:r>
            <a:r>
              <a:rPr lang="en-US" dirty="0"/>
              <a:t>is the tendency for people to do better on simple tasks, but worse on complex tasks, when they are in the presence of others and their individual performance can be evaluated. </a:t>
            </a:r>
          </a:p>
          <a:p>
            <a:r>
              <a:rPr lang="en-US" dirty="0"/>
              <a:t>Presence of others causes arousal. When arousal exists, it is easier to do something simple (dominant response) but more difficult to do something complex or learn something new.</a:t>
            </a:r>
          </a:p>
          <a:p>
            <a:r>
              <a:rPr lang="en-US" dirty="0"/>
              <a:t>Arousal plays three roles:</a:t>
            </a:r>
          </a:p>
          <a:p>
            <a:pPr lvl="1"/>
            <a:r>
              <a:rPr lang="en-US" dirty="0"/>
              <a:t>Other people cause us to become particularly alert</a:t>
            </a:r>
          </a:p>
          <a:p>
            <a:pPr lvl="1"/>
            <a:r>
              <a:rPr lang="en-US" dirty="0"/>
              <a:t>They make us apprehensive about how we’re being evaluated (evaluation apprehension) </a:t>
            </a:r>
          </a:p>
          <a:p>
            <a:pPr lvl="1"/>
            <a:r>
              <a:rPr lang="en-US" dirty="0"/>
              <a:t>They distract is from the task at hand </a:t>
            </a:r>
          </a:p>
          <a:p>
            <a:pPr marL="201168" lvl="1" indent="0">
              <a:buNone/>
            </a:pPr>
            <a:endParaRPr lang="en-US" dirty="0"/>
          </a:p>
        </p:txBody>
      </p:sp>
    </p:spTree>
    <p:extLst>
      <p:ext uri="{BB962C8B-B14F-4D97-AF65-F5344CB8AC3E}">
        <p14:creationId xmlns:p14="http://schemas.microsoft.com/office/powerpoint/2010/main" val="67674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12AA-3629-44B0-BF43-825E9C270795}"/>
              </a:ext>
            </a:extLst>
          </p:cNvPr>
          <p:cNvSpPr>
            <a:spLocks noGrp="1"/>
          </p:cNvSpPr>
          <p:nvPr>
            <p:ph type="title"/>
          </p:nvPr>
        </p:nvSpPr>
        <p:spPr/>
        <p:txBody>
          <a:bodyPr/>
          <a:lstStyle/>
          <a:p>
            <a:r>
              <a:rPr lang="en-US" dirty="0"/>
              <a:t>Social Loafing</a:t>
            </a:r>
          </a:p>
        </p:txBody>
      </p:sp>
      <p:sp>
        <p:nvSpPr>
          <p:cNvPr id="3" name="Content Placeholder 2">
            <a:extLst>
              <a:ext uri="{FF2B5EF4-FFF2-40B4-BE49-F238E27FC236}">
                <a16:creationId xmlns:a16="http://schemas.microsoft.com/office/drawing/2014/main" id="{D9ED9912-B7FC-426F-BD12-1135D8AF7CE8}"/>
              </a:ext>
            </a:extLst>
          </p:cNvPr>
          <p:cNvSpPr>
            <a:spLocks noGrp="1"/>
          </p:cNvSpPr>
          <p:nvPr>
            <p:ph idx="1"/>
          </p:nvPr>
        </p:nvSpPr>
        <p:spPr/>
        <p:txBody>
          <a:bodyPr/>
          <a:lstStyle/>
          <a:p>
            <a:r>
              <a:rPr lang="en-US" b="1" dirty="0"/>
              <a:t>Social Loafing </a:t>
            </a:r>
            <a:r>
              <a:rPr lang="en-US" dirty="0"/>
              <a:t>is the tendency for people to do worse on simple tasks but better on complex tasks, when they are in the presence of others and their individual performance cannot be evaluated. </a:t>
            </a:r>
          </a:p>
          <a:p>
            <a:pPr lvl="1"/>
            <a:r>
              <a:rPr lang="en-US" dirty="0"/>
              <a:t>Gender and cultural differences – Those with an interdependent view of themselves (collectivist cultures) and relational interdependence (women) are less likely to social-loaf. Although everyone is prone to social loafing. </a:t>
            </a:r>
          </a:p>
        </p:txBody>
      </p:sp>
    </p:spTree>
    <p:extLst>
      <p:ext uri="{BB962C8B-B14F-4D97-AF65-F5344CB8AC3E}">
        <p14:creationId xmlns:p14="http://schemas.microsoft.com/office/powerpoint/2010/main" val="145510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F230F-3C8F-4305-A553-AFD91EC065D3}"/>
              </a:ext>
            </a:extLst>
          </p:cNvPr>
          <p:cNvSpPr>
            <a:spLocks noGrp="1"/>
          </p:cNvSpPr>
          <p:nvPr>
            <p:ph type="title"/>
          </p:nvPr>
        </p:nvSpPr>
        <p:spPr>
          <a:xfrm>
            <a:off x="7859485" y="634946"/>
            <a:ext cx="3690257" cy="1450757"/>
          </a:xfrm>
        </p:spPr>
        <p:txBody>
          <a:bodyPr>
            <a:normAutofit/>
          </a:bodyPr>
          <a:lstStyle/>
          <a:p>
            <a:r>
              <a:rPr lang="en-US" dirty="0"/>
              <a:t>Social Facilitation</a:t>
            </a:r>
          </a:p>
        </p:txBody>
      </p:sp>
      <p:pic>
        <p:nvPicPr>
          <p:cNvPr id="5" name="Picture 4" descr="A close up of a piece of paper&#10;&#10;Description generated with high confidence">
            <a:extLst>
              <a:ext uri="{FF2B5EF4-FFF2-40B4-BE49-F238E27FC236}">
                <a16:creationId xmlns:a16="http://schemas.microsoft.com/office/drawing/2014/main" id="{201A401D-C0C1-44B1-B369-C5A53ECE8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27030"/>
            <a:ext cx="6909801" cy="4940507"/>
          </a:xfrm>
          <a:prstGeom prst="rect">
            <a:avLst/>
          </a:prstGeom>
        </p:spPr>
      </p:pic>
      <p:cxnSp>
        <p:nvCxnSpPr>
          <p:cNvPr id="19"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D84C2B-615D-4687-AA35-1F2B02533C6A}"/>
              </a:ext>
            </a:extLst>
          </p:cNvPr>
          <p:cNvSpPr>
            <a:spLocks noGrp="1"/>
          </p:cNvSpPr>
          <p:nvPr>
            <p:ph idx="1"/>
          </p:nvPr>
        </p:nvSpPr>
        <p:spPr>
          <a:xfrm>
            <a:off x="7859485" y="2198914"/>
            <a:ext cx="3690257" cy="3670180"/>
          </a:xfrm>
        </p:spPr>
        <p:txBody>
          <a:bodyPr>
            <a:normAutofit/>
          </a:bodyPr>
          <a:lstStyle/>
          <a:p>
            <a:r>
              <a:rPr lang="en-US" b="1" dirty="0"/>
              <a:t>Social facilitation </a:t>
            </a:r>
            <a:r>
              <a:rPr lang="en-US" dirty="0"/>
              <a:t>is the tendency for people to do better on simple tasks, but worse on complex tasks, when they are in the presence of others and their individual performance can be evaluated. </a:t>
            </a:r>
          </a:p>
          <a:p>
            <a:r>
              <a:rPr lang="en-US" b="1" dirty="0"/>
              <a:t>Social Loafing </a:t>
            </a:r>
            <a:r>
              <a:rPr lang="en-US" dirty="0"/>
              <a:t>is the tendency for people to do worse on simple tasks but better on complex tasks, when they are in the presence of others and their individual performance cannot be evaluated. </a:t>
            </a:r>
          </a:p>
          <a:p>
            <a:endParaRPr lang="en-US" dirty="0"/>
          </a:p>
          <a:p>
            <a:pPr marL="201168" lvl="1" indent="0">
              <a:buNone/>
            </a:pPr>
            <a:endParaRPr lang="en-US" dirty="0"/>
          </a:p>
        </p:txBody>
      </p:sp>
      <p:sp>
        <p:nvSpPr>
          <p:cNvPr id="20"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32854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3964</TotalTime>
  <Words>2065</Words>
  <Application>Microsoft Office PowerPoint</Application>
  <PresentationFormat>Widescreen</PresentationFormat>
  <Paragraphs>175</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Calibri Light</vt:lpstr>
      <vt:lpstr>Retrospect</vt:lpstr>
      <vt:lpstr>Fundamentals of Social Psychology</vt:lpstr>
      <vt:lpstr>What is a Group? </vt:lpstr>
      <vt:lpstr>Why Do People Form Groups? </vt:lpstr>
      <vt:lpstr>Composition and Function of Groups</vt:lpstr>
      <vt:lpstr>Composition and Function of Groups</vt:lpstr>
      <vt:lpstr>Discussion</vt:lpstr>
      <vt:lpstr>Social Facilitation</vt:lpstr>
      <vt:lpstr>Social Loafing</vt:lpstr>
      <vt:lpstr>Social Facilitation</vt:lpstr>
      <vt:lpstr>Deindividuation </vt:lpstr>
      <vt:lpstr>Group Decisions</vt:lpstr>
      <vt:lpstr>Groupthink</vt:lpstr>
      <vt:lpstr>Avoiding Groupthink</vt:lpstr>
      <vt:lpstr>Group Polarization</vt:lpstr>
      <vt:lpstr>Discussion</vt:lpstr>
      <vt:lpstr>Leadership in Groups</vt:lpstr>
      <vt:lpstr>Leadership Styles</vt:lpstr>
      <vt:lpstr>Contingent Theory of Leadership</vt:lpstr>
      <vt:lpstr>Gender and Leadership</vt:lpstr>
      <vt:lpstr>Social Dilemmas</vt:lpstr>
      <vt:lpstr>Increasing Cooperation in the Prisoners Dilemma</vt:lpstr>
      <vt:lpstr>Using Threats To Resolve Conflict</vt:lpstr>
      <vt:lpstr>Negotiation and Bargaining</vt:lpstr>
      <vt:lpstr>More About Group Behaviour</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506</cp:revision>
  <dcterms:created xsi:type="dcterms:W3CDTF">2016-08-29T02:04:56Z</dcterms:created>
  <dcterms:modified xsi:type="dcterms:W3CDTF">2019-11-05T05:57:48Z</dcterms:modified>
</cp:coreProperties>
</file>