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29" r:id="rId3"/>
    <p:sldId id="257" r:id="rId4"/>
    <p:sldId id="328" r:id="rId5"/>
    <p:sldId id="326" r:id="rId6"/>
    <p:sldId id="261" r:id="rId7"/>
    <p:sldId id="322" r:id="rId8"/>
    <p:sldId id="258" r:id="rId9"/>
    <p:sldId id="259" r:id="rId10"/>
    <p:sldId id="260" r:id="rId11"/>
    <p:sldId id="262" r:id="rId12"/>
    <p:sldId id="325" r:id="rId13"/>
    <p:sldId id="279" r:id="rId14"/>
    <p:sldId id="282" r:id="rId15"/>
    <p:sldId id="281" r:id="rId16"/>
    <p:sldId id="280" r:id="rId17"/>
    <p:sldId id="283" r:id="rId18"/>
    <p:sldId id="265" r:id="rId19"/>
    <p:sldId id="275" r:id="rId20"/>
    <p:sldId id="278" r:id="rId21"/>
    <p:sldId id="271" r:id="rId22"/>
    <p:sldId id="268" r:id="rId23"/>
    <p:sldId id="266" r:id="rId24"/>
    <p:sldId id="276" r:id="rId25"/>
    <p:sldId id="263" r:id="rId26"/>
    <p:sldId id="267" r:id="rId27"/>
    <p:sldId id="269" r:id="rId28"/>
    <p:sldId id="323" r:id="rId29"/>
    <p:sldId id="277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playlist?list=PLxeXiLu4E6R_zHJnnt8-Wlu_TpEUBcKx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Kw6YjqSfM" TargetMode="External"/><Relationship Id="rId2" Type="http://schemas.openxmlformats.org/officeDocument/2006/relationships/hyperlink" Target="http://realfoodfilms.org/video/heros-sanctu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cN2aHclw3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oplespotato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Political Economy of food and culture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October 7</a:t>
            </a:r>
            <a:r>
              <a:rPr lang="en-CA" baseline="30000" dirty="0"/>
              <a:t>th</a:t>
            </a:r>
            <a:r>
              <a:rPr lang="en-CA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89CE-0632-4C11-947B-30044A15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3D89-ECC3-402F-B408-C8167E78F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Sustenance economy</a:t>
            </a:r>
          </a:p>
          <a:p>
            <a:pPr lvl="1"/>
            <a:r>
              <a:rPr lang="en-US" dirty="0"/>
              <a:t>People work to directly provide the conditions necessary to maintain their lives</a:t>
            </a:r>
          </a:p>
          <a:p>
            <a:pPr lvl="1"/>
            <a:r>
              <a:rPr lang="en-US" dirty="0"/>
              <a:t>Human production and reproduction is possible</a:t>
            </a:r>
          </a:p>
          <a:p>
            <a:pPr lvl="1"/>
            <a:r>
              <a:rPr lang="en-US" dirty="0"/>
              <a:t>Balance with natural economy</a:t>
            </a:r>
          </a:p>
          <a:p>
            <a:pPr lvl="1"/>
            <a:r>
              <a:rPr lang="en-US" dirty="0"/>
              <a:t>Reproduce society through partnerships, mutuality and reciprocity </a:t>
            </a:r>
          </a:p>
          <a:p>
            <a:pPr lvl="1"/>
            <a:r>
              <a:rPr lang="en-US" dirty="0"/>
              <a:t>More important than market economy – market economy cannot exist without the sustenance economy</a:t>
            </a:r>
          </a:p>
        </p:txBody>
      </p:sp>
    </p:spTree>
    <p:extLst>
      <p:ext uri="{BB962C8B-B14F-4D97-AF65-F5344CB8AC3E}">
        <p14:creationId xmlns:p14="http://schemas.microsoft.com/office/powerpoint/2010/main" val="80713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1CF1-C216-4DAE-B451-6E50485A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CC5F-4988-4FF9-BC2F-899EC327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723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Closing of commons:</a:t>
            </a:r>
          </a:p>
          <a:p>
            <a:pPr marL="201168" lvl="1" indent="0">
              <a:buNone/>
            </a:pPr>
            <a:r>
              <a:rPr lang="en-US" dirty="0"/>
              <a:t>1 – The exclusion of people from access to resources that had been their common property of held in common</a:t>
            </a:r>
          </a:p>
          <a:p>
            <a:pPr marL="201168" lvl="1" indent="0">
              <a:buNone/>
            </a:pPr>
            <a:r>
              <a:rPr lang="en-US" dirty="0"/>
              <a:t>2 – The creation of ‘surplus’ or ‘disposable’ people by denying rights of access to the commons that sustained them</a:t>
            </a:r>
          </a:p>
          <a:p>
            <a:pPr marL="201168" lvl="1" indent="0">
              <a:buNone/>
            </a:pPr>
            <a:r>
              <a:rPr lang="en-US" dirty="0"/>
              <a:t>3 – The creation of private property by the enclosure of common property</a:t>
            </a:r>
          </a:p>
          <a:p>
            <a:pPr marL="201168" lvl="1" indent="0">
              <a:buNone/>
            </a:pPr>
            <a:r>
              <a:rPr lang="en-US" dirty="0"/>
              <a:t>4 – The replacement of diversity that provides for multiple needs and performs multiple functions with monocultures that provide raw material</a:t>
            </a:r>
            <a:br>
              <a:rPr lang="en-US" dirty="0"/>
            </a:br>
            <a:r>
              <a:rPr lang="en-US" dirty="0"/>
              <a:t>5 – The enclosure of minds and imagination, with the result that enclosures are defined and perceived as universal human progress, not as growth of privilege and exclusive rights for a few and dispossession and impoverished for the many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Terra matter – Mother earth</a:t>
            </a:r>
          </a:p>
          <a:p>
            <a:pPr marL="201168" lvl="1" indent="0">
              <a:buNone/>
            </a:pPr>
            <a:r>
              <a:rPr lang="en-US" dirty="0"/>
              <a:t>Terra nullius – Empty land (denied land to original inhabitants and obscured regenerative capacity of the earth)</a:t>
            </a:r>
          </a:p>
          <a:p>
            <a:r>
              <a:rPr lang="en-US" dirty="0"/>
              <a:t>Myths about markets:</a:t>
            </a:r>
          </a:p>
          <a:p>
            <a:pPr lvl="1"/>
            <a:r>
              <a:rPr lang="en-US" dirty="0"/>
              <a:t>Market economies are more efficient – industrial agriculture uses more energy than it produces</a:t>
            </a:r>
          </a:p>
          <a:p>
            <a:pPr lvl="1"/>
            <a:r>
              <a:rPr lang="en-US" dirty="0"/>
              <a:t>Free trade allows food to be delivered efficiently </a:t>
            </a:r>
          </a:p>
          <a:p>
            <a:pPr lvl="1"/>
            <a:r>
              <a:rPr lang="en-US" dirty="0"/>
              <a:t>Globalization creates a knowledge society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Important topics to understand about privatization</a:t>
            </a:r>
          </a:p>
          <a:p>
            <a:pPr marL="201168" lvl="1" indent="0">
              <a:buNone/>
            </a:pPr>
            <a:r>
              <a:rPr lang="en-US" sz="1600" dirty="0"/>
              <a:t>In 1995 Trade-Related Intellectual Property Rights (TRIPs): Article 27.3(b) intellectual agreement of the WTO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6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9904-C19F-4F30-B0C0-600090F5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E029-F1F0-444C-A981-BB4F3B507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economies have produced a shift in how resources are perceived. Transformation of commons into commodities has two implications: </a:t>
            </a:r>
          </a:p>
          <a:p>
            <a:pPr lvl="1"/>
            <a:r>
              <a:rPr lang="en-US" dirty="0"/>
              <a:t>It deprives politically weaker groups of their right to survive</a:t>
            </a:r>
          </a:p>
          <a:p>
            <a:pPr lvl="1"/>
            <a:r>
              <a:rPr lang="en-US" dirty="0"/>
              <a:t>It robs nature of the ability to self-renew and sustain </a:t>
            </a:r>
          </a:p>
          <a:p>
            <a:r>
              <a:rPr lang="en-US" dirty="0"/>
              <a:t>The entire foundation of the ‘ownership society’ is based on new enclosures. The contrived law to justify contemporary enclosures according to Epstein (in Shiva) is based on three falsifications: </a:t>
            </a:r>
          </a:p>
          <a:p>
            <a:pPr lvl="1"/>
            <a:r>
              <a:rPr lang="en-US" dirty="0"/>
              <a:t>The erasure of the history of colonization as a taking and the denial of the experience of occupied inhabitants and their prior rights and prior claims. </a:t>
            </a:r>
          </a:p>
          <a:p>
            <a:pPr lvl="1"/>
            <a:r>
              <a:rPr lang="en-US" dirty="0"/>
              <a:t>The defining of the behaviour of states acting on public trust doctrines eminent domain. </a:t>
            </a:r>
          </a:p>
          <a:p>
            <a:pPr lvl="1"/>
            <a:r>
              <a:rPr lang="en-US" dirty="0"/>
              <a:t>The reduction of the public to the individual.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8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6394-BF07-4FF5-99F3-3107C3A2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Advancing Agriculture by Destroying Farms? The State of Agriculture in Canada </a:t>
            </a:r>
            <a:r>
              <a:rPr lang="en-CA" sz="1000" dirty="0" err="1"/>
              <a:t>Qualman</a:t>
            </a:r>
            <a:r>
              <a:rPr lang="en-CA" sz="10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000" b="1" dirty="0"/>
              <a:t>Food Sovereignty in Canada: Creating Just and Sustainable Food Systems</a:t>
            </a:r>
            <a:r>
              <a:rPr lang="en-CA" sz="1000" dirty="0"/>
              <a:t>, Fernwood Publishing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07E1A-579F-4183-8144-F88EE333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88160"/>
            <a:ext cx="4936309" cy="438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49831-97E7-45F4-8716-01736981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0" y="1788160"/>
            <a:ext cx="5530786" cy="4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F0A-12B2-4737-9A40-BF9468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9E597-76A6-4A15-AE2A-81E7D60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07027"/>
            <a:ext cx="6250624" cy="441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0A150-ED90-4369-ADBF-24D2DB8E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" y="1807027"/>
            <a:ext cx="4522796" cy="4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5" y="1875292"/>
            <a:ext cx="5076196" cy="44432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5292"/>
            <a:ext cx="3785235" cy="42346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02B9-357D-4CE8-A370-0859662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2" y="1874646"/>
            <a:ext cx="4872572" cy="4373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BF480-4F96-4723-893E-87A4E596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4" y="1925446"/>
            <a:ext cx="5551726" cy="35754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B5A1E-7084-4ECF-A523-51554C7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8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B67-71A6-4857-8642-12041F2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 on taxpayers:</a:t>
            </a:r>
          </a:p>
          <a:p>
            <a:pPr lvl="1"/>
            <a:r>
              <a:rPr lang="en-US" dirty="0"/>
              <a:t>Canadian taxpayers have provided 3 – 4 billion dollars per year, $67 billion (about 8000$ per household) to agri-business transnationals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Government programs for agriculture sector: </a:t>
            </a:r>
          </a:p>
          <a:p>
            <a:pPr lvl="2"/>
            <a:r>
              <a:rPr lang="en-US" b="1" dirty="0"/>
              <a:t>Crop insurance </a:t>
            </a:r>
            <a:r>
              <a:rPr lang="en-US" dirty="0"/>
              <a:t>–  Insurance for crops for potential damage i.e. insects, weather, plant disease</a:t>
            </a:r>
          </a:p>
          <a:p>
            <a:pPr lvl="2"/>
            <a:r>
              <a:rPr lang="en-US" b="1" dirty="0"/>
              <a:t>Margin-based support programs </a:t>
            </a:r>
            <a:r>
              <a:rPr lang="en-US" dirty="0"/>
              <a:t>– insurance for crops for potential damage i.e. insects, weather, plant disease</a:t>
            </a:r>
          </a:p>
          <a:p>
            <a:pPr lvl="3"/>
            <a:r>
              <a:rPr lang="en-US" dirty="0"/>
              <a:t>Agriculture Income Disaster Assistance Program</a:t>
            </a:r>
          </a:p>
          <a:p>
            <a:pPr lvl="3"/>
            <a:r>
              <a:rPr lang="en-US" dirty="0"/>
              <a:t>Canadian Farm Income Program</a:t>
            </a:r>
          </a:p>
          <a:p>
            <a:pPr lvl="2"/>
            <a:r>
              <a:rPr lang="en-US" b="1" dirty="0"/>
              <a:t>Savings account programs </a:t>
            </a:r>
            <a:r>
              <a:rPr lang="en-US" dirty="0"/>
              <a:t>– Savings programs that are matched by government to withdraw when net incomes fall </a:t>
            </a:r>
          </a:p>
          <a:p>
            <a:pPr lvl="3"/>
            <a:r>
              <a:rPr lang="en-US" dirty="0"/>
              <a:t>Net income stabilization account</a:t>
            </a:r>
          </a:p>
          <a:p>
            <a:pPr lvl="2"/>
            <a:r>
              <a:rPr lang="en-US" b="1" dirty="0"/>
              <a:t>Ad-hoc payments </a:t>
            </a:r>
            <a:r>
              <a:rPr lang="en-US" dirty="0"/>
              <a:t>– Made to farmers to offset large losses</a:t>
            </a:r>
          </a:p>
          <a:p>
            <a:pPr lvl="2"/>
            <a:r>
              <a:rPr lang="en-US" b="1" dirty="0"/>
              <a:t>Quebec’s ASRA </a:t>
            </a:r>
            <a:r>
              <a:rPr lang="en-US" dirty="0"/>
              <a:t>–</a:t>
            </a:r>
            <a:r>
              <a:rPr lang="en-US" dirty="0" err="1"/>
              <a:t>L’assurance</a:t>
            </a:r>
            <a:r>
              <a:rPr lang="en-US" dirty="0"/>
              <a:t> stabilization des revenues </a:t>
            </a:r>
            <a:r>
              <a:rPr lang="en-US" dirty="0" err="1"/>
              <a:t>agricoles</a:t>
            </a:r>
            <a:r>
              <a:rPr lang="en-US" dirty="0"/>
              <a:t> –To stabilize Quebec farm incomes in relation to production costs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55172-45E6-4976-98D8-9E92B796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Recap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83014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F992-0921-429F-B391-05A82D43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8B4F-28A0-42FE-922C-876F4C4F1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Holt-Gimenez, E. (2017) </a:t>
            </a:r>
            <a:r>
              <a:rPr lang="en-US" b="1" dirty="0"/>
              <a:t>A Foodie’s Guide to Capitalism: Understanding the Political Economy of What We Eat</a:t>
            </a:r>
            <a:r>
              <a:rPr lang="en-US" dirty="0"/>
              <a:t>, Monthly Review Press, New York. </a:t>
            </a:r>
          </a:p>
          <a:p>
            <a:r>
              <a:rPr lang="en-US" dirty="0"/>
              <a:t>Chapter 1 – How our Capitalist Food System Came to Be (pp. 23 – 56)</a:t>
            </a:r>
          </a:p>
          <a:p>
            <a:endParaRPr lang="en-US" dirty="0"/>
          </a:p>
          <a:p>
            <a:r>
              <a:rPr lang="en-US" dirty="0"/>
              <a:t>I will provide you an e-copy of the chapter. </a:t>
            </a:r>
          </a:p>
        </p:txBody>
      </p:sp>
    </p:spTree>
    <p:extLst>
      <p:ext uri="{BB962C8B-B14F-4D97-AF65-F5344CB8AC3E}">
        <p14:creationId xmlns:p14="http://schemas.microsoft.com/office/powerpoint/2010/main" val="3766989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3AE6-F8D3-436D-A233-D4177CB5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Karl Marx</a:t>
            </a:r>
            <a:r>
              <a:rPr lang="en-CA" sz="1800" i="1" dirty="0"/>
              <a:t>Marx, K. Capital Volume 1, Penguin Classics.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B645-B8A7-449F-8236-362FC2A2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 – C </a:t>
            </a:r>
            <a:r>
              <a:rPr lang="en-US" dirty="0"/>
              <a:t>– </a:t>
            </a:r>
            <a:r>
              <a:rPr lang="en-US" sz="1800" dirty="0"/>
              <a:t>Basic barter </a:t>
            </a:r>
            <a:br>
              <a:rPr lang="en-US" dirty="0"/>
            </a:br>
            <a:r>
              <a:rPr lang="en-US" sz="2400" b="1" dirty="0"/>
              <a:t>C – M – C </a:t>
            </a:r>
            <a:r>
              <a:rPr lang="en-US" dirty="0"/>
              <a:t>– </a:t>
            </a:r>
            <a:r>
              <a:rPr lang="en-US" sz="1800" dirty="0"/>
              <a:t>The way classical economists viewed basic barter with money</a:t>
            </a:r>
            <a:br>
              <a:rPr lang="en-US" sz="1800" dirty="0"/>
            </a:br>
            <a:r>
              <a:rPr lang="en-US" sz="2400" b="1" dirty="0"/>
              <a:t>M – C – M’ </a:t>
            </a:r>
            <a:r>
              <a:rPr lang="en-US" dirty="0"/>
              <a:t>– </a:t>
            </a:r>
            <a:r>
              <a:rPr lang="en-US" sz="1800" dirty="0"/>
              <a:t>What really happens when barter systems incorporate money – Limitless accumulation</a:t>
            </a:r>
            <a:br>
              <a:rPr lang="en-US" dirty="0"/>
            </a:br>
            <a:r>
              <a:rPr lang="en-US" sz="2400" b="1" dirty="0"/>
              <a:t>M – M’ </a:t>
            </a:r>
            <a:r>
              <a:rPr lang="en-US" dirty="0"/>
              <a:t>– Usury capital system – Limitless accumulation</a:t>
            </a:r>
          </a:p>
        </p:txBody>
      </p:sp>
    </p:spTree>
    <p:extLst>
      <p:ext uri="{BB962C8B-B14F-4D97-AF65-F5344CB8AC3E}">
        <p14:creationId xmlns:p14="http://schemas.microsoft.com/office/powerpoint/2010/main" val="371493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Katherine Gibson Interview Playlist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809538"/>
            <a:ext cx="3579223" cy="4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0452-36C1-44C2-BE76-99DF87C4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Gibson-Graham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1B16-7769-4AE6-AD54-4168BA4F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Gibson-Graham’s diagram from Take Back the Economy and identify types of food organizations and practices in regards to the five categories:</a:t>
            </a:r>
          </a:p>
          <a:p>
            <a:pPr lvl="1"/>
            <a:r>
              <a:rPr lang="en-US" dirty="0"/>
              <a:t>Enterprise</a:t>
            </a:r>
          </a:p>
          <a:p>
            <a:pPr lvl="1"/>
            <a:r>
              <a:rPr lang="en-US" dirty="0"/>
              <a:t>Labour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Property</a:t>
            </a:r>
          </a:p>
          <a:p>
            <a:pPr lvl="1"/>
            <a:r>
              <a:rPr lang="en-US" dirty="0"/>
              <a:t>Finance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DA52-B695-4F25-A276-6303DFA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– Commons Toolkit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080E-617E-4A8D-882E-37206660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commons:</a:t>
            </a:r>
          </a:p>
          <a:p>
            <a:pPr lvl="1"/>
            <a:r>
              <a:rPr lang="en-US" b="1" dirty="0"/>
              <a:t>Biophysical</a:t>
            </a:r>
            <a:r>
              <a:rPr lang="en-US" dirty="0"/>
              <a:t> –Exist naturally – i.e. rocks, soil, air, etc. </a:t>
            </a:r>
          </a:p>
          <a:p>
            <a:pPr lvl="1"/>
            <a:r>
              <a:rPr lang="en-US" b="1" dirty="0"/>
              <a:t>Cultural</a:t>
            </a:r>
            <a:r>
              <a:rPr lang="en-US" dirty="0"/>
              <a:t> – Things shared by members of the same culture – i.e. language, musical heritage, symbols</a:t>
            </a:r>
          </a:p>
          <a:p>
            <a:pPr lvl="1"/>
            <a:r>
              <a:rPr lang="en-US" b="1" dirty="0"/>
              <a:t>Social</a:t>
            </a:r>
            <a:r>
              <a:rPr lang="en-US" dirty="0"/>
              <a:t> – Things shared between members of a social system – i.e. education, health, political systems </a:t>
            </a:r>
          </a:p>
          <a:p>
            <a:pPr lvl="1"/>
            <a:r>
              <a:rPr lang="en-US" b="1" dirty="0"/>
              <a:t>Knowledge</a:t>
            </a:r>
            <a:r>
              <a:rPr lang="en-US" dirty="0"/>
              <a:t> – Things people know – i.e. Indigenous ecological knowledge, scientific achievements</a:t>
            </a:r>
          </a:p>
          <a:p>
            <a:r>
              <a:rPr lang="en-US" dirty="0"/>
              <a:t>Ways to assess commons. To be a commons: 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– Must be shared widely </a:t>
            </a:r>
          </a:p>
          <a:p>
            <a:pPr lvl="1"/>
            <a:r>
              <a:rPr lang="en-US" b="1" dirty="0"/>
              <a:t>Use</a:t>
            </a:r>
            <a:r>
              <a:rPr lang="en-US" dirty="0"/>
              <a:t> – Must be negotiated by a community</a:t>
            </a:r>
          </a:p>
          <a:p>
            <a:pPr lvl="1"/>
            <a:r>
              <a:rPr lang="en-US" b="1" dirty="0"/>
              <a:t>Benefit</a:t>
            </a:r>
            <a:r>
              <a:rPr lang="en-US" dirty="0"/>
              <a:t> – Must be distributed to the community and possibly beyond</a:t>
            </a:r>
          </a:p>
          <a:p>
            <a:pPr lvl="1"/>
            <a:r>
              <a:rPr lang="en-US" b="1" dirty="0"/>
              <a:t>Care</a:t>
            </a:r>
            <a:r>
              <a:rPr lang="en-US" dirty="0"/>
              <a:t> – Must be performed by community members</a:t>
            </a:r>
          </a:p>
          <a:p>
            <a:pPr lvl="1"/>
            <a:r>
              <a:rPr lang="en-US" b="1" dirty="0"/>
              <a:t>Responsibility</a:t>
            </a:r>
            <a:r>
              <a:rPr lang="en-US" dirty="0"/>
              <a:t> - Must be assumed by the community</a:t>
            </a:r>
          </a:p>
          <a:p>
            <a:pPr lvl="1"/>
            <a:r>
              <a:rPr lang="en-US" b="1" dirty="0"/>
              <a:t>Property</a:t>
            </a:r>
            <a:r>
              <a:rPr lang="en-US" dirty="0"/>
              <a:t> – Must be collectively owned private property, state owned property and/or open access property</a:t>
            </a:r>
          </a:p>
        </p:txBody>
      </p:sp>
    </p:spTree>
    <p:extLst>
      <p:ext uri="{BB962C8B-B14F-4D97-AF65-F5344CB8AC3E}">
        <p14:creationId xmlns:p14="http://schemas.microsoft.com/office/powerpoint/2010/main" val="420131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 – 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91A158DF-04D0-4B21-BEEB-5E93AA4114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12" y="640080"/>
            <a:ext cx="4671441" cy="557784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Three Systems of an Economy – John Pierce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Pearce, J. (2009) Social Economy: Engaging as a Third System, In Amin, A. The Social Economy; International Perspectives on Economic Solidarity, p. 26.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2AF-8D3C-4FB7-A964-46FB5893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Food Sovereignty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1F92-971E-4BB9-A596-C01E7BD8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0895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Darrin </a:t>
            </a:r>
            <a:r>
              <a:rPr lang="en-US" i="1" dirty="0" err="1"/>
              <a:t>Qualman</a:t>
            </a:r>
            <a:r>
              <a:rPr lang="en-US" i="1" dirty="0"/>
              <a:t> Advancing Agriculture by Destroying Farms? The State of Agriculture in Canada</a:t>
            </a:r>
          </a:p>
          <a:p>
            <a:r>
              <a:rPr lang="en-US" b="1" dirty="0"/>
              <a:t>Food Sovereignty is NOT:</a:t>
            </a:r>
          </a:p>
          <a:p>
            <a:pPr lvl="1"/>
            <a:r>
              <a:rPr lang="en-US" dirty="0"/>
              <a:t>A set of policies simplistically aimed at maximizing production and exports </a:t>
            </a:r>
          </a:p>
          <a:p>
            <a:pPr lvl="1"/>
            <a:r>
              <a:rPr lang="en-US" dirty="0"/>
              <a:t>A disregard for the destruction of family farms and rural communities</a:t>
            </a:r>
          </a:p>
          <a:p>
            <a:pPr lvl="1"/>
            <a:r>
              <a:rPr lang="en-US" dirty="0"/>
              <a:t>A push towards high-input, high-cost, high-energy-use model for food production that generates chronic negative returns for the farm families who work the soil </a:t>
            </a:r>
          </a:p>
          <a:p>
            <a:pPr lvl="1"/>
            <a:r>
              <a:rPr lang="en-US" dirty="0"/>
              <a:t>A concentration of land ownership into the hands of fewer and fewer owners, many of them non-farmers</a:t>
            </a:r>
          </a:p>
          <a:p>
            <a:pPr lvl="1"/>
            <a:r>
              <a:rPr lang="en-US" dirty="0"/>
              <a:t>A corporate takeover of a growing number of agricultural sectors (e.g. hog production and cattle finishing) </a:t>
            </a:r>
          </a:p>
          <a:p>
            <a:pPr lvl="1"/>
            <a:r>
              <a:rPr lang="en-US" dirty="0"/>
              <a:t>A push towards massive production units that concentrate potential pollutants </a:t>
            </a:r>
          </a:p>
          <a:p>
            <a:pPr lvl="1"/>
            <a:r>
              <a:rPr lang="en-US" dirty="0"/>
              <a:t>A transfer of key food processing facilities to foreign companies, even to foreign lands</a:t>
            </a:r>
          </a:p>
          <a:p>
            <a:pPr lvl="1"/>
            <a:r>
              <a:rPr lang="en-US" dirty="0"/>
              <a:t>Economic policies that make foreign-based transnationals the primary beneficiaries of the wealth created by farm families working our land</a:t>
            </a:r>
          </a:p>
          <a:p>
            <a:pPr lvl="1"/>
            <a:r>
              <a:rPr lang="en-US" dirty="0"/>
              <a:t>A system that makes citizens ever more dependent on food supplied further and further from their homes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3446-F74D-42F1-A910-59F34CD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ACTIVITY: Three Systems of an Economy – John Pierce </a:t>
            </a:r>
            <a:br>
              <a:rPr lang="en-US" sz="6000" dirty="0"/>
            </a:br>
            <a:r>
              <a:rPr lang="en-CA" sz="1300" dirty="0"/>
              <a:t>Pearce, J. (2009) Social Economy: Engaging as a Third System, In Amin, A. The Social Economy; International Perspectives on Economic Solidarity, p. 26.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D00C-06D3-42A0-A253-5424D3AC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John Pearce’s diagram to identify where the following organizations would be located</a:t>
            </a:r>
          </a:p>
          <a:p>
            <a:pPr lvl="1"/>
            <a:r>
              <a:rPr lang="en-US" dirty="0"/>
              <a:t>Food bank</a:t>
            </a:r>
          </a:p>
          <a:p>
            <a:pPr lvl="1"/>
            <a:r>
              <a:rPr lang="en-US" dirty="0"/>
              <a:t>The Hive Solidarity Cooperative</a:t>
            </a:r>
          </a:p>
          <a:p>
            <a:pPr lvl="1"/>
            <a:r>
              <a:rPr lang="en-US" dirty="0"/>
              <a:t>Monsanto</a:t>
            </a:r>
          </a:p>
          <a:p>
            <a:pPr lvl="1"/>
            <a:r>
              <a:rPr lang="en-US" dirty="0"/>
              <a:t>A local farm</a:t>
            </a:r>
          </a:p>
          <a:p>
            <a:pPr lvl="1"/>
            <a:r>
              <a:rPr lang="en-US" dirty="0"/>
              <a:t>A local for profit café</a:t>
            </a:r>
          </a:p>
          <a:p>
            <a:pPr lvl="1"/>
            <a:r>
              <a:rPr lang="en-US" dirty="0"/>
              <a:t>A government owned regional food delivery program</a:t>
            </a:r>
          </a:p>
          <a:p>
            <a:pPr lvl="1"/>
            <a:r>
              <a:rPr lang="en-US" dirty="0"/>
              <a:t>A family producing their own food</a:t>
            </a:r>
          </a:p>
          <a:p>
            <a:pPr marL="201168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0F3-F1DE-4AEE-9AE2-340F1A89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Vandana Shiva?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237D-D163-454A-93CF-3B60B097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Hero’s Sanctuary</a:t>
            </a:r>
            <a:endParaRPr lang="en-CA" dirty="0">
              <a:hlinkClick r:id="rId3"/>
            </a:endParaRPr>
          </a:p>
          <a:p>
            <a:r>
              <a:rPr lang="en-US" dirty="0">
                <a:hlinkClick r:id="rId4"/>
              </a:rPr>
              <a:t>Vandana Shiva on Food Sovereignty at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7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707B-1E00-4771-998C-2A02E792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C347-E0BC-49A5-91BD-AD56EAA3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 </a:t>
            </a:r>
          </a:p>
          <a:p>
            <a:endParaRPr lang="en-US" sz="3600" dirty="0"/>
          </a:p>
          <a:p>
            <a:r>
              <a:rPr lang="en-US" sz="3600" dirty="0"/>
              <a:t>Go Eat at </a:t>
            </a:r>
            <a:r>
              <a:rPr lang="en-US" sz="3600" dirty="0">
                <a:hlinkClick r:id="rId2"/>
              </a:rPr>
              <a:t>the People’s Potato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783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DC48-17AF-4517-ABDE-1296CAB6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5D7E-6A66-4D1F-8357-1B06102C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main claim(s) made by </a:t>
            </a:r>
            <a:r>
              <a:rPr lang="en-US" dirty="0" err="1"/>
              <a:t>Vanada</a:t>
            </a:r>
            <a:r>
              <a:rPr lang="en-US" dirty="0"/>
              <a:t> Shiva in her chapter about Living Economies? What support/evidence did Vandana Shiva use to support </a:t>
            </a:r>
            <a:r>
              <a:rPr lang="en-US"/>
              <a:t>her claim(s)? </a:t>
            </a:r>
          </a:p>
          <a:p>
            <a:r>
              <a:rPr lang="en-US"/>
              <a:t>In </a:t>
            </a:r>
            <a:r>
              <a:rPr lang="en-US" dirty="0"/>
              <a:t>your answer, please address the following: </a:t>
            </a:r>
          </a:p>
          <a:p>
            <a:pPr lvl="1"/>
            <a:r>
              <a:rPr lang="en-US" dirty="0"/>
              <a:t>Compare and contrast the three types of economies mentioned by Shiva. What features do they have? </a:t>
            </a:r>
          </a:p>
          <a:p>
            <a:pPr lvl="1"/>
            <a:r>
              <a:rPr lang="en-US" dirty="0"/>
              <a:t>What is terra matter and terra nullius? Why are these terms important? </a:t>
            </a:r>
          </a:p>
          <a:p>
            <a:pPr lvl="1"/>
            <a:r>
              <a:rPr lang="en-US" dirty="0"/>
              <a:t>What are the myths about markets stated by Shiva?</a:t>
            </a:r>
          </a:p>
          <a:p>
            <a:pPr lvl="1"/>
            <a:r>
              <a:rPr lang="en-US" dirty="0"/>
              <a:t>What is the TRIPS agreement? Why is it important?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5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DC48-17AF-4517-ABDE-1296CAB6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5D7E-6A66-4D1F-8357-1B06102C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main findings of </a:t>
            </a:r>
            <a:r>
              <a:rPr lang="en-US" dirty="0" err="1"/>
              <a:t>Vanada</a:t>
            </a:r>
            <a:r>
              <a:rPr lang="en-US" dirty="0"/>
              <a:t> Shiva’s article Living Economies?</a:t>
            </a:r>
          </a:p>
          <a:p>
            <a:r>
              <a:rPr lang="en-US" dirty="0"/>
              <a:t>Compare and contrast the three types of economies mentioned by Shiva. What features do they have? </a:t>
            </a:r>
          </a:p>
          <a:p>
            <a:r>
              <a:rPr lang="en-US" dirty="0"/>
              <a:t>What are some myths about markets?</a:t>
            </a:r>
          </a:p>
          <a:p>
            <a:r>
              <a:rPr lang="en-US" dirty="0"/>
              <a:t>What does it mean to enclose the commons?</a:t>
            </a:r>
          </a:p>
          <a:p>
            <a:r>
              <a:rPr lang="en-US" dirty="0"/>
              <a:t>What is terra matter and terra nullius? Why are these terms important? </a:t>
            </a:r>
          </a:p>
          <a:p>
            <a:r>
              <a:rPr lang="en-US" dirty="0"/>
              <a:t>What are ways to close the commons? </a:t>
            </a:r>
          </a:p>
          <a:p>
            <a:r>
              <a:rPr lang="en-US" dirty="0"/>
              <a:t>What is the TRIPS agreement? Why is it important?</a:t>
            </a:r>
          </a:p>
          <a:p>
            <a:r>
              <a:rPr lang="en-US" dirty="0"/>
              <a:t>Why should be concerned about turning commons into commodities?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21A-F6DA-4C14-8A01-36C0A2B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CD01-4FB5-4F3C-B7A3-92D15DD9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Earth democracy </a:t>
            </a:r>
            <a:r>
              <a:rPr lang="en-US" i="1" dirty="0"/>
              <a:t>refers to every being having equal access to the earth’s resources that make life possible; this access is assured by recognizing the importance of the other two economies: nature’s economy and the sustenance economy</a:t>
            </a:r>
            <a:r>
              <a:rPr lang="en-US" dirty="0"/>
              <a:t>.</a:t>
            </a:r>
          </a:p>
          <a:p>
            <a:r>
              <a:rPr lang="en-US" dirty="0"/>
              <a:t>Economy and ecology derive from oikos – household</a:t>
            </a:r>
            <a:br>
              <a:rPr lang="en-US" dirty="0"/>
            </a:br>
            <a:r>
              <a:rPr lang="en-US" dirty="0"/>
              <a:t>Economy derives from the Latin word </a:t>
            </a:r>
            <a:r>
              <a:rPr lang="en-US" dirty="0" err="1"/>
              <a:t>oeconomia</a:t>
            </a:r>
            <a:r>
              <a:rPr lang="en-US" dirty="0"/>
              <a:t> meaning household management</a:t>
            </a:r>
          </a:p>
          <a:p>
            <a:endParaRPr lang="en-US" sz="2400" b="1" dirty="0"/>
          </a:p>
          <a:p>
            <a:r>
              <a:rPr lang="en-US" sz="2400" b="1" dirty="0"/>
              <a:t>Three types of economies: markets – nature – sustenance</a:t>
            </a:r>
          </a:p>
          <a:p>
            <a:endParaRPr lang="en-US" sz="2400" b="1" dirty="0"/>
          </a:p>
          <a:p>
            <a:r>
              <a:rPr lang="en-US" b="1" dirty="0"/>
              <a:t>What are features of the three types of economies suggested by Vandana Shiva?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928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74048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2053-3C24-415C-BD7D-403B80D3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1C78-2A40-4B01-A0C5-6FB76D2EC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Market economy </a:t>
            </a:r>
            <a:r>
              <a:rPr lang="en-US" dirty="0"/>
              <a:t>(globalized free market economy, capitalism, corporate globalization): </a:t>
            </a:r>
          </a:p>
          <a:p>
            <a:pPr lvl="1"/>
            <a:r>
              <a:rPr lang="en-US" dirty="0"/>
              <a:t>Based on scarcity </a:t>
            </a:r>
          </a:p>
          <a:p>
            <a:pPr lvl="1"/>
            <a:r>
              <a:rPr lang="en-US" dirty="0"/>
              <a:t>Private property – closing commons</a:t>
            </a:r>
          </a:p>
          <a:p>
            <a:pPr lvl="1"/>
            <a:r>
              <a:rPr lang="en-US" dirty="0"/>
              <a:t>Capital exchange</a:t>
            </a:r>
          </a:p>
          <a:p>
            <a:pPr lvl="1"/>
            <a:r>
              <a:rPr lang="en-US" dirty="0"/>
              <a:t>Measured by GDP/NDP – total productive output</a:t>
            </a:r>
          </a:p>
          <a:p>
            <a:pPr lvl="1"/>
            <a:r>
              <a:rPr lang="en-US" dirty="0"/>
              <a:t>Externalizes social, economic burden, and destroys natural economy for profits and capital accumulation</a:t>
            </a:r>
          </a:p>
          <a:p>
            <a:pPr lvl="1"/>
            <a:r>
              <a:rPr lang="en-US" dirty="0"/>
              <a:t>Places of exchange</a:t>
            </a:r>
          </a:p>
          <a:p>
            <a:pPr lvl="1"/>
            <a:r>
              <a:rPr lang="en-US" dirty="0"/>
              <a:t>Social relations have become a relationship between things (reification)</a:t>
            </a:r>
          </a:p>
          <a:p>
            <a:pPr lvl="1"/>
            <a:r>
              <a:rPr lang="en-US" dirty="0"/>
              <a:t>Two forms of markets – concrete and ‘the market’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Two main reasons why ecological disasters and the number of displaced, destitute, and disposable people increase in direct proportion to economic growth</a:t>
            </a:r>
          </a:p>
          <a:p>
            <a:pPr marL="201168" lvl="1" indent="0">
              <a:buNone/>
            </a:pPr>
            <a:r>
              <a:rPr lang="en-US" dirty="0"/>
              <a:t>1 – Reduction of visible economy to the market and activities controlled by capital</a:t>
            </a:r>
          </a:p>
          <a:p>
            <a:pPr marL="201168" lvl="1" indent="0">
              <a:buNone/>
            </a:pPr>
            <a:r>
              <a:rPr lang="en-US" dirty="0"/>
              <a:t>2 – The legal rights of corporations have increased at the cost of the rights of real people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8862-2D4D-4251-A3B2-FED9370A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1D68-3921-47C6-A071-DC991C46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Nature economy</a:t>
            </a:r>
          </a:p>
          <a:p>
            <a:pPr lvl="1"/>
            <a:r>
              <a:rPr lang="en-US" dirty="0"/>
              <a:t>The first and most important economy – without it, no other economies can exist</a:t>
            </a:r>
          </a:p>
          <a:p>
            <a:pPr lvl="1"/>
            <a:r>
              <a:rPr lang="en-US" dirty="0"/>
              <a:t>Not recognized by traditional econometrics</a:t>
            </a:r>
          </a:p>
          <a:p>
            <a:pPr lvl="1"/>
            <a:r>
              <a:rPr lang="en-US" dirty="0"/>
              <a:t>It is being destroyed by practices of market economies</a:t>
            </a:r>
          </a:p>
          <a:p>
            <a:pPr lvl="1"/>
            <a:r>
              <a:rPr lang="en-US" dirty="0"/>
              <a:t>The production and reproduction of nature by nature</a:t>
            </a:r>
          </a:p>
        </p:txBody>
      </p:sp>
    </p:spTree>
    <p:extLst>
      <p:ext uri="{BB962C8B-B14F-4D97-AF65-F5344CB8AC3E}">
        <p14:creationId xmlns:p14="http://schemas.microsoft.com/office/powerpoint/2010/main" val="15425765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2793</TotalTime>
  <Words>1948</Words>
  <Application>Microsoft Office PowerPoint</Application>
  <PresentationFormat>Widescreen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</vt:lpstr>
      <vt:lpstr>Food and Culture</vt:lpstr>
      <vt:lpstr>Reading for Next Week</vt:lpstr>
      <vt:lpstr>Who is Vandana Shiva?</vt:lpstr>
      <vt:lpstr>Quiz</vt:lpstr>
      <vt:lpstr>Discussion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Living Economies – Recap</vt:lpstr>
      <vt:lpstr>Aristotle Aristotle. Aristotle in 23 Volumes, Vol. 21, translated by H. Rackham. Cambridge, MA, Harvard University Press; London, William Heinemann Ltd. 1944. </vt:lpstr>
      <vt:lpstr>Karl MarxMarx, K. Capital Volume 1, Penguin Classics. </vt:lpstr>
      <vt:lpstr>Karl PolanyiPolanyi, K. (2001) The Great Transformation; The Political and Economic Origins of Our Time, Beacon Press</vt:lpstr>
      <vt:lpstr>Gibson Graham – Take back the Economy Gibson-Graham, J.K., Cameron, J., Healy, S. (2013) Take Back the Economy: An Ethical Guide for Transforming Communities, University of Minnesota Press </vt:lpstr>
      <vt:lpstr>Gibson Graham – Take back the Economy Gibson-Graham, J.K., Cameron, J., Healy, S. (2013) Take Back the Economy: An Ethical Guide for Transforming Communities, University of Minnesota Press </vt:lpstr>
      <vt:lpstr>Gibson-Graham – Take back the Economy Gibson-Graham, J.K., Cameron, J., Healy, S. (2013) Take Back the Economy: An Ethical Guide for Transforming Communities, University of Minnesota Press </vt:lpstr>
      <vt:lpstr>Take Back the Economy – Commons Toolkit  Gibson-Graham, J.K., Cameron, J., Healy, S. (2013) Take Back the Economy: An Ethical Guide for Transforming Communities, University of Minnesota Press</vt:lpstr>
      <vt:lpstr>Envisioning Real Utopias – Erik Olin Wright Olin Wright, E. (2010) Envisioning Real Utopias, Verso</vt:lpstr>
      <vt:lpstr>Three Systems of an Economy – John Pierce  Pearce, J. (2009) Social Economy: Engaging as a Third System, In Amin, A. The Social Economy; International Perspectives on Economic Solidarity, p. 26. </vt:lpstr>
      <vt:lpstr>Introduction to Food Sovereignty</vt:lpstr>
      <vt:lpstr>ACTIVITY: Three Systems of an Economy – John Pierce  Pearce, J. (2009) Social Economy: Engaging as a Third System, In Amin, A. The Social Economy; International Perspectives on Economic Solidarity, p. 26.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274</cp:revision>
  <dcterms:created xsi:type="dcterms:W3CDTF">2016-08-29T02:04:56Z</dcterms:created>
  <dcterms:modified xsi:type="dcterms:W3CDTF">2019-10-08T01:25:46Z</dcterms:modified>
</cp:coreProperties>
</file>