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260" r:id="rId4"/>
    <p:sldId id="321" r:id="rId5"/>
    <p:sldId id="325" r:id="rId6"/>
    <p:sldId id="322" r:id="rId7"/>
    <p:sldId id="32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7" d="100"/>
          <a:sy n="87" d="100"/>
        </p:scale>
        <p:origin x="64" y="-1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2019-11-25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2019-11-25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2019-11-25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2019-11-25</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2019-11-25</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2019-11-25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2019-11-25</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Action Research project Report</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US" b="1" dirty="0"/>
              <a:t>Action Research Project:</a:t>
            </a:r>
            <a:r>
              <a:rPr lang="en-US" dirty="0"/>
              <a:t> The objective of this assignment is to give students hands on experience with transformative food movements. Students will perform an action-based research project by creating a food project and/or participating with an already existing community food initiative at Concordia University or in the community at large. Students may participate in a group project and submit the report as a group. Students will be evaluated based on the depth of their involvement with the project, clearly reporting the project, and an oral presentation of the project. Students are encouraged to contribute to the Concordia Food Groups Research Project (</a:t>
            </a:r>
            <a:r>
              <a:rPr lang="en-US" u="sng" dirty="0">
                <a:hlinkClick r:id="rId2"/>
              </a:rPr>
              <a:t>www.concordiafoodgroups.ca</a:t>
            </a:r>
            <a:r>
              <a:rPr lang="en-US" dirty="0"/>
              <a:t>). </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D2EC-D68E-4494-A4BD-E397FE8BC15A}"/>
              </a:ext>
            </a:extLst>
          </p:cNvPr>
          <p:cNvSpPr>
            <a:spLocks noGrp="1"/>
          </p:cNvSpPr>
          <p:nvPr>
            <p:ph type="title"/>
          </p:nvPr>
        </p:nvSpPr>
        <p:spPr/>
        <p:txBody>
          <a:bodyPr/>
          <a:lstStyle/>
          <a:p>
            <a:r>
              <a:rPr lang="en-US" dirty="0"/>
              <a:t>Final Report</a:t>
            </a:r>
          </a:p>
        </p:txBody>
      </p:sp>
      <p:sp>
        <p:nvSpPr>
          <p:cNvPr id="3" name="Content Placeholder 2">
            <a:extLst>
              <a:ext uri="{FF2B5EF4-FFF2-40B4-BE49-F238E27FC236}">
                <a16:creationId xmlns:a16="http://schemas.microsoft.com/office/drawing/2014/main" id="{4C0C3BCE-FFE7-474C-92E8-64B3BF950B68}"/>
              </a:ext>
            </a:extLst>
          </p:cNvPr>
          <p:cNvSpPr>
            <a:spLocks noGrp="1"/>
          </p:cNvSpPr>
          <p:nvPr>
            <p:ph idx="1"/>
          </p:nvPr>
        </p:nvSpPr>
        <p:spPr/>
        <p:txBody>
          <a:bodyPr>
            <a:normAutofit fontScale="85000" lnSpcReduction="20000"/>
          </a:bodyPr>
          <a:lstStyle/>
          <a:p>
            <a:r>
              <a:rPr lang="en-US" dirty="0"/>
              <a:t>1 – Community Project Report</a:t>
            </a:r>
          </a:p>
          <a:p>
            <a:r>
              <a:rPr lang="en-US" dirty="0"/>
              <a:t>2 – Literature Review</a:t>
            </a:r>
          </a:p>
          <a:p>
            <a:endParaRPr lang="en-US" dirty="0"/>
          </a:p>
          <a:p>
            <a:r>
              <a:rPr lang="en-US" dirty="0"/>
              <a:t>Individual reports can be no more than 4 pages long. </a:t>
            </a:r>
          </a:p>
          <a:p>
            <a:r>
              <a:rPr lang="en-US" dirty="0"/>
              <a:t>Due December 9</a:t>
            </a:r>
            <a:r>
              <a:rPr lang="en-US" baseline="30000" dirty="0"/>
              <a:t>th</a:t>
            </a:r>
            <a:r>
              <a:rPr lang="en-US" dirty="0"/>
              <a:t> in my mailbox by 11PM.</a:t>
            </a:r>
          </a:p>
          <a:p>
            <a:r>
              <a:rPr lang="en-US" dirty="0"/>
              <a:t>I will not accept assignments that are e-mailed. </a:t>
            </a:r>
          </a:p>
          <a:p>
            <a:endParaRPr lang="en-US" dirty="0"/>
          </a:p>
          <a:p>
            <a:r>
              <a:rPr lang="en-US" dirty="0"/>
              <a:t>Possible ways to present the project:</a:t>
            </a:r>
          </a:p>
          <a:p>
            <a:pPr lvl="1"/>
            <a:r>
              <a:rPr lang="en-US" dirty="0"/>
              <a:t>Write a report</a:t>
            </a:r>
          </a:p>
          <a:p>
            <a:pPr lvl="1"/>
            <a:r>
              <a:rPr lang="en-US" dirty="0"/>
              <a:t>Make a video</a:t>
            </a:r>
          </a:p>
          <a:p>
            <a:pPr lvl="1"/>
            <a:r>
              <a:rPr lang="en-US" dirty="0"/>
              <a:t>Other media forms (if approved by me)</a:t>
            </a:r>
          </a:p>
          <a:p>
            <a:pPr lvl="1"/>
            <a:endParaRPr lang="en-US" dirty="0"/>
          </a:p>
          <a:p>
            <a:pPr marL="201168" lvl="1" indent="0">
              <a:buNone/>
            </a:pPr>
            <a:r>
              <a:rPr lang="en-US" dirty="0"/>
              <a:t>*Can be done as a group or as an individual</a:t>
            </a:r>
          </a:p>
          <a:p>
            <a:pPr lvl="1"/>
            <a:endParaRPr lang="en-US" dirty="0"/>
          </a:p>
        </p:txBody>
      </p:sp>
    </p:spTree>
    <p:extLst>
      <p:ext uri="{BB962C8B-B14F-4D97-AF65-F5344CB8AC3E}">
        <p14:creationId xmlns:p14="http://schemas.microsoft.com/office/powerpoint/2010/main" val="23507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8125-D502-4106-8633-E00B61442C9D}"/>
              </a:ext>
            </a:extLst>
          </p:cNvPr>
          <p:cNvSpPr>
            <a:spLocks noGrp="1"/>
          </p:cNvSpPr>
          <p:nvPr>
            <p:ph type="title"/>
          </p:nvPr>
        </p:nvSpPr>
        <p:spPr/>
        <p:txBody>
          <a:bodyPr/>
          <a:lstStyle/>
          <a:p>
            <a:r>
              <a:rPr lang="en-US" dirty="0"/>
              <a:t>Community Project Report</a:t>
            </a:r>
            <a:endParaRPr lang="en-CA" dirty="0"/>
          </a:p>
        </p:txBody>
      </p:sp>
      <p:sp>
        <p:nvSpPr>
          <p:cNvPr id="3" name="Content Placeholder 2">
            <a:extLst>
              <a:ext uri="{FF2B5EF4-FFF2-40B4-BE49-F238E27FC236}">
                <a16:creationId xmlns:a16="http://schemas.microsoft.com/office/drawing/2014/main" id="{7B9DDB12-92FF-4516-BF8C-D8D1FCB15E48}"/>
              </a:ext>
            </a:extLst>
          </p:cNvPr>
          <p:cNvSpPr>
            <a:spLocks noGrp="1"/>
          </p:cNvSpPr>
          <p:nvPr>
            <p:ph idx="1"/>
          </p:nvPr>
        </p:nvSpPr>
        <p:spPr/>
        <p:txBody>
          <a:bodyPr>
            <a:normAutofit/>
          </a:bodyPr>
          <a:lstStyle/>
          <a:p>
            <a:r>
              <a:rPr lang="en-US" dirty="0"/>
              <a:t>Must contain: </a:t>
            </a:r>
          </a:p>
          <a:p>
            <a:pPr lvl="1"/>
            <a:r>
              <a:rPr lang="en-US" dirty="0"/>
              <a:t>A description of the project</a:t>
            </a:r>
          </a:p>
          <a:p>
            <a:pPr lvl="1"/>
            <a:r>
              <a:rPr lang="en-US" dirty="0"/>
              <a:t>An description of your methodology </a:t>
            </a:r>
          </a:p>
          <a:p>
            <a:pPr lvl="2"/>
            <a:r>
              <a:rPr lang="en-US" dirty="0"/>
              <a:t>Autoethnography, interview, observation, participatory-action-research</a:t>
            </a:r>
          </a:p>
          <a:p>
            <a:pPr lvl="2"/>
            <a:r>
              <a:rPr lang="en-US" dirty="0"/>
              <a:t>What did you set out to do? </a:t>
            </a:r>
          </a:p>
          <a:p>
            <a:pPr lvl="1"/>
            <a:r>
              <a:rPr lang="en-US" dirty="0"/>
              <a:t>A report about your ‘findings/outcomes’</a:t>
            </a:r>
          </a:p>
          <a:p>
            <a:pPr lvl="2"/>
            <a:r>
              <a:rPr lang="en-US" dirty="0"/>
              <a:t>What did you achieve, learn, accomplish, find? </a:t>
            </a:r>
          </a:p>
          <a:p>
            <a:pPr lvl="2"/>
            <a:r>
              <a:rPr lang="en-US" dirty="0"/>
              <a:t>What tasks did you perform, how much time did you dedicate to the project, what was your involvement with the project? </a:t>
            </a:r>
          </a:p>
          <a:p>
            <a:pPr lvl="1"/>
            <a:r>
              <a:rPr lang="en-US" dirty="0"/>
              <a:t>A statement linking your project to readings, concepts discussed in this course and/or external readings </a:t>
            </a:r>
          </a:p>
          <a:p>
            <a:pPr lvl="1"/>
            <a:r>
              <a:rPr lang="en-US" dirty="0"/>
              <a:t>A bibliography</a:t>
            </a:r>
          </a:p>
          <a:p>
            <a:pPr lvl="1"/>
            <a:r>
              <a:rPr lang="en-US" dirty="0"/>
              <a:t>Valid/reliable external references </a:t>
            </a:r>
          </a:p>
          <a:p>
            <a:pPr lvl="1"/>
            <a:endParaRPr lang="en-US" dirty="0"/>
          </a:p>
          <a:p>
            <a:pPr lvl="1"/>
            <a:endParaRPr lang="en-CA" dirty="0"/>
          </a:p>
        </p:txBody>
      </p:sp>
    </p:spTree>
    <p:extLst>
      <p:ext uri="{BB962C8B-B14F-4D97-AF65-F5344CB8AC3E}">
        <p14:creationId xmlns:p14="http://schemas.microsoft.com/office/powerpoint/2010/main" val="389558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4036689175"/>
              </p:ext>
            </p:extLst>
          </p:nvPr>
        </p:nvGraphicFramePr>
        <p:xfrm>
          <a:off x="0" y="-1"/>
          <a:ext cx="12192000" cy="9537453"/>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3881963345"/>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rPr>
                        <a:t>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249071">
                <a:tc>
                  <a:txBody>
                    <a:bodyPr/>
                    <a:lstStyle/>
                    <a:p>
                      <a:pPr marL="0" marR="0">
                        <a:spcBef>
                          <a:spcPts val="0"/>
                        </a:spcBef>
                        <a:spcAft>
                          <a:spcPts val="0"/>
                        </a:spcAft>
                      </a:pPr>
                      <a:r>
                        <a:rPr lang="en-US" sz="1500" dirty="0">
                          <a:effectLst/>
                        </a:rPr>
                        <a:t>Clarity of Project Description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Project not described.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Project description is not clear. </a:t>
                      </a:r>
                    </a:p>
                  </a:txBody>
                  <a:tcPr marL="38680" marR="38680" marT="0" marB="0"/>
                </a:tc>
                <a:tc>
                  <a:txBody>
                    <a:bodyPr/>
                    <a:lstStyle/>
                    <a:p>
                      <a:pPr marL="0" marR="0">
                        <a:spcBef>
                          <a:spcPts val="0"/>
                        </a:spcBef>
                        <a:spcAft>
                          <a:spcPts val="0"/>
                        </a:spcAft>
                      </a:pPr>
                      <a:r>
                        <a:rPr lang="en-US" sz="1500" dirty="0">
                          <a:effectLst/>
                        </a:rPr>
                        <a:t>Project description is somewhat clear. </a:t>
                      </a:r>
                    </a:p>
                  </a:txBody>
                  <a:tcPr marL="38680" marR="38680" marT="0" marB="0"/>
                </a:tc>
                <a:tc>
                  <a:txBody>
                    <a:bodyPr/>
                    <a:lstStyle/>
                    <a:p>
                      <a:pPr marL="0" marR="0">
                        <a:spcBef>
                          <a:spcPts val="0"/>
                        </a:spcBef>
                        <a:spcAft>
                          <a:spcPts val="0"/>
                        </a:spcAft>
                      </a:pPr>
                      <a:r>
                        <a:rPr lang="en-US" sz="1500" dirty="0">
                          <a:effectLst/>
                        </a:rPr>
                        <a:t>Project description is clear, concise and specific.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report is extremely clear, concise and specific.</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Clearly Defined Methodology</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not described.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project methodology.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not clear.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not appropriate.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somewhat clear.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clear, concise and specific.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extremely clear, concise and specific.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methodology is completely on point.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Outcomes and Objectives</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Objectives and outcomes not described.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tangentially.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somewhat clearly.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clearly.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extremely clearly.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Statement Linking the Project to Readings, Class Concepts and/or Other External 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statement linking work with other readings, concepts and/or other external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bibliography.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Statement only linked tangentially with one or two other readings, concepts and/or other external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Readings, concepts and/or external sources not reliable valid and/or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Statement properly linked with one or two other readings, concepts and/or other external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Readings, concepts and/or external sources somewhat reliable valid and/or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Statement properly linked with three readings, concepts and/or other external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Readings, concepts and/or external sources reliable valid and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Statement properly linked with four or more readings, concepts and/or other external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readings, concepts and/or external sources are reliable valid and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23142221"/>
                  </a:ext>
                </a:extLst>
              </a:tr>
              <a:tr h="1101090">
                <a:tc>
                  <a:txBody>
                    <a:bodyPr/>
                    <a:lstStyle/>
                    <a:p>
                      <a:pPr marL="0" marR="0">
                        <a:spcBef>
                          <a:spcPts val="0"/>
                        </a:spcBef>
                        <a:spcAft>
                          <a:spcPts val="0"/>
                        </a:spcAft>
                      </a:pPr>
                      <a:r>
                        <a:rPr lang="en-US" sz="1500" dirty="0">
                          <a:effectLst/>
                        </a:rPr>
                        <a:t>Meaningful Impact in the Community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Did not discuss meaningful impact in the community.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Described meaningful outcome tangentially.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real meaningful impact in the community.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Meaningful impact somewhat described.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Slight meaningful impact in the community.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Meaningful impact clearly described.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Your involvement in the project made a positive impact on community food practices.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Meaningful impact extremely clearly described.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Your involvement in the project made a major positive impact on community food practices.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Filled with grammar mistakes, formatting mistakes, making it very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286769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C650E-1669-4598-8D6B-ED0839EDAAD3}"/>
              </a:ext>
            </a:extLst>
          </p:cNvPr>
          <p:cNvSpPr>
            <a:spLocks noGrp="1"/>
          </p:cNvSpPr>
          <p:nvPr>
            <p:ph type="title"/>
          </p:nvPr>
        </p:nvSpPr>
        <p:spPr/>
        <p:txBody>
          <a:bodyPr/>
          <a:lstStyle/>
          <a:p>
            <a:r>
              <a:rPr lang="en-US" dirty="0"/>
              <a:t>Literature Review</a:t>
            </a:r>
            <a:endParaRPr lang="en-CA" dirty="0"/>
          </a:p>
        </p:txBody>
      </p:sp>
      <p:sp>
        <p:nvSpPr>
          <p:cNvPr id="3" name="Content Placeholder 2">
            <a:extLst>
              <a:ext uri="{FF2B5EF4-FFF2-40B4-BE49-F238E27FC236}">
                <a16:creationId xmlns:a16="http://schemas.microsoft.com/office/drawing/2014/main" id="{841B8D00-B025-4076-A41D-2331AF692739}"/>
              </a:ext>
            </a:extLst>
          </p:cNvPr>
          <p:cNvSpPr>
            <a:spLocks noGrp="1"/>
          </p:cNvSpPr>
          <p:nvPr>
            <p:ph idx="1"/>
          </p:nvPr>
        </p:nvSpPr>
        <p:spPr/>
        <p:txBody>
          <a:bodyPr>
            <a:normAutofit fontScale="92500" lnSpcReduction="20000"/>
          </a:bodyPr>
          <a:lstStyle/>
          <a:p>
            <a:r>
              <a:rPr lang="en-US" dirty="0"/>
              <a:t>Must contain: </a:t>
            </a:r>
          </a:p>
          <a:p>
            <a:pPr lvl="1"/>
            <a:r>
              <a:rPr lang="en-US" dirty="0"/>
              <a:t>An introduction</a:t>
            </a:r>
          </a:p>
          <a:p>
            <a:pPr lvl="2"/>
            <a:r>
              <a:rPr lang="en-US" dirty="0"/>
              <a:t>Why is this topic important? </a:t>
            </a:r>
          </a:p>
          <a:p>
            <a:pPr lvl="2"/>
            <a:r>
              <a:rPr lang="en-US" dirty="0"/>
              <a:t>Clear research questions</a:t>
            </a:r>
          </a:p>
          <a:p>
            <a:pPr lvl="1"/>
            <a:r>
              <a:rPr lang="en-US" dirty="0"/>
              <a:t>An description of your methodology </a:t>
            </a:r>
          </a:p>
          <a:p>
            <a:pPr lvl="2"/>
            <a:r>
              <a:rPr lang="en-US" dirty="0"/>
              <a:t>How did you perform your literature search? </a:t>
            </a:r>
          </a:p>
          <a:p>
            <a:pPr lvl="2"/>
            <a:r>
              <a:rPr lang="en-US" dirty="0"/>
              <a:t>Why did you choose the articles you did, over others? </a:t>
            </a:r>
          </a:p>
          <a:p>
            <a:pPr lvl="1"/>
            <a:r>
              <a:rPr lang="en-US" dirty="0"/>
              <a:t>A report about your ‘findings/outcomes’</a:t>
            </a:r>
          </a:p>
          <a:p>
            <a:pPr lvl="2"/>
            <a:r>
              <a:rPr lang="en-US" dirty="0"/>
              <a:t>What did your literature review find? </a:t>
            </a:r>
          </a:p>
          <a:p>
            <a:pPr lvl="2"/>
            <a:r>
              <a:rPr lang="en-US" dirty="0"/>
              <a:t>What are the answers to your research questions? </a:t>
            </a:r>
          </a:p>
          <a:p>
            <a:pPr lvl="1"/>
            <a:r>
              <a:rPr lang="en-US" dirty="0"/>
              <a:t>Discussion </a:t>
            </a:r>
          </a:p>
          <a:p>
            <a:pPr lvl="2"/>
            <a:r>
              <a:rPr lang="en-US" dirty="0"/>
              <a:t>A statement linking your project to readings, concepts discussed in this course and/or external readings. </a:t>
            </a:r>
          </a:p>
          <a:p>
            <a:pPr lvl="2"/>
            <a:r>
              <a:rPr lang="en-US" dirty="0"/>
              <a:t>Implications, limitations</a:t>
            </a:r>
          </a:p>
          <a:p>
            <a:pPr lvl="2"/>
            <a:r>
              <a:rPr lang="en-US" dirty="0"/>
              <a:t>What do your findings suggest? </a:t>
            </a:r>
          </a:p>
          <a:p>
            <a:pPr lvl="1"/>
            <a:r>
              <a:rPr lang="en-US" dirty="0"/>
              <a:t>A bibliography</a:t>
            </a:r>
          </a:p>
          <a:p>
            <a:pPr lvl="1"/>
            <a:r>
              <a:rPr lang="en-US" dirty="0"/>
              <a:t>Valid/reliable external references </a:t>
            </a:r>
          </a:p>
          <a:p>
            <a:endParaRPr lang="en-CA" dirty="0"/>
          </a:p>
        </p:txBody>
      </p:sp>
    </p:spTree>
    <p:extLst>
      <p:ext uri="{BB962C8B-B14F-4D97-AF65-F5344CB8AC3E}">
        <p14:creationId xmlns:p14="http://schemas.microsoft.com/office/powerpoint/2010/main" val="201924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08008065"/>
              </p:ext>
            </p:extLst>
          </p:nvPr>
        </p:nvGraphicFramePr>
        <p:xfrm>
          <a:off x="0" y="-1"/>
          <a:ext cx="12192000" cy="10773591"/>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3881963345"/>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rPr>
                        <a:t>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249071">
                <a:tc>
                  <a:txBody>
                    <a:bodyPr/>
                    <a:lstStyle/>
                    <a:p>
                      <a:pPr marL="0" marR="0">
                        <a:spcBef>
                          <a:spcPts val="0"/>
                        </a:spcBef>
                        <a:spcAft>
                          <a:spcPts val="0"/>
                        </a:spcAft>
                      </a:pPr>
                      <a:r>
                        <a:rPr lang="en-US" sz="1500" dirty="0">
                          <a:effectLst/>
                        </a:rPr>
                        <a:t>Introduction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Topic not described.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No research questions.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Topic description is not clear and/or justified.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Research questions not clear and/or appropriate. </a:t>
                      </a:r>
                    </a:p>
                  </a:txBody>
                  <a:tcPr marL="38680" marR="38680" marT="0" marB="0"/>
                </a:tc>
                <a:tc>
                  <a:txBody>
                    <a:bodyPr/>
                    <a:lstStyle/>
                    <a:p>
                      <a:pPr marL="0" marR="0">
                        <a:spcBef>
                          <a:spcPts val="0"/>
                        </a:spcBef>
                        <a:spcAft>
                          <a:spcPts val="0"/>
                        </a:spcAft>
                      </a:pPr>
                      <a:r>
                        <a:rPr lang="en-US" sz="1500" dirty="0">
                          <a:effectLst/>
                        </a:rPr>
                        <a:t>Topic description is somewhat clear and/or justified.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Research questions somewhat clear and/or appropriate. </a:t>
                      </a:r>
                    </a:p>
                  </a:txBody>
                  <a:tcPr marL="38680" marR="38680" marT="0" marB="0"/>
                </a:tc>
                <a:tc>
                  <a:txBody>
                    <a:bodyPr/>
                    <a:lstStyle/>
                    <a:p>
                      <a:pPr marL="0" marR="0">
                        <a:spcBef>
                          <a:spcPts val="0"/>
                        </a:spcBef>
                        <a:spcAft>
                          <a:spcPts val="0"/>
                        </a:spcAft>
                      </a:pPr>
                      <a:r>
                        <a:rPr lang="en-US" sz="1500" dirty="0">
                          <a:effectLst/>
                        </a:rPr>
                        <a:t>Topic description is clear and justified.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Research questions clear and appropriate. </a:t>
                      </a:r>
                    </a:p>
                  </a:txBody>
                  <a:tcPr marL="38680" marR="38680" marT="0" marB="0"/>
                </a:tc>
                <a:tc>
                  <a:txBody>
                    <a:bodyPr/>
                    <a:lstStyle/>
                    <a:p>
                      <a:pPr marL="0" marR="0">
                        <a:spcBef>
                          <a:spcPts val="0"/>
                        </a:spcBef>
                        <a:spcAft>
                          <a:spcPts val="0"/>
                        </a:spcAft>
                      </a:pPr>
                      <a:r>
                        <a:rPr lang="en-US" sz="1500" dirty="0">
                          <a:effectLst/>
                        </a:rPr>
                        <a:t>Topic description is extremely clear and justified.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Research questions extremely clear and appropriate. </a:t>
                      </a:r>
                    </a:p>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Clearly Defined Methodology</a:t>
                      </a:r>
                    </a:p>
                  </a:txBody>
                  <a:tcPr marL="38680" marR="38680" marT="0" marB="0"/>
                </a:tc>
                <a:tc>
                  <a:txBody>
                    <a:bodyPr/>
                    <a:lstStyle/>
                    <a:p>
                      <a:pPr marL="0" marR="0">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Article gathering methodology not described. </a:t>
                      </a:r>
                    </a:p>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No project methodology.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not clear.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not appropriate.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somewhat clear.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clear, concise and specific.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extremely clear, concise and specific.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gathering methodology is completely on point.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Outcomes and Objectives</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Objectives and outcomes not described.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Research questions not answered.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tangentially.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Research questions answered tangentially.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somewhat clearly.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Research questions somewhat answered.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clearly.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Research questions answered.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Objectives and outcomes described  extremely clearly.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Research questions answered extremely well.</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Discussion</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discussion about your findings.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only tangentially provided.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does not address key findings, implications, limitations, and/or relate subject with other readings, concepts and/or other external readings.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somewhat clear.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does somewhat address key findings, implications, limitations, and/or relate subject with other readings, concepts and/or other external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clear, concise and specific.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addresses key findings, implications, limitations, and/or relate subject with other readings, concepts and/or other external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extremely clear, concise and specific.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Discussion addresses key findings, implications, limitations, and/or relate subject with other readings, concepts and/or other external readings extremely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285048492"/>
                  </a:ext>
                </a:extLst>
              </a:tr>
              <a:tr h="1101090">
                <a:tc>
                  <a:txBody>
                    <a:bodyPr/>
                    <a:lstStyle/>
                    <a:p>
                      <a:pPr marL="0" marR="0">
                        <a:spcBef>
                          <a:spcPts val="0"/>
                        </a:spcBef>
                        <a:spcAft>
                          <a:spcPts val="0"/>
                        </a:spcAft>
                      </a:pPr>
                      <a:r>
                        <a:rPr lang="en-US" sz="1500" dirty="0">
                          <a:effectLst/>
                        </a:rPr>
                        <a:t>Sources and References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bibliography.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not reliable valid and/or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At least 5 reliable and valid sources used.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somewhat reliable valid and/or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6 – 7 reliable and valid sources used.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Most sources reliable valid and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8 – 10 reliable and valid sources used.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sources are reliable valid and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10 – 20 reliable and valid sources used. </a:t>
                      </a:r>
                    </a:p>
                  </a:txBody>
                  <a:tcPr marL="38680" marR="38680" marT="0" marB="0"/>
                </a:tc>
                <a:extLst>
                  <a:ext uri="{0D108BD9-81ED-4DB2-BD59-A6C34878D82A}">
                    <a16:rowId xmlns:a16="http://schemas.microsoft.com/office/drawing/2014/main" val="3823142221"/>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Filled with grammar mistakes, formatting mistakes, making it very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3140666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2427</TotalTime>
  <Words>1368</Words>
  <Application>Microsoft Office PowerPoint</Application>
  <PresentationFormat>Widescreen</PresentationFormat>
  <Paragraphs>208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Food and Culture</vt:lpstr>
      <vt:lpstr>Assignments</vt:lpstr>
      <vt:lpstr>Final Report</vt:lpstr>
      <vt:lpstr>Community Project Report</vt:lpstr>
      <vt:lpstr>PowerPoint Presentation</vt:lpstr>
      <vt:lpstr>Literature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240</cp:revision>
  <dcterms:created xsi:type="dcterms:W3CDTF">2016-08-29T02:04:56Z</dcterms:created>
  <dcterms:modified xsi:type="dcterms:W3CDTF">2019-11-25T17:48:15Z</dcterms:modified>
</cp:coreProperties>
</file>