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318" r:id="rId3"/>
    <p:sldId id="260" r:id="rId4"/>
    <p:sldId id="321" r:id="rId5"/>
    <p:sldId id="325" r:id="rId6"/>
    <p:sldId id="322" r:id="rId7"/>
    <p:sldId id="326"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7" d="100"/>
          <a:sy n="87" d="100"/>
        </p:scale>
        <p:origin x="64" y="-1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2019-11-25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2019-11-25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2019-11-25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2019-11-25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2019-11-25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2019-11-25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2019-11-25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2019-11-25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2019-11-25</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2019-11-25</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2019-11-25</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2019-11-25</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concordiafoodgroups.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Culture</a:t>
            </a:r>
          </a:p>
        </p:txBody>
      </p:sp>
      <p:sp>
        <p:nvSpPr>
          <p:cNvPr id="3" name="Subtitle 2"/>
          <p:cNvSpPr>
            <a:spLocks noGrp="1"/>
          </p:cNvSpPr>
          <p:nvPr>
            <p:ph type="subTitle" idx="1"/>
          </p:nvPr>
        </p:nvSpPr>
        <p:spPr/>
        <p:txBody>
          <a:bodyPr>
            <a:normAutofit/>
          </a:bodyPr>
          <a:lstStyle/>
          <a:p>
            <a:r>
              <a:rPr lang="en-CA" dirty="0"/>
              <a:t>Action Research project Report</a:t>
            </a:r>
          </a:p>
          <a:p>
            <a:r>
              <a:rPr lang="en-CA" dirty="0"/>
              <a:t>Erik Chevrier</a:t>
            </a:r>
          </a:p>
        </p:txBody>
      </p:sp>
    </p:spTree>
    <p:extLst>
      <p:ext uri="{BB962C8B-B14F-4D97-AF65-F5344CB8AC3E}">
        <p14:creationId xmlns:p14="http://schemas.microsoft.com/office/powerpoint/2010/main" val="918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1FF87-E0EE-4580-A983-A746617E0FA6}"/>
              </a:ext>
            </a:extLst>
          </p:cNvPr>
          <p:cNvSpPr>
            <a:spLocks noGrp="1"/>
          </p:cNvSpPr>
          <p:nvPr>
            <p:ph type="title"/>
          </p:nvPr>
        </p:nvSpPr>
        <p:spPr/>
        <p:txBody>
          <a:bodyPr/>
          <a:lstStyle/>
          <a:p>
            <a:r>
              <a:rPr lang="en-US" dirty="0"/>
              <a:t>Assignments</a:t>
            </a:r>
          </a:p>
        </p:txBody>
      </p:sp>
      <p:sp>
        <p:nvSpPr>
          <p:cNvPr id="3" name="Content Placeholder 2">
            <a:extLst>
              <a:ext uri="{FF2B5EF4-FFF2-40B4-BE49-F238E27FC236}">
                <a16:creationId xmlns:a16="http://schemas.microsoft.com/office/drawing/2014/main" id="{84203461-C30D-41BD-B8CF-0202AB36D425}"/>
              </a:ext>
            </a:extLst>
          </p:cNvPr>
          <p:cNvSpPr>
            <a:spLocks noGrp="1"/>
          </p:cNvSpPr>
          <p:nvPr>
            <p:ph idx="1"/>
          </p:nvPr>
        </p:nvSpPr>
        <p:spPr/>
        <p:txBody>
          <a:bodyPr>
            <a:normAutofit/>
          </a:bodyPr>
          <a:lstStyle/>
          <a:p>
            <a:r>
              <a:rPr lang="en-US" b="1" dirty="0"/>
              <a:t>Action Research Project:</a:t>
            </a:r>
            <a:r>
              <a:rPr lang="en-US" dirty="0"/>
              <a:t> The objective of this assignment is to give students hands on experience with transformative food movements. Students will perform an action-based research project by creating a food project and/or participating with an already existing community food initiative at Concordia University or in the community at large. Students may participate in a group project and submit the report as a group. Students will be evaluated based on the depth of their involvement with the project, clearly reporting the project, and an oral presentation of the project. Students are encouraged to contribute to the Concordia Food Groups Research Project (</a:t>
            </a:r>
            <a:r>
              <a:rPr lang="en-US" u="sng" dirty="0">
                <a:hlinkClick r:id="rId2"/>
              </a:rPr>
              <a:t>www.concordiafoodgroups.ca</a:t>
            </a:r>
            <a:r>
              <a:rPr lang="en-US" dirty="0"/>
              <a:t>). </a:t>
            </a:r>
          </a:p>
          <a:p>
            <a:endParaRPr lang="en-US" dirty="0"/>
          </a:p>
        </p:txBody>
      </p:sp>
    </p:spTree>
    <p:extLst>
      <p:ext uri="{BB962C8B-B14F-4D97-AF65-F5344CB8AC3E}">
        <p14:creationId xmlns:p14="http://schemas.microsoft.com/office/powerpoint/2010/main" val="140951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0D2EC-D68E-4494-A4BD-E397FE8BC15A}"/>
              </a:ext>
            </a:extLst>
          </p:cNvPr>
          <p:cNvSpPr>
            <a:spLocks noGrp="1"/>
          </p:cNvSpPr>
          <p:nvPr>
            <p:ph type="title"/>
          </p:nvPr>
        </p:nvSpPr>
        <p:spPr/>
        <p:txBody>
          <a:bodyPr/>
          <a:lstStyle/>
          <a:p>
            <a:r>
              <a:rPr lang="en-US" dirty="0"/>
              <a:t>Final Report</a:t>
            </a:r>
          </a:p>
        </p:txBody>
      </p:sp>
      <p:sp>
        <p:nvSpPr>
          <p:cNvPr id="3" name="Content Placeholder 2">
            <a:extLst>
              <a:ext uri="{FF2B5EF4-FFF2-40B4-BE49-F238E27FC236}">
                <a16:creationId xmlns:a16="http://schemas.microsoft.com/office/drawing/2014/main" id="{4C0C3BCE-FFE7-474C-92E8-64B3BF950B68}"/>
              </a:ext>
            </a:extLst>
          </p:cNvPr>
          <p:cNvSpPr>
            <a:spLocks noGrp="1"/>
          </p:cNvSpPr>
          <p:nvPr>
            <p:ph idx="1"/>
          </p:nvPr>
        </p:nvSpPr>
        <p:spPr/>
        <p:txBody>
          <a:bodyPr>
            <a:normAutofit fontScale="85000" lnSpcReduction="20000"/>
          </a:bodyPr>
          <a:lstStyle/>
          <a:p>
            <a:r>
              <a:rPr lang="en-US" dirty="0"/>
              <a:t>1 – Community Project Report</a:t>
            </a:r>
          </a:p>
          <a:p>
            <a:r>
              <a:rPr lang="en-US" dirty="0"/>
              <a:t>2 – Literature Review</a:t>
            </a:r>
          </a:p>
          <a:p>
            <a:endParaRPr lang="en-US" dirty="0"/>
          </a:p>
          <a:p>
            <a:r>
              <a:rPr lang="en-US" dirty="0"/>
              <a:t>Individual reports can be no more than 4 pages long. </a:t>
            </a:r>
          </a:p>
          <a:p>
            <a:r>
              <a:rPr lang="en-US" dirty="0"/>
              <a:t>Due December 9</a:t>
            </a:r>
            <a:r>
              <a:rPr lang="en-US" baseline="30000" dirty="0"/>
              <a:t>th</a:t>
            </a:r>
            <a:r>
              <a:rPr lang="en-US" dirty="0"/>
              <a:t> in my mailbox by 11PM.</a:t>
            </a:r>
          </a:p>
          <a:p>
            <a:r>
              <a:rPr lang="en-US" dirty="0"/>
              <a:t>I will not accept assignments that are e-mailed. </a:t>
            </a:r>
          </a:p>
          <a:p>
            <a:endParaRPr lang="en-US" dirty="0"/>
          </a:p>
          <a:p>
            <a:r>
              <a:rPr lang="en-US" dirty="0"/>
              <a:t>Possible ways to present the project:</a:t>
            </a:r>
          </a:p>
          <a:p>
            <a:pPr lvl="1"/>
            <a:r>
              <a:rPr lang="en-US" dirty="0"/>
              <a:t>Write a report</a:t>
            </a:r>
          </a:p>
          <a:p>
            <a:pPr lvl="1"/>
            <a:r>
              <a:rPr lang="en-US" dirty="0"/>
              <a:t>Make a video</a:t>
            </a:r>
          </a:p>
          <a:p>
            <a:pPr lvl="1"/>
            <a:r>
              <a:rPr lang="en-US" dirty="0"/>
              <a:t>Other media forms (if approved by me)</a:t>
            </a:r>
          </a:p>
          <a:p>
            <a:pPr lvl="1"/>
            <a:endParaRPr lang="en-US" dirty="0"/>
          </a:p>
          <a:p>
            <a:pPr marL="201168" lvl="1" indent="0">
              <a:buNone/>
            </a:pPr>
            <a:r>
              <a:rPr lang="en-US" dirty="0"/>
              <a:t>*Can be done as a group or as an individual</a:t>
            </a:r>
          </a:p>
          <a:p>
            <a:pPr lvl="1"/>
            <a:endParaRPr lang="en-US" dirty="0"/>
          </a:p>
        </p:txBody>
      </p:sp>
    </p:spTree>
    <p:extLst>
      <p:ext uri="{BB962C8B-B14F-4D97-AF65-F5344CB8AC3E}">
        <p14:creationId xmlns:p14="http://schemas.microsoft.com/office/powerpoint/2010/main" val="235071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98125-D502-4106-8633-E00B61442C9D}"/>
              </a:ext>
            </a:extLst>
          </p:cNvPr>
          <p:cNvSpPr>
            <a:spLocks noGrp="1"/>
          </p:cNvSpPr>
          <p:nvPr>
            <p:ph type="title"/>
          </p:nvPr>
        </p:nvSpPr>
        <p:spPr/>
        <p:txBody>
          <a:bodyPr/>
          <a:lstStyle/>
          <a:p>
            <a:r>
              <a:rPr lang="en-US" dirty="0"/>
              <a:t>Community Project Report</a:t>
            </a:r>
            <a:endParaRPr lang="en-CA" dirty="0"/>
          </a:p>
        </p:txBody>
      </p:sp>
      <p:sp>
        <p:nvSpPr>
          <p:cNvPr id="3" name="Content Placeholder 2">
            <a:extLst>
              <a:ext uri="{FF2B5EF4-FFF2-40B4-BE49-F238E27FC236}">
                <a16:creationId xmlns:a16="http://schemas.microsoft.com/office/drawing/2014/main" id="{7B9DDB12-92FF-4516-BF8C-D8D1FCB15E48}"/>
              </a:ext>
            </a:extLst>
          </p:cNvPr>
          <p:cNvSpPr>
            <a:spLocks noGrp="1"/>
          </p:cNvSpPr>
          <p:nvPr>
            <p:ph idx="1"/>
          </p:nvPr>
        </p:nvSpPr>
        <p:spPr/>
        <p:txBody>
          <a:bodyPr>
            <a:normAutofit/>
          </a:bodyPr>
          <a:lstStyle/>
          <a:p>
            <a:r>
              <a:rPr lang="en-US" dirty="0"/>
              <a:t>Must contain: </a:t>
            </a:r>
          </a:p>
          <a:p>
            <a:pPr lvl="1"/>
            <a:r>
              <a:rPr lang="en-US" dirty="0"/>
              <a:t>A description of the project</a:t>
            </a:r>
          </a:p>
          <a:p>
            <a:pPr lvl="1"/>
            <a:r>
              <a:rPr lang="en-US" dirty="0"/>
              <a:t>An description of your methodology </a:t>
            </a:r>
          </a:p>
          <a:p>
            <a:pPr lvl="2"/>
            <a:r>
              <a:rPr lang="en-US" dirty="0"/>
              <a:t>Autoethnography, interview, observation, participatory-action-research</a:t>
            </a:r>
          </a:p>
          <a:p>
            <a:pPr lvl="2"/>
            <a:r>
              <a:rPr lang="en-US" dirty="0"/>
              <a:t>What did you set out to do? </a:t>
            </a:r>
          </a:p>
          <a:p>
            <a:pPr lvl="1"/>
            <a:r>
              <a:rPr lang="en-US" dirty="0"/>
              <a:t>A report about your ‘findings/outcomes’</a:t>
            </a:r>
          </a:p>
          <a:p>
            <a:pPr lvl="2"/>
            <a:r>
              <a:rPr lang="en-US" dirty="0"/>
              <a:t>What did you achieve, learn, accomplish, find? </a:t>
            </a:r>
          </a:p>
          <a:p>
            <a:pPr lvl="2"/>
            <a:r>
              <a:rPr lang="en-US" dirty="0"/>
              <a:t>What tasks did you perform, how much time did you dedicate to the project, what was your involvement with the project? </a:t>
            </a:r>
          </a:p>
          <a:p>
            <a:pPr lvl="1"/>
            <a:r>
              <a:rPr lang="en-US" dirty="0"/>
              <a:t>A statement linking your project to readings, concepts discussed in this course and/or external readings </a:t>
            </a:r>
          </a:p>
          <a:p>
            <a:pPr lvl="1"/>
            <a:r>
              <a:rPr lang="en-US" dirty="0"/>
              <a:t>A bibliography</a:t>
            </a:r>
          </a:p>
          <a:p>
            <a:pPr lvl="1"/>
            <a:r>
              <a:rPr lang="en-US" dirty="0"/>
              <a:t>Valid/reliable external references </a:t>
            </a:r>
          </a:p>
          <a:p>
            <a:pPr lvl="1"/>
            <a:endParaRPr lang="en-US" dirty="0"/>
          </a:p>
          <a:p>
            <a:pPr lvl="1"/>
            <a:endParaRPr lang="en-CA" dirty="0"/>
          </a:p>
        </p:txBody>
      </p:sp>
    </p:spTree>
    <p:extLst>
      <p:ext uri="{BB962C8B-B14F-4D97-AF65-F5344CB8AC3E}">
        <p14:creationId xmlns:p14="http://schemas.microsoft.com/office/powerpoint/2010/main" val="3895586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0FCC2AF-CF38-43A6-8440-430E8B715CA9}"/>
              </a:ext>
            </a:extLst>
          </p:cNvPr>
          <p:cNvGraphicFramePr>
            <a:graphicFrameLocks noGrp="1"/>
          </p:cNvGraphicFramePr>
          <p:nvPr>
            <p:ph idx="4294967295"/>
            <p:extLst>
              <p:ext uri="{D42A27DB-BD31-4B8C-83A1-F6EECF244321}">
                <p14:modId xmlns:p14="http://schemas.microsoft.com/office/powerpoint/2010/main" val="4036689175"/>
              </p:ext>
            </p:extLst>
          </p:nvPr>
        </p:nvGraphicFramePr>
        <p:xfrm>
          <a:off x="0" y="-1"/>
          <a:ext cx="12192000" cy="9537453"/>
        </p:xfrm>
        <a:graphic>
          <a:graphicData uri="http://schemas.openxmlformats.org/drawingml/2006/table">
            <a:tbl>
              <a:tblPr firstRow="1" firstCol="1" bandRow="1">
                <a:tableStyleId>{5C22544A-7EE6-4342-B048-85BDC9FD1C3A}</a:tableStyleId>
              </a:tblPr>
              <a:tblGrid>
                <a:gridCol w="2032000">
                  <a:extLst>
                    <a:ext uri="{9D8B030D-6E8A-4147-A177-3AD203B41FA5}">
                      <a16:colId xmlns:a16="http://schemas.microsoft.com/office/drawing/2014/main" val="4226346328"/>
                    </a:ext>
                  </a:extLst>
                </a:gridCol>
                <a:gridCol w="2032000">
                  <a:extLst>
                    <a:ext uri="{9D8B030D-6E8A-4147-A177-3AD203B41FA5}">
                      <a16:colId xmlns:a16="http://schemas.microsoft.com/office/drawing/2014/main" val="3881963345"/>
                    </a:ext>
                  </a:extLst>
                </a:gridCol>
                <a:gridCol w="2032000">
                  <a:extLst>
                    <a:ext uri="{9D8B030D-6E8A-4147-A177-3AD203B41FA5}">
                      <a16:colId xmlns:a16="http://schemas.microsoft.com/office/drawing/2014/main" val="2107181673"/>
                    </a:ext>
                  </a:extLst>
                </a:gridCol>
                <a:gridCol w="2032000">
                  <a:extLst>
                    <a:ext uri="{9D8B030D-6E8A-4147-A177-3AD203B41FA5}">
                      <a16:colId xmlns:a16="http://schemas.microsoft.com/office/drawing/2014/main" val="392681824"/>
                    </a:ext>
                  </a:extLst>
                </a:gridCol>
                <a:gridCol w="2032000">
                  <a:extLst>
                    <a:ext uri="{9D8B030D-6E8A-4147-A177-3AD203B41FA5}">
                      <a16:colId xmlns:a16="http://schemas.microsoft.com/office/drawing/2014/main" val="3258894611"/>
                    </a:ext>
                  </a:extLst>
                </a:gridCol>
                <a:gridCol w="2032000">
                  <a:extLst>
                    <a:ext uri="{9D8B030D-6E8A-4147-A177-3AD203B41FA5}">
                      <a16:colId xmlns:a16="http://schemas.microsoft.com/office/drawing/2014/main" val="2442212841"/>
                    </a:ext>
                  </a:extLst>
                </a:gridCol>
              </a:tblGrid>
              <a:tr h="157298">
                <a:tc>
                  <a:txBody>
                    <a:bodyPr/>
                    <a:lstStyle/>
                    <a:p>
                      <a:pPr marL="0" marR="0">
                        <a:spcBef>
                          <a:spcPts val="0"/>
                        </a:spcBef>
                        <a:spcAft>
                          <a:spcPts val="0"/>
                        </a:spcAft>
                      </a:pPr>
                      <a:r>
                        <a:rPr lang="en-US" sz="1500" dirty="0">
                          <a:effectLst/>
                        </a:rPr>
                        <a:t>Category</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F</a:t>
                      </a:r>
                    </a:p>
                  </a:txBody>
                  <a:tcPr marL="38680" marR="38680" marT="0" marB="0"/>
                </a:tc>
                <a:tc>
                  <a:txBody>
                    <a:bodyPr/>
                    <a:lstStyle/>
                    <a:p>
                      <a:pPr marL="0" marR="0">
                        <a:spcBef>
                          <a:spcPts val="0"/>
                        </a:spcBef>
                        <a:spcAft>
                          <a:spcPts val="0"/>
                        </a:spcAft>
                      </a:pPr>
                      <a:r>
                        <a:rPr lang="en-US" sz="1500" dirty="0">
                          <a:effectLst/>
                        </a:rPr>
                        <a:t>D</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C</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249071">
                <a:tc>
                  <a:txBody>
                    <a:bodyPr/>
                    <a:lstStyle/>
                    <a:p>
                      <a:pPr marL="0" marR="0">
                        <a:spcBef>
                          <a:spcPts val="0"/>
                        </a:spcBef>
                        <a:spcAft>
                          <a:spcPts val="0"/>
                        </a:spcAft>
                      </a:pPr>
                      <a:r>
                        <a:rPr lang="en-US" sz="1500" dirty="0">
                          <a:effectLst/>
                        </a:rPr>
                        <a:t>Clarity of Project Description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Project not described.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Project description is not clear. </a:t>
                      </a:r>
                    </a:p>
                  </a:txBody>
                  <a:tcPr marL="38680" marR="38680" marT="0" marB="0"/>
                </a:tc>
                <a:tc>
                  <a:txBody>
                    <a:bodyPr/>
                    <a:lstStyle/>
                    <a:p>
                      <a:pPr marL="0" marR="0">
                        <a:spcBef>
                          <a:spcPts val="0"/>
                        </a:spcBef>
                        <a:spcAft>
                          <a:spcPts val="0"/>
                        </a:spcAft>
                      </a:pPr>
                      <a:r>
                        <a:rPr lang="en-US" sz="1500" dirty="0">
                          <a:effectLst/>
                        </a:rPr>
                        <a:t>Project description is somewhat clear. </a:t>
                      </a:r>
                    </a:p>
                  </a:txBody>
                  <a:tcPr marL="38680" marR="38680" marT="0" marB="0"/>
                </a:tc>
                <a:tc>
                  <a:txBody>
                    <a:bodyPr/>
                    <a:lstStyle/>
                    <a:p>
                      <a:pPr marL="0" marR="0">
                        <a:spcBef>
                          <a:spcPts val="0"/>
                        </a:spcBef>
                        <a:spcAft>
                          <a:spcPts val="0"/>
                        </a:spcAft>
                      </a:pPr>
                      <a:r>
                        <a:rPr lang="en-US" sz="1500" dirty="0">
                          <a:effectLst/>
                        </a:rPr>
                        <a:t>Project description is clear, concise and specific.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report is extremely clear, concise and specific.</a:t>
                      </a:r>
                    </a:p>
                    <a:p>
                      <a:pPr marL="0" marR="0">
                        <a:spcBef>
                          <a:spcPts val="0"/>
                        </a:spcBef>
                        <a:spcAft>
                          <a:spcPts val="0"/>
                        </a:spcAft>
                      </a:pPr>
                      <a:endParaRPr lang="en-US" sz="1500" dirty="0">
                        <a:effectLst/>
                      </a:endParaRPr>
                    </a:p>
                    <a:p>
                      <a:pPr marL="0" marR="0">
                        <a:spcBef>
                          <a:spcPts val="0"/>
                        </a:spcBef>
                        <a:spcAft>
                          <a:spcPts val="0"/>
                        </a:spcAft>
                      </a:pPr>
                      <a:endParaRPr lang="en-US" sz="1500" dirty="0">
                        <a:effectLst/>
                      </a:endParaRPr>
                    </a:p>
                  </a:txBody>
                  <a:tcPr marL="38680" marR="38680" marT="0" marB="0"/>
                </a:tc>
                <a:extLst>
                  <a:ext uri="{0D108BD9-81ED-4DB2-BD59-A6C34878D82A}">
                    <a16:rowId xmlns:a16="http://schemas.microsoft.com/office/drawing/2014/main" val="3154476115"/>
                  </a:ext>
                </a:extLst>
              </a:tr>
              <a:tr h="1258389">
                <a:tc>
                  <a:txBody>
                    <a:bodyPr/>
                    <a:lstStyle/>
                    <a:p>
                      <a:pPr marL="0" marR="0">
                        <a:spcBef>
                          <a:spcPts val="0"/>
                        </a:spcBef>
                        <a:spcAft>
                          <a:spcPts val="0"/>
                        </a:spcAft>
                      </a:pPr>
                      <a:r>
                        <a:rPr lang="en-US" sz="1500" dirty="0">
                          <a:effectLst/>
                        </a:rPr>
                        <a:t>Clearly Defined Methodology</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Project methodology not described.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No project methodology.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Project methodology is not clear.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Project methodology is not appropriate.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Project methodology is somewhat clear.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Project methodology is somewhat appropriate.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Project methodology is clear, concise and specific.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Project methodology is appropriate.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Project methodology is extremely clear, concise and specific.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Project methodology is completely on point. </a:t>
                      </a:r>
                    </a:p>
                  </a:txBody>
                  <a:tcPr marL="38680" marR="38680" marT="0" marB="0"/>
                </a:tc>
                <a:extLst>
                  <a:ext uri="{0D108BD9-81ED-4DB2-BD59-A6C34878D82A}">
                    <a16:rowId xmlns:a16="http://schemas.microsoft.com/office/drawing/2014/main" val="4029566469"/>
                  </a:ext>
                </a:extLst>
              </a:tr>
              <a:tr h="943791">
                <a:tc>
                  <a:txBody>
                    <a:bodyPr/>
                    <a:lstStyle/>
                    <a:p>
                      <a:pPr marL="0" marR="0">
                        <a:spcBef>
                          <a:spcPts val="0"/>
                        </a:spcBef>
                        <a:spcAft>
                          <a:spcPts val="0"/>
                        </a:spcAft>
                      </a:pPr>
                      <a:r>
                        <a:rPr lang="en-US" sz="1500" dirty="0">
                          <a:effectLst/>
                        </a:rPr>
                        <a:t>Outcomes and Objectives</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Objectives and outcomes not described.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Objectives and outcomes described tangentially.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Objectives and outcomes described somewhat clearly.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Objectives and outcomes described clearly.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Objectives and outcomes described  extremely clearly.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1101090">
                <a:tc>
                  <a:txBody>
                    <a:bodyPr/>
                    <a:lstStyle/>
                    <a:p>
                      <a:pPr marL="0" marR="0">
                        <a:spcBef>
                          <a:spcPts val="0"/>
                        </a:spcBef>
                        <a:spcAft>
                          <a:spcPts val="0"/>
                        </a:spcAft>
                      </a:pPr>
                      <a:r>
                        <a:rPr lang="en-US" sz="1500" dirty="0">
                          <a:effectLst/>
                        </a:rPr>
                        <a:t>Statement Linking the Project to Readings, Class Concepts and/or Other External Sources</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No statement linking work with other readings, concepts and/or other external readings.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No bibliography. </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Statement only linked tangentially with one or two other readings, concepts and/or other external readings.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Readings, concepts and/or external sources not reliable valid and/or used correctly.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Statement properly linked with one or two other readings, concepts and/or other external readings.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Readings, concepts and/or external sources somewhat reliable valid and/or used correctly.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Statement properly linked with three readings, concepts and/or other external readings.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Readings, concepts and/or external sources reliable valid and used correctly.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Statement properly linked with four or more readings, concepts and/or other external readings.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All readings, concepts and/or external sources are reliable valid and used correctly.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3823142221"/>
                  </a:ext>
                </a:extLst>
              </a:tr>
              <a:tr h="1101090">
                <a:tc>
                  <a:txBody>
                    <a:bodyPr/>
                    <a:lstStyle/>
                    <a:p>
                      <a:pPr marL="0" marR="0">
                        <a:spcBef>
                          <a:spcPts val="0"/>
                        </a:spcBef>
                        <a:spcAft>
                          <a:spcPts val="0"/>
                        </a:spcAft>
                      </a:pPr>
                      <a:r>
                        <a:rPr lang="en-US" sz="1500" dirty="0">
                          <a:effectLst/>
                        </a:rPr>
                        <a:t>Meaningful Impact in the Community </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Did not discuss meaningful impact in the community.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Described meaningful outcome tangentially.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No real meaningful impact in the community.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Meaningful impact somewhat described.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Slight meaningful impact in the community.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Meaningful impact clearly described.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Your involvement in the project made a positive impact on community food practices.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Meaningful impact extremely clearly described.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Your involvement in the project made a major positive impact on community food practices. </a:t>
                      </a:r>
                    </a:p>
                  </a:txBody>
                  <a:tcPr marL="38680" marR="38680" marT="0" marB="0"/>
                </a:tc>
                <a:extLst>
                  <a:ext uri="{0D108BD9-81ED-4DB2-BD59-A6C34878D82A}">
                    <a16:rowId xmlns:a16="http://schemas.microsoft.com/office/drawing/2014/main" val="2806582"/>
                  </a:ext>
                </a:extLst>
              </a:tr>
              <a:tr h="943791">
                <a:tc>
                  <a:txBody>
                    <a:bodyPr/>
                    <a:lstStyle/>
                    <a:p>
                      <a:pPr marL="0" marR="0">
                        <a:spcBef>
                          <a:spcPts val="0"/>
                        </a:spcBef>
                        <a:spcAft>
                          <a:spcPts val="0"/>
                        </a:spcAft>
                      </a:pPr>
                      <a:r>
                        <a:rPr lang="en-US" sz="1500" dirty="0">
                          <a:effectLst/>
                        </a:rPr>
                        <a:t>Grammar and Sentence Structure</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Filled with grammar mistakes, formatting mistakes, making it very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Multiple grammar mistakes making it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Several grammar mistakes but it is still clear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One or two grammar mistakes but they do not impair reading experience.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spelling or grammar mistakes. Article is easy to read and flows well.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002663901"/>
                  </a:ext>
                </a:extLst>
              </a:tr>
            </a:tbl>
          </a:graphicData>
        </a:graphic>
      </p:graphicFrame>
    </p:spTree>
    <p:extLst>
      <p:ext uri="{BB962C8B-B14F-4D97-AF65-F5344CB8AC3E}">
        <p14:creationId xmlns:p14="http://schemas.microsoft.com/office/powerpoint/2010/main" val="2867697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C650E-1669-4598-8D6B-ED0839EDAAD3}"/>
              </a:ext>
            </a:extLst>
          </p:cNvPr>
          <p:cNvSpPr>
            <a:spLocks noGrp="1"/>
          </p:cNvSpPr>
          <p:nvPr>
            <p:ph type="title"/>
          </p:nvPr>
        </p:nvSpPr>
        <p:spPr/>
        <p:txBody>
          <a:bodyPr/>
          <a:lstStyle/>
          <a:p>
            <a:r>
              <a:rPr lang="en-US" dirty="0"/>
              <a:t>Literature Review</a:t>
            </a:r>
            <a:endParaRPr lang="en-CA" dirty="0"/>
          </a:p>
        </p:txBody>
      </p:sp>
      <p:sp>
        <p:nvSpPr>
          <p:cNvPr id="3" name="Content Placeholder 2">
            <a:extLst>
              <a:ext uri="{FF2B5EF4-FFF2-40B4-BE49-F238E27FC236}">
                <a16:creationId xmlns:a16="http://schemas.microsoft.com/office/drawing/2014/main" id="{841B8D00-B025-4076-A41D-2331AF692739}"/>
              </a:ext>
            </a:extLst>
          </p:cNvPr>
          <p:cNvSpPr>
            <a:spLocks noGrp="1"/>
          </p:cNvSpPr>
          <p:nvPr>
            <p:ph idx="1"/>
          </p:nvPr>
        </p:nvSpPr>
        <p:spPr/>
        <p:txBody>
          <a:bodyPr>
            <a:normAutofit fontScale="92500" lnSpcReduction="20000"/>
          </a:bodyPr>
          <a:lstStyle/>
          <a:p>
            <a:r>
              <a:rPr lang="en-US" dirty="0"/>
              <a:t>Must contain: </a:t>
            </a:r>
          </a:p>
          <a:p>
            <a:pPr lvl="1"/>
            <a:r>
              <a:rPr lang="en-US" dirty="0"/>
              <a:t>An introduction</a:t>
            </a:r>
          </a:p>
          <a:p>
            <a:pPr lvl="2"/>
            <a:r>
              <a:rPr lang="en-US" dirty="0"/>
              <a:t>Why is this topic important? </a:t>
            </a:r>
          </a:p>
          <a:p>
            <a:pPr lvl="2"/>
            <a:r>
              <a:rPr lang="en-US" dirty="0"/>
              <a:t>Clear research questions</a:t>
            </a:r>
          </a:p>
          <a:p>
            <a:pPr lvl="1"/>
            <a:r>
              <a:rPr lang="en-US" dirty="0"/>
              <a:t>An description of your methodology </a:t>
            </a:r>
          </a:p>
          <a:p>
            <a:pPr lvl="2"/>
            <a:r>
              <a:rPr lang="en-US" dirty="0"/>
              <a:t>How did you perform your literature search? </a:t>
            </a:r>
          </a:p>
          <a:p>
            <a:pPr lvl="2"/>
            <a:r>
              <a:rPr lang="en-US" dirty="0"/>
              <a:t>Why did you choose the articles you did, over others? </a:t>
            </a:r>
          </a:p>
          <a:p>
            <a:pPr lvl="1"/>
            <a:r>
              <a:rPr lang="en-US" dirty="0"/>
              <a:t>A report about your ‘findings/outcomes’</a:t>
            </a:r>
          </a:p>
          <a:p>
            <a:pPr lvl="2"/>
            <a:r>
              <a:rPr lang="en-US" dirty="0"/>
              <a:t>What did your literature review find? </a:t>
            </a:r>
          </a:p>
          <a:p>
            <a:pPr lvl="2"/>
            <a:r>
              <a:rPr lang="en-US" dirty="0"/>
              <a:t>What are the answers to your research questions? </a:t>
            </a:r>
          </a:p>
          <a:p>
            <a:pPr lvl="1"/>
            <a:r>
              <a:rPr lang="en-US" dirty="0"/>
              <a:t>Discussion </a:t>
            </a:r>
          </a:p>
          <a:p>
            <a:pPr lvl="2"/>
            <a:r>
              <a:rPr lang="en-US" dirty="0"/>
              <a:t>A statement linking your project to readings, concepts discussed in this course and/or external readings. </a:t>
            </a:r>
          </a:p>
          <a:p>
            <a:pPr lvl="2"/>
            <a:r>
              <a:rPr lang="en-US" dirty="0"/>
              <a:t>Implications, limitations</a:t>
            </a:r>
          </a:p>
          <a:p>
            <a:pPr lvl="2"/>
            <a:r>
              <a:rPr lang="en-US" dirty="0"/>
              <a:t>What do your findings suggest? </a:t>
            </a:r>
          </a:p>
          <a:p>
            <a:pPr lvl="1"/>
            <a:r>
              <a:rPr lang="en-US" dirty="0"/>
              <a:t>A bibliography</a:t>
            </a:r>
          </a:p>
          <a:p>
            <a:pPr lvl="1"/>
            <a:r>
              <a:rPr lang="en-US" dirty="0"/>
              <a:t>Valid/reliable external references </a:t>
            </a:r>
          </a:p>
          <a:p>
            <a:endParaRPr lang="en-CA" dirty="0"/>
          </a:p>
        </p:txBody>
      </p:sp>
    </p:spTree>
    <p:extLst>
      <p:ext uri="{BB962C8B-B14F-4D97-AF65-F5344CB8AC3E}">
        <p14:creationId xmlns:p14="http://schemas.microsoft.com/office/powerpoint/2010/main" val="2019243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0FCC2AF-CF38-43A6-8440-430E8B715CA9}"/>
              </a:ext>
            </a:extLst>
          </p:cNvPr>
          <p:cNvGraphicFramePr>
            <a:graphicFrameLocks noGrp="1"/>
          </p:cNvGraphicFramePr>
          <p:nvPr>
            <p:ph idx="4294967295"/>
            <p:extLst>
              <p:ext uri="{D42A27DB-BD31-4B8C-83A1-F6EECF244321}">
                <p14:modId xmlns:p14="http://schemas.microsoft.com/office/powerpoint/2010/main" val="308008065"/>
              </p:ext>
            </p:extLst>
          </p:nvPr>
        </p:nvGraphicFramePr>
        <p:xfrm>
          <a:off x="0" y="-1"/>
          <a:ext cx="12192000" cy="10773591"/>
        </p:xfrm>
        <a:graphic>
          <a:graphicData uri="http://schemas.openxmlformats.org/drawingml/2006/table">
            <a:tbl>
              <a:tblPr firstRow="1" firstCol="1" bandRow="1">
                <a:tableStyleId>{5C22544A-7EE6-4342-B048-85BDC9FD1C3A}</a:tableStyleId>
              </a:tblPr>
              <a:tblGrid>
                <a:gridCol w="2032000">
                  <a:extLst>
                    <a:ext uri="{9D8B030D-6E8A-4147-A177-3AD203B41FA5}">
                      <a16:colId xmlns:a16="http://schemas.microsoft.com/office/drawing/2014/main" val="4226346328"/>
                    </a:ext>
                  </a:extLst>
                </a:gridCol>
                <a:gridCol w="2032000">
                  <a:extLst>
                    <a:ext uri="{9D8B030D-6E8A-4147-A177-3AD203B41FA5}">
                      <a16:colId xmlns:a16="http://schemas.microsoft.com/office/drawing/2014/main" val="3881963345"/>
                    </a:ext>
                  </a:extLst>
                </a:gridCol>
                <a:gridCol w="2032000">
                  <a:extLst>
                    <a:ext uri="{9D8B030D-6E8A-4147-A177-3AD203B41FA5}">
                      <a16:colId xmlns:a16="http://schemas.microsoft.com/office/drawing/2014/main" val="2107181673"/>
                    </a:ext>
                  </a:extLst>
                </a:gridCol>
                <a:gridCol w="2032000">
                  <a:extLst>
                    <a:ext uri="{9D8B030D-6E8A-4147-A177-3AD203B41FA5}">
                      <a16:colId xmlns:a16="http://schemas.microsoft.com/office/drawing/2014/main" val="392681824"/>
                    </a:ext>
                  </a:extLst>
                </a:gridCol>
                <a:gridCol w="2032000">
                  <a:extLst>
                    <a:ext uri="{9D8B030D-6E8A-4147-A177-3AD203B41FA5}">
                      <a16:colId xmlns:a16="http://schemas.microsoft.com/office/drawing/2014/main" val="3258894611"/>
                    </a:ext>
                  </a:extLst>
                </a:gridCol>
                <a:gridCol w="2032000">
                  <a:extLst>
                    <a:ext uri="{9D8B030D-6E8A-4147-A177-3AD203B41FA5}">
                      <a16:colId xmlns:a16="http://schemas.microsoft.com/office/drawing/2014/main" val="2442212841"/>
                    </a:ext>
                  </a:extLst>
                </a:gridCol>
              </a:tblGrid>
              <a:tr h="157298">
                <a:tc>
                  <a:txBody>
                    <a:bodyPr/>
                    <a:lstStyle/>
                    <a:p>
                      <a:pPr marL="0" marR="0">
                        <a:spcBef>
                          <a:spcPts val="0"/>
                        </a:spcBef>
                        <a:spcAft>
                          <a:spcPts val="0"/>
                        </a:spcAft>
                      </a:pPr>
                      <a:r>
                        <a:rPr lang="en-US" sz="1500" dirty="0">
                          <a:effectLst/>
                        </a:rPr>
                        <a:t>Category</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F</a:t>
                      </a:r>
                    </a:p>
                  </a:txBody>
                  <a:tcPr marL="38680" marR="38680" marT="0" marB="0"/>
                </a:tc>
                <a:tc>
                  <a:txBody>
                    <a:bodyPr/>
                    <a:lstStyle/>
                    <a:p>
                      <a:pPr marL="0" marR="0">
                        <a:spcBef>
                          <a:spcPts val="0"/>
                        </a:spcBef>
                        <a:spcAft>
                          <a:spcPts val="0"/>
                        </a:spcAft>
                      </a:pPr>
                      <a:r>
                        <a:rPr lang="en-US" sz="1500" dirty="0">
                          <a:effectLst/>
                        </a:rPr>
                        <a:t>D</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C</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249071">
                <a:tc>
                  <a:txBody>
                    <a:bodyPr/>
                    <a:lstStyle/>
                    <a:p>
                      <a:pPr marL="0" marR="0">
                        <a:spcBef>
                          <a:spcPts val="0"/>
                        </a:spcBef>
                        <a:spcAft>
                          <a:spcPts val="0"/>
                        </a:spcAft>
                      </a:pPr>
                      <a:r>
                        <a:rPr lang="en-US" sz="1500" dirty="0">
                          <a:effectLst/>
                        </a:rPr>
                        <a:t>Introduction</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Topic not described.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No research questions.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Topic description is not clear and/or justified.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Research questions not clear and/or appropriate. </a:t>
                      </a:r>
                    </a:p>
                  </a:txBody>
                  <a:tcPr marL="38680" marR="38680" marT="0" marB="0"/>
                </a:tc>
                <a:tc>
                  <a:txBody>
                    <a:bodyPr/>
                    <a:lstStyle/>
                    <a:p>
                      <a:pPr marL="0" marR="0">
                        <a:spcBef>
                          <a:spcPts val="0"/>
                        </a:spcBef>
                        <a:spcAft>
                          <a:spcPts val="0"/>
                        </a:spcAft>
                      </a:pPr>
                      <a:r>
                        <a:rPr lang="en-US" sz="1500" dirty="0">
                          <a:effectLst/>
                        </a:rPr>
                        <a:t>Topic description is somewhat clear and/or justified.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Research questions somewhat clear and/or appropriate. </a:t>
                      </a:r>
                    </a:p>
                  </a:txBody>
                  <a:tcPr marL="38680" marR="38680" marT="0" marB="0"/>
                </a:tc>
                <a:tc>
                  <a:txBody>
                    <a:bodyPr/>
                    <a:lstStyle/>
                    <a:p>
                      <a:pPr marL="0" marR="0">
                        <a:spcBef>
                          <a:spcPts val="0"/>
                        </a:spcBef>
                        <a:spcAft>
                          <a:spcPts val="0"/>
                        </a:spcAft>
                      </a:pPr>
                      <a:r>
                        <a:rPr lang="en-US" sz="1500" dirty="0">
                          <a:effectLst/>
                        </a:rPr>
                        <a:t>Topic description is clear and justified.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Research questions clear and appropriate. </a:t>
                      </a:r>
                    </a:p>
                  </a:txBody>
                  <a:tcPr marL="38680" marR="38680" marT="0" marB="0"/>
                </a:tc>
                <a:tc>
                  <a:txBody>
                    <a:bodyPr/>
                    <a:lstStyle/>
                    <a:p>
                      <a:pPr marL="0" marR="0">
                        <a:spcBef>
                          <a:spcPts val="0"/>
                        </a:spcBef>
                        <a:spcAft>
                          <a:spcPts val="0"/>
                        </a:spcAft>
                      </a:pPr>
                      <a:r>
                        <a:rPr lang="en-US" sz="1500" dirty="0">
                          <a:effectLst/>
                        </a:rPr>
                        <a:t>Topic description is extremely clear and justified.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Research questions extremely clear and appropriate. </a:t>
                      </a:r>
                    </a:p>
                    <a:p>
                      <a:pPr marL="0" marR="0">
                        <a:spcBef>
                          <a:spcPts val="0"/>
                        </a:spcBef>
                        <a:spcAft>
                          <a:spcPts val="0"/>
                        </a:spcAft>
                      </a:pPr>
                      <a:endParaRPr lang="en-US" sz="1500" dirty="0">
                        <a:effectLst/>
                      </a:endParaRPr>
                    </a:p>
                  </a:txBody>
                  <a:tcPr marL="38680" marR="38680" marT="0" marB="0"/>
                </a:tc>
                <a:extLst>
                  <a:ext uri="{0D108BD9-81ED-4DB2-BD59-A6C34878D82A}">
                    <a16:rowId xmlns:a16="http://schemas.microsoft.com/office/drawing/2014/main" val="3154476115"/>
                  </a:ext>
                </a:extLst>
              </a:tr>
              <a:tr h="1258389">
                <a:tc>
                  <a:txBody>
                    <a:bodyPr/>
                    <a:lstStyle/>
                    <a:p>
                      <a:pPr marL="0" marR="0">
                        <a:spcBef>
                          <a:spcPts val="0"/>
                        </a:spcBef>
                        <a:spcAft>
                          <a:spcPts val="0"/>
                        </a:spcAft>
                      </a:pPr>
                      <a:r>
                        <a:rPr lang="en-US" sz="1500" dirty="0">
                          <a:effectLst/>
                        </a:rPr>
                        <a:t>Clearly Defined Methodology</a:t>
                      </a:r>
                    </a:p>
                  </a:txBody>
                  <a:tcPr marL="38680" marR="38680" marT="0" marB="0"/>
                </a:tc>
                <a:tc>
                  <a:txBody>
                    <a:bodyPr/>
                    <a:lstStyle/>
                    <a:p>
                      <a:pPr marL="0" marR="0">
                        <a:spcBef>
                          <a:spcPts val="0"/>
                        </a:spcBef>
                        <a:spcAft>
                          <a:spcPts val="0"/>
                        </a:spcAft>
                      </a:pPr>
                      <a:r>
                        <a:rPr lang="en-US" sz="1500">
                          <a:effectLst/>
                          <a:latin typeface="Calibri" panose="020F0502020204030204" pitchFamily="34" charset="0"/>
                          <a:ea typeface="Calibri" panose="020F0502020204030204" pitchFamily="34" charset="0"/>
                          <a:cs typeface="Times New Roman" panose="02020603050405020304" pitchFamily="18" charset="0"/>
                        </a:rPr>
                        <a:t>Article gathering methodology not described. </a:t>
                      </a:r>
                    </a:p>
                    <a:p>
                      <a:pPr marL="0" marR="0">
                        <a:spcBef>
                          <a:spcPts val="0"/>
                        </a:spcBef>
                        <a:spcAft>
                          <a:spcPts val="0"/>
                        </a:spcAft>
                      </a:pP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a:effectLst/>
                          <a:latin typeface="Calibri" panose="020F0502020204030204" pitchFamily="34" charset="0"/>
                          <a:ea typeface="Calibri" panose="020F0502020204030204" pitchFamily="34" charset="0"/>
                          <a:cs typeface="Times New Roman" panose="02020603050405020304" pitchFamily="18" charset="0"/>
                        </a:rPr>
                        <a:t>No project methodology.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Article gathering methodology is not clear.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Article gathering methodology is not appropriate.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Article gathering methodology is somewhat clear.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Article gathering methodology is somewhat appropriate.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Article gathering methodology is clear, concise and specific.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Article gathering methodology is appropriate.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Article gathering methodology is extremely clear, concise and specific.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Article gathering methodology is completely on point. </a:t>
                      </a:r>
                    </a:p>
                  </a:txBody>
                  <a:tcPr marL="38680" marR="38680" marT="0" marB="0"/>
                </a:tc>
                <a:extLst>
                  <a:ext uri="{0D108BD9-81ED-4DB2-BD59-A6C34878D82A}">
                    <a16:rowId xmlns:a16="http://schemas.microsoft.com/office/drawing/2014/main" val="4029566469"/>
                  </a:ext>
                </a:extLst>
              </a:tr>
              <a:tr h="943791">
                <a:tc>
                  <a:txBody>
                    <a:bodyPr/>
                    <a:lstStyle/>
                    <a:p>
                      <a:pPr marL="0" marR="0">
                        <a:spcBef>
                          <a:spcPts val="0"/>
                        </a:spcBef>
                        <a:spcAft>
                          <a:spcPts val="0"/>
                        </a:spcAft>
                      </a:pPr>
                      <a:r>
                        <a:rPr lang="en-US" sz="1500" dirty="0">
                          <a:effectLst/>
                        </a:rPr>
                        <a:t>Outcomes and Objectives</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Objectives and outcomes not described.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Research questions not answered.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Objectives and outcomes described tangentially.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Research questions answered tangentially.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Objectives and outcomes described somewhat clearly.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Research questions somewhat answered.</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Objectives and outcomes described clearly.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Research questions answered.</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Objectives and outcomes described  extremely clearly.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Research questions answered extremely well.</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11010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Discussion</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No discussion about your findings.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Discussion only tangentially provided.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Discussion does not address key findings, implications, limitations, and/or relate subject with other readings, concepts and/or other external readings.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Discussion somewhat clear.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Discussion does somewhat address key findings, implications, limitations, and/or relate subject with other readings, concepts and/or other external readings.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Discussion clear, concise and specific.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Discussion addresses key findings, implications, limitations, and/or relate subject with other readings, concepts and/or other external readings.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Discussion extremely clear, concise and specific.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Discussion addresses key findings, implications, limitations, and/or relate subject with other readings, concepts and/or other external readings extremely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285048492"/>
                  </a:ext>
                </a:extLst>
              </a:tr>
              <a:tr h="1101090">
                <a:tc>
                  <a:txBody>
                    <a:bodyPr/>
                    <a:lstStyle/>
                    <a:p>
                      <a:pPr marL="0" marR="0">
                        <a:spcBef>
                          <a:spcPts val="0"/>
                        </a:spcBef>
                        <a:spcAft>
                          <a:spcPts val="0"/>
                        </a:spcAft>
                      </a:pPr>
                      <a:r>
                        <a:rPr lang="en-US" sz="1500" dirty="0">
                          <a:effectLst/>
                        </a:rPr>
                        <a:t>Sources and References</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No sources.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No bibliography. </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Sources not reliable valid and/or used correctly.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At least 5 reliable and valid sources used. </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Sources somewhat reliable valid and/or used correctly.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6 – 7 reliable and valid sources used. </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Most sources reliable valid and used correctly.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8 – 10 reliable and valid sources used.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All sources are reliable valid and used correctly.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10 – 20 reliable and valid sources used. </a:t>
                      </a:r>
                    </a:p>
                  </a:txBody>
                  <a:tcPr marL="38680" marR="38680" marT="0" marB="0"/>
                </a:tc>
                <a:extLst>
                  <a:ext uri="{0D108BD9-81ED-4DB2-BD59-A6C34878D82A}">
                    <a16:rowId xmlns:a16="http://schemas.microsoft.com/office/drawing/2014/main" val="3823142221"/>
                  </a:ext>
                </a:extLst>
              </a:tr>
              <a:tr h="943791">
                <a:tc>
                  <a:txBody>
                    <a:bodyPr/>
                    <a:lstStyle/>
                    <a:p>
                      <a:pPr marL="0" marR="0">
                        <a:spcBef>
                          <a:spcPts val="0"/>
                        </a:spcBef>
                        <a:spcAft>
                          <a:spcPts val="0"/>
                        </a:spcAft>
                      </a:pPr>
                      <a:r>
                        <a:rPr lang="en-US" sz="1500" dirty="0">
                          <a:effectLst/>
                        </a:rPr>
                        <a:t>Grammar and Sentence Structure</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Filled with grammar mistakes, formatting mistakes, making it very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Multiple grammar mistakes making it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Several grammar mistakes but it is still clear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One or two grammar mistakes but they do not impair reading experience.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spelling or grammar mistakes. Article is easy to read and flows well.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002663901"/>
                  </a:ext>
                </a:extLst>
              </a:tr>
            </a:tbl>
          </a:graphicData>
        </a:graphic>
      </p:graphicFrame>
    </p:spTree>
    <p:extLst>
      <p:ext uri="{BB962C8B-B14F-4D97-AF65-F5344CB8AC3E}">
        <p14:creationId xmlns:p14="http://schemas.microsoft.com/office/powerpoint/2010/main" val="331406664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2427</TotalTime>
  <Words>1368</Words>
  <Application>Microsoft Office PowerPoint</Application>
  <PresentationFormat>Widescreen</PresentationFormat>
  <Paragraphs>208</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Calibri</vt:lpstr>
      <vt:lpstr>Calibri Light</vt:lpstr>
      <vt:lpstr>Retrospect</vt:lpstr>
      <vt:lpstr>Food and Culture</vt:lpstr>
      <vt:lpstr>Assignments</vt:lpstr>
      <vt:lpstr>Final Report</vt:lpstr>
      <vt:lpstr>Community Project Report</vt:lpstr>
      <vt:lpstr>PowerPoint Presentation</vt:lpstr>
      <vt:lpstr>Literature Review</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240</cp:revision>
  <dcterms:created xsi:type="dcterms:W3CDTF">2016-08-29T02:04:56Z</dcterms:created>
  <dcterms:modified xsi:type="dcterms:W3CDTF">2019-11-25T17:48:15Z</dcterms:modified>
</cp:coreProperties>
</file>