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64" r:id="rId3"/>
    <p:sldId id="352" r:id="rId4"/>
    <p:sldId id="355" r:id="rId5"/>
    <p:sldId id="299" r:id="rId6"/>
    <p:sldId id="358" r:id="rId7"/>
    <p:sldId id="258" r:id="rId8"/>
    <p:sldId id="263" r:id="rId9"/>
    <p:sldId id="363" r:id="rId10"/>
    <p:sldId id="35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75" autoAdjust="0"/>
    <p:restoredTop sz="94660"/>
  </p:normalViewPr>
  <p:slideViewPr>
    <p:cSldViewPr snapToGrid="0">
      <p:cViewPr>
        <p:scale>
          <a:sx n="74" d="100"/>
          <a:sy n="74" d="100"/>
        </p:scale>
        <p:origin x="1164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2019-11-15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24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2019-11-15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523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2019-11-15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99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2019-11-15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327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2019-11-15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5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2019-11-15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4064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2019-11-15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136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2019-11-15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694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2019-11-15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37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1842BA-7EFE-4E94-BF70-CCD5482705EF}" type="datetimeFigureOut">
              <a:rPr lang="en-CA" smtClean="0"/>
              <a:t>2019-11-15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521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2019-11-15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38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1842BA-7EFE-4E94-BF70-CCD5482705EF}" type="datetimeFigureOut">
              <a:rPr lang="en-CA" smtClean="0"/>
              <a:t>2019-11-15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2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cordiafoodgroups.ca/" TargetMode="External"/><Relationship Id="rId2" Type="http://schemas.openxmlformats.org/officeDocument/2006/relationships/hyperlink" Target="http://www.erikchevrier.c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IwPSDMUtNmk" TargetMode="External"/><Relationship Id="rId3" Type="http://schemas.openxmlformats.org/officeDocument/2006/relationships/hyperlink" Target="https://www.youtube.com/watch?v=ovKw6YjqSfM" TargetMode="External"/><Relationship Id="rId7" Type="http://schemas.openxmlformats.org/officeDocument/2006/relationships/hyperlink" Target="https://www.dow.com/en-us/about-dow/issues-and-challenges/agent-orange" TargetMode="External"/><Relationship Id="rId2" Type="http://schemas.openxmlformats.org/officeDocument/2006/relationships/hyperlink" Target="https://monsanto.com/company/media/statements/agent-orange-backgroun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oc.gov/rr/frd/Military_Law/pdf/Law-Reports_Vol-10.pdf" TargetMode="External"/><Relationship Id="rId11" Type="http://schemas.openxmlformats.org/officeDocument/2006/relationships/image" Target="../media/image2.jpg"/><Relationship Id="rId5" Type="http://schemas.openxmlformats.org/officeDocument/2006/relationships/hyperlink" Target="https://www.youtube.com/watch?v=6nNFmzAOtJI" TargetMode="External"/><Relationship Id="rId10" Type="http://schemas.openxmlformats.org/officeDocument/2006/relationships/hyperlink" Target="https://www.youtube.com/watch?v=HsuUQzhP2Ds" TargetMode="External"/><Relationship Id="rId4" Type="http://schemas.openxmlformats.org/officeDocument/2006/relationships/hyperlink" Target="https://www.usatoday.com/story/news/2018/08/10/jury-orders-monsanto-pay-289-million-cancer-patient-roundup-lawsuit/962297002/" TargetMode="External"/><Relationship Id="rId9" Type="http://schemas.openxmlformats.org/officeDocument/2006/relationships/hyperlink" Target="https://www.youtube.com/watch?v=rJg19W8x_L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9&amp;ved=2ahUKEwif-_nYuuvlAhXxs1kKHYggARkQFjAIegQIBBAB&amp;url=http%3A%2F%2Flegisquebec.gouv.qc.ca%2Fen%2FShowDoc%2Fcs%2FC-65.1&amp;usg=AOvVaw3gL1McZ0gnOaIsST0_h2JK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cgill.ca/provost/article/mcgill-university-strategic-academic-plan-2017-2022" TargetMode="External"/><Relationship Id="rId4" Type="http://schemas.openxmlformats.org/officeDocument/2006/relationships/hyperlink" Target="https://mcgill.ca/sustainability/sustainability-strateg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concordiafoodgroups.ca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Building Food Sovereign Campuses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Erik Chevrier</a:t>
            </a:r>
          </a:p>
          <a:p>
            <a:r>
              <a:rPr lang="en-CA" dirty="0"/>
              <a:t>November 15</a:t>
            </a:r>
            <a:r>
              <a:rPr lang="en-CA" baseline="30000" dirty="0"/>
              <a:t>th</a:t>
            </a:r>
            <a:r>
              <a:rPr lang="en-CA" dirty="0"/>
              <a:t>, 2019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AADC5827-E1A4-48EC-9511-A502431F9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776" y="5568044"/>
            <a:ext cx="3031573" cy="6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0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51670-C7A1-480F-8E09-D85985417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8A1C2-3228-4F48-AE7A-1C6E2CF89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visit my website: </a:t>
            </a:r>
            <a:r>
              <a:rPr lang="en-US" dirty="0">
                <a:hlinkClick r:id="rId2"/>
              </a:rPr>
              <a:t>www.erikchevrier.ca</a:t>
            </a:r>
            <a:endParaRPr lang="en-US" dirty="0"/>
          </a:p>
          <a:p>
            <a:pPr lvl="1"/>
            <a:r>
              <a:rPr lang="en-US" dirty="0"/>
              <a:t>You can get this presentation and my contact information there</a:t>
            </a:r>
          </a:p>
          <a:p>
            <a:r>
              <a:rPr lang="en-US" dirty="0"/>
              <a:t>Please visit the Concordia Food Groups website: </a:t>
            </a:r>
            <a:r>
              <a:rPr lang="en-US" dirty="0">
                <a:hlinkClick r:id="rId3"/>
              </a:rPr>
              <a:t>www.concordiafoodgroups.ca</a:t>
            </a:r>
            <a:endParaRPr lang="en-US" dirty="0"/>
          </a:p>
          <a:p>
            <a:endParaRPr lang="en-CA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800D13A7-4BEC-42BD-8167-FD9D8F2733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776" y="5568044"/>
            <a:ext cx="3031573" cy="6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47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3B848-F347-4ECB-9153-C1DA56016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Build Food Sovereign Campuses!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FEFC9-09EE-4A84-848F-F6B4BAB22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61636"/>
            <a:ext cx="10058400" cy="4023360"/>
          </a:xfrm>
        </p:spPr>
        <p:txBody>
          <a:bodyPr>
            <a:normAutofit/>
          </a:bodyPr>
          <a:lstStyle/>
          <a:p>
            <a:r>
              <a:rPr lang="en-US" dirty="0"/>
              <a:t>Why? </a:t>
            </a:r>
            <a:endParaRPr lang="en-CA" dirty="0"/>
          </a:p>
          <a:p>
            <a:r>
              <a:rPr lang="en-CA" dirty="0"/>
              <a:t>1 – Our current food system is </a:t>
            </a:r>
            <a:r>
              <a:rPr lang="en-CA" b="1" dirty="0"/>
              <a:t>NOT</a:t>
            </a:r>
            <a:r>
              <a:rPr lang="en-CA" dirty="0"/>
              <a:t> sustainable!</a:t>
            </a:r>
          </a:p>
          <a:p>
            <a:r>
              <a:rPr lang="en-CA" dirty="0"/>
              <a:t>2 – Universities are ideal locations to develop more sustainable (just, secure, sovereign) food systems!</a:t>
            </a:r>
          </a:p>
          <a:p>
            <a:pPr lvl="1"/>
            <a:r>
              <a:rPr lang="en-CA" dirty="0"/>
              <a:t>Universities have researchers, funding, professors, students, land, farm…</a:t>
            </a:r>
          </a:p>
          <a:p>
            <a:r>
              <a:rPr lang="en-CA" dirty="0"/>
              <a:t>3 – Campus food systems should be organized internally through a partnership with faculty, students, administration, and/or other stakeholders. </a:t>
            </a:r>
          </a:p>
          <a:p>
            <a:pPr lvl="1"/>
            <a:r>
              <a:rPr lang="en-CA" dirty="0"/>
              <a:t>It is a wasted opportunity to contract large multinational corporations instead of relying on internal experts (professors and researchers) and students eating the food. </a:t>
            </a:r>
          </a:p>
          <a:p>
            <a:r>
              <a:rPr lang="en-CA" dirty="0"/>
              <a:t>4 – Universities in Quebec are publicly funded, they have a moral obligation to positively affect the communities they are part of and the world at large. 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6C1FCE6-2C13-4F82-AEF1-BE56CDF88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776" y="5568044"/>
            <a:ext cx="3031573" cy="6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92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F87243A-F810-42AD-AA74-3FA38B1D8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710C0A-057C-4274-BA2D-001F1025E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EFAE2A0-B30D-40C7-BB2F-AE3D6D5D0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01AB748-B9E7-4AEC-AAB9-0EABDE63F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B0F26A4-48CA-436C-B516-4ED434FC7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Our Current Food System is NOT Economically Sustainable </a:t>
            </a:r>
            <a:b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Qualman, D. (2011) Advancing Agriculture by Destroying Farms? The State of Agriculture in Canada, pp. 20 – 42. In, Wittman, H., Desmarais, A. A., &amp; Wiebe, N. (2011) </a:t>
            </a: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Food Sovereignty in Canada: Creating Just and Sustainable Food Systems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Fernwood Publishing</a:t>
            </a:r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E725D1E-EF30-45B2-B9F3-6A593FF42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26" y="640080"/>
            <a:ext cx="3224448" cy="360273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0954B38-9C23-4C8B-AC5D-0E80CEA3B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553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4FEA2D95-F8DD-496D-AB3D-2C063A57F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872" y="1373075"/>
            <a:ext cx="3312785" cy="213674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91376A8-6B7C-49D5-B3B0-B1D81BC15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969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54B39E-516B-4D16-8F5F-914D26373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289" y="992105"/>
            <a:ext cx="3312784" cy="2898686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3A16B78-E8EF-4C99-BDA5-80142980A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3B0D8F16-5F3B-465F-9D06-983E2E826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DED356E-7923-4393-BAEA-0116D9D76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589A40CD-F7A2-44D4-979D-FAEDBC96E6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776" y="5568044"/>
            <a:ext cx="3031573" cy="6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77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9CB57E-3FE9-4C2B-BB01-797F498E5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" b="3601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658119-7844-4270-9FF8-88385D18C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Only A Few Large Corporations Own Most of the Agrochemical Market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https://cban.ca/gmos/issues/corporate-control/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7B801B3-AD16-4B4D-88AA-4FA88B504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776" y="5568044"/>
            <a:ext cx="3031573" cy="6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72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8FBC0-D43F-4B7A-A44C-CEB4EB05C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Companies of War, Destruction and Death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B0204-AD50-494F-BE01-078880F53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These are a few examples:</a:t>
            </a:r>
          </a:p>
          <a:p>
            <a:r>
              <a:rPr lang="en-US" dirty="0">
                <a:hlinkClick r:id="rId2"/>
              </a:rPr>
              <a:t>Monsanto still uses chemicals that were used to kill people, but in our food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Is Round-Up safe to drink? 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Farmer won lawsuit against Monsanto – Glyphosate causes cancer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The World According to Monsanto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Monsanto is now owned by Bayer who used to be part of I.G. </a:t>
            </a:r>
            <a:r>
              <a:rPr lang="en-US" dirty="0" err="1">
                <a:hlinkClick r:id="rId6"/>
              </a:rPr>
              <a:t>Farben</a:t>
            </a:r>
            <a:r>
              <a:rPr lang="en-US" dirty="0">
                <a:hlinkClick r:id="rId6"/>
              </a:rPr>
              <a:t>, manufacturing poisonous gas (Zyklon B) for concentration camps during the World War. </a:t>
            </a:r>
            <a:endParaRPr lang="en-US" dirty="0"/>
          </a:p>
          <a:p>
            <a:r>
              <a:rPr lang="en-US" dirty="0">
                <a:hlinkClick r:id="rId7"/>
              </a:rPr>
              <a:t>Dow Chemical Invented Agent Orange</a:t>
            </a:r>
            <a:endParaRPr lang="en-US" dirty="0">
              <a:hlinkClick r:id="" action="ppaction://noaction"/>
            </a:endParaRPr>
          </a:p>
          <a:p>
            <a:r>
              <a:rPr lang="en-US" dirty="0"/>
              <a:t>BASF was also part of </a:t>
            </a:r>
            <a:r>
              <a:rPr lang="en-US" dirty="0">
                <a:hlinkClick r:id="rId6"/>
              </a:rPr>
              <a:t>IG Farben </a:t>
            </a:r>
            <a:r>
              <a:rPr lang="en-US" dirty="0"/>
              <a:t>a company who worked with the Nazis and tested chemicals and drugs on people including Zyklon B</a:t>
            </a:r>
          </a:p>
          <a:p>
            <a:r>
              <a:rPr lang="en-US" dirty="0"/>
              <a:t>Dow Chemical now owns Union Carbide who was responsible for a large devastating explosion in Bhopal, India: </a:t>
            </a:r>
            <a:endParaRPr lang="en-CA" b="1" dirty="0"/>
          </a:p>
          <a:p>
            <a:pPr lvl="1"/>
            <a:r>
              <a:rPr lang="en-CA" dirty="0">
                <a:hlinkClick r:id="rId8"/>
              </a:rPr>
              <a:t>The Bhopal disaster: Toxic legacy</a:t>
            </a:r>
            <a:endParaRPr lang="en-CA" dirty="0"/>
          </a:p>
          <a:p>
            <a:pPr lvl="1"/>
            <a:r>
              <a:rPr lang="en-US" dirty="0">
                <a:hlinkClick r:id="rId9"/>
              </a:rPr>
              <a:t>One Night in Bhopal</a:t>
            </a:r>
            <a:endParaRPr lang="en-US" dirty="0"/>
          </a:p>
          <a:p>
            <a:pPr lvl="1"/>
            <a:r>
              <a:rPr lang="en-US" dirty="0">
                <a:hlinkClick r:id="rId10"/>
              </a:rPr>
              <a:t>The Bhopal Disaster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2146C5B-3896-4A02-845C-2C7527E761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776" y="5568044"/>
            <a:ext cx="3031573" cy="6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43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FC38C-933A-4CB6-BF6B-735EF54E5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Our Current Food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4FA2A-CD54-4043-BD9E-1BB215F16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1900" dirty="0"/>
              <a:t>Issues with food security – there are over 800 million people starving in the world today!</a:t>
            </a:r>
            <a:br>
              <a:rPr lang="en-US" sz="1900" dirty="0"/>
            </a:br>
            <a:r>
              <a:rPr lang="en-US" sz="1900" dirty="0"/>
              <a:t>Issues with food sovereignty – peasants and farmers are being affected by trade agreements and food dumping!</a:t>
            </a:r>
            <a:br>
              <a:rPr lang="en-US" sz="1900" dirty="0"/>
            </a:br>
            <a:r>
              <a:rPr lang="en-US" sz="1900" dirty="0"/>
              <a:t>Issues with genetic modification process – epigenetics matter!</a:t>
            </a:r>
            <a:br>
              <a:rPr lang="en-US" sz="1900" dirty="0"/>
            </a:br>
            <a:r>
              <a:rPr lang="en-US" sz="1900" dirty="0"/>
              <a:t>Issues with use of herbicides – glyphosates are being identified as cancer causing! </a:t>
            </a:r>
            <a:br>
              <a:rPr lang="en-US" sz="1900" dirty="0"/>
            </a:br>
            <a:r>
              <a:rPr lang="en-US" sz="1900" dirty="0"/>
              <a:t>Issues with privatization – restricted access!</a:t>
            </a:r>
            <a:br>
              <a:rPr lang="en-US" sz="1900" dirty="0"/>
            </a:br>
            <a:r>
              <a:rPr lang="en-US" sz="1900" dirty="0"/>
              <a:t>Issues with cost on farmers – family farms are not sustainable!</a:t>
            </a:r>
            <a:br>
              <a:rPr lang="en-US" sz="1900" dirty="0"/>
            </a:br>
            <a:r>
              <a:rPr lang="en-US" sz="1900" dirty="0"/>
              <a:t>Issues with reduction of biodiversity – we are destroying nature! </a:t>
            </a:r>
            <a:br>
              <a:rPr lang="en-US" sz="1900" dirty="0"/>
            </a:br>
            <a:r>
              <a:rPr lang="en-US" sz="1900" dirty="0"/>
              <a:t>Issues with unwanted genetics spreading onto non GMO farms – lawsuits!</a:t>
            </a:r>
            <a:br>
              <a:rPr lang="en-US" sz="1900" dirty="0"/>
            </a:br>
            <a:r>
              <a:rPr lang="en-US" sz="1900" dirty="0"/>
              <a:t>Issues with loss of Indigenous farming methods – they are being lost!</a:t>
            </a:r>
            <a:br>
              <a:rPr lang="en-US" sz="1900" dirty="0"/>
            </a:br>
            <a:r>
              <a:rPr lang="en-US" sz="1900" dirty="0"/>
              <a:t>Issues with soil arability – we are killing our soil!</a:t>
            </a:r>
            <a:br>
              <a:rPr lang="en-US" sz="1900" dirty="0"/>
            </a:br>
            <a:r>
              <a:rPr lang="en-US" sz="1900" dirty="0"/>
              <a:t>Issues with killing pollinators – fruits need bees!</a:t>
            </a:r>
            <a:br>
              <a:rPr lang="en-US" sz="1900" dirty="0"/>
            </a:br>
            <a:r>
              <a:rPr lang="en-US" sz="1900" dirty="0"/>
              <a:t>Issues with water ‘dead zones’ – we are polluting our water!</a:t>
            </a:r>
            <a:br>
              <a:rPr lang="en-US" sz="1900" dirty="0"/>
            </a:br>
            <a:r>
              <a:rPr lang="en-US" sz="1900" dirty="0"/>
              <a:t>Issues with corporate concentration of agribusinesses – former war companies are now food chemical companies! </a:t>
            </a:r>
            <a:br>
              <a:rPr lang="en-US" sz="1900" dirty="0"/>
            </a:br>
            <a:r>
              <a:rPr lang="en-US" sz="1900" dirty="0"/>
              <a:t>Issues with health – our food contains toxins!</a:t>
            </a:r>
            <a:br>
              <a:rPr lang="en-CA" sz="1900" dirty="0"/>
            </a:br>
            <a:r>
              <a:rPr lang="en-CA" sz="1900" dirty="0"/>
              <a:t>Rising cost of seed and chemicals – we don’t need to buy seeds!</a:t>
            </a:r>
            <a:br>
              <a:rPr lang="en-CA" sz="1900" dirty="0"/>
            </a:br>
            <a:r>
              <a:rPr lang="en-CA" sz="1900" dirty="0"/>
              <a:t>Research funding being directed to GMOs instead of traditional breeding methods – ‘science’ is not only about GMOs!</a:t>
            </a:r>
            <a:br>
              <a:rPr lang="en-CA" sz="1900" dirty="0"/>
            </a:br>
            <a:r>
              <a:rPr lang="en-CA" sz="1900" dirty="0"/>
              <a:t>Pest and weed resistance to </a:t>
            </a:r>
            <a:r>
              <a:rPr lang="en-CA" sz="1900" dirty="0" err="1"/>
              <a:t>Bt</a:t>
            </a:r>
            <a:r>
              <a:rPr lang="en-CA" sz="1900" dirty="0"/>
              <a:t> crops and glyphosate!</a:t>
            </a:r>
            <a:br>
              <a:rPr lang="en-CA" sz="1900" dirty="0"/>
            </a:br>
            <a:br>
              <a:rPr lang="en-CA" dirty="0"/>
            </a:br>
            <a:r>
              <a:rPr lang="en-CA" dirty="0"/>
              <a:t>There are so many more critiques!</a:t>
            </a:r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D621A87-96E8-46ED-9A0B-AE1016C9D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776" y="5568044"/>
            <a:ext cx="3031573" cy="6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81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50830" y="287338"/>
            <a:ext cx="10941170" cy="1449387"/>
          </a:xfrm>
        </p:spPr>
        <p:txBody>
          <a:bodyPr/>
          <a:lstStyle/>
          <a:p>
            <a:r>
              <a:rPr lang="en-US" dirty="0"/>
              <a:t>Campus Food </a:t>
            </a:r>
            <a:br>
              <a:rPr lang="en-US" dirty="0"/>
            </a:br>
            <a:r>
              <a:rPr lang="en-US" dirty="0"/>
              <a:t>Problems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50830" y="1906649"/>
            <a:ext cx="3683480" cy="3433762"/>
          </a:xfrm>
        </p:spPr>
        <p:txBody>
          <a:bodyPr>
            <a:normAutofit fontScale="85000" lnSpcReduction="20000"/>
          </a:bodyPr>
          <a:lstStyle/>
          <a:p>
            <a:r>
              <a:rPr lang="en-CA" b="1" dirty="0"/>
              <a:t>Problems with multinational food corporations on campus</a:t>
            </a:r>
          </a:p>
          <a:p>
            <a:pPr lvl="1"/>
            <a:r>
              <a:rPr lang="en-CA" i="1" dirty="0"/>
              <a:t>Mandatory resident meal plan</a:t>
            </a:r>
          </a:p>
          <a:p>
            <a:pPr lvl="1"/>
            <a:r>
              <a:rPr lang="en-CA" i="1" dirty="0"/>
              <a:t>Exclusivity agreements</a:t>
            </a:r>
          </a:p>
          <a:p>
            <a:pPr lvl="1"/>
            <a:r>
              <a:rPr lang="en-CA" i="1" dirty="0"/>
              <a:t>Monopoly over food services</a:t>
            </a:r>
          </a:p>
          <a:p>
            <a:pPr lvl="1"/>
            <a:r>
              <a:rPr lang="en-CA" i="1" dirty="0"/>
              <a:t>Unhealthy food</a:t>
            </a:r>
          </a:p>
          <a:p>
            <a:pPr lvl="1"/>
            <a:r>
              <a:rPr lang="en-CA" i="1" dirty="0"/>
              <a:t>Waste</a:t>
            </a:r>
          </a:p>
          <a:p>
            <a:pPr lvl="1"/>
            <a:r>
              <a:rPr lang="en-CA" i="1" dirty="0"/>
              <a:t>Serving times not ideal</a:t>
            </a:r>
          </a:p>
          <a:p>
            <a:pPr lvl="1"/>
            <a:r>
              <a:rPr lang="en-CA" i="1" dirty="0"/>
              <a:t>Costly</a:t>
            </a:r>
          </a:p>
          <a:p>
            <a:pPr lvl="1"/>
            <a:endParaRPr lang="en-CA" b="1" i="1" dirty="0"/>
          </a:p>
          <a:p>
            <a:pPr lvl="1"/>
            <a:endParaRPr lang="en-CA" b="1" i="1" dirty="0"/>
          </a:p>
          <a:p>
            <a:pPr lvl="1"/>
            <a:endParaRPr lang="en-CA" b="1" i="1" dirty="0"/>
          </a:p>
          <a:p>
            <a:pPr marL="201168" lvl="1" indent="0">
              <a:buNone/>
            </a:pPr>
            <a:r>
              <a:rPr lang="en-CA" b="1" i="1" dirty="0"/>
              <a:t>NOT GOING TO TRANSFORM OUR FOOD SYSTEM!</a:t>
            </a:r>
          </a:p>
          <a:p>
            <a:pPr lvl="1"/>
            <a:endParaRPr lang="en-CA" i="1" dirty="0"/>
          </a:p>
          <a:p>
            <a:pPr lvl="1"/>
            <a:endParaRPr lang="en-CA" i="1" dirty="0"/>
          </a:p>
          <a:p>
            <a:pPr lvl="1"/>
            <a:endParaRPr lang="en-CA" i="1" dirty="0"/>
          </a:p>
          <a:p>
            <a:pPr lvl="1"/>
            <a:endParaRPr lang="en-CA" i="1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6" name="Picture 5" descr="C:\Users\Erik\AppData\Local\Microsoft\Windows\INetCache\Content.MSO\A07EC35B.tmp">
            <a:extLst>
              <a:ext uri="{FF2B5EF4-FFF2-40B4-BE49-F238E27FC236}">
                <a16:creationId xmlns:a16="http://schemas.microsoft.com/office/drawing/2014/main" id="{309B74B7-0E1C-4E32-A651-8F2A91C20FD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92" y="25448"/>
            <a:ext cx="5525781" cy="341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4A4DED4-C22F-4E74-9ABF-E157EE817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776" y="5568044"/>
            <a:ext cx="3031573" cy="633262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97ABF4E2-4D08-4F1F-8014-BBFF43C3A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92" y="2954303"/>
            <a:ext cx="5398858" cy="334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092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1B57DCF-DB98-4239-BF34-FB20F0B77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149" y="5660837"/>
            <a:ext cx="3031573" cy="6332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07DDAC-3343-4E09-8A77-D9CF94F4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Transform Campus Food Systems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86068-FDEE-44FF-8406-B966FA47A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CA" b="1" dirty="0"/>
              <a:t>Working within the administrative structures!</a:t>
            </a:r>
          </a:p>
          <a:p>
            <a:pPr lvl="1"/>
            <a:r>
              <a:rPr lang="en-CA" i="1" dirty="0"/>
              <a:t>Have frequent communication with key administrators</a:t>
            </a:r>
          </a:p>
          <a:p>
            <a:pPr lvl="1"/>
            <a:r>
              <a:rPr lang="en-CA" i="1" dirty="0"/>
              <a:t>Get on food related committees and/or any committee that can influence food services</a:t>
            </a:r>
          </a:p>
          <a:p>
            <a:pPr lvl="1"/>
            <a:r>
              <a:rPr lang="en-CA" i="1" dirty="0"/>
              <a:t>Get to know the Request for Proposal (RFP) process and get on to RFP committees - </a:t>
            </a:r>
            <a:r>
              <a:rPr lang="en-CA" b="1" i="1" dirty="0">
                <a:hlinkClick r:id="rId3"/>
              </a:rPr>
              <a:t>C-65.1 - Act respecting contracting by public bodies</a:t>
            </a:r>
            <a:endParaRPr lang="en-CA" i="1" dirty="0"/>
          </a:p>
          <a:p>
            <a:pPr lvl="1"/>
            <a:r>
              <a:rPr lang="en-CA" i="1" dirty="0"/>
              <a:t>Get on senate and the board of governors</a:t>
            </a:r>
          </a:p>
          <a:p>
            <a:pPr lvl="1"/>
            <a:r>
              <a:rPr lang="en-CA" i="1" dirty="0"/>
              <a:t>Use the language of </a:t>
            </a:r>
            <a:r>
              <a:rPr lang="en-CA" i="1" dirty="0">
                <a:hlinkClick r:id="rId4"/>
              </a:rPr>
              <a:t>sustainability</a:t>
            </a:r>
            <a:r>
              <a:rPr lang="en-CA" i="1" dirty="0"/>
              <a:t> and refer to the McGill’s </a:t>
            </a:r>
            <a:r>
              <a:rPr lang="en-CA" i="1" dirty="0">
                <a:hlinkClick r:id="rId5"/>
              </a:rPr>
              <a:t>strategic goals</a:t>
            </a:r>
            <a:endParaRPr lang="en-CA" i="1" dirty="0"/>
          </a:p>
          <a:p>
            <a:r>
              <a:rPr lang="en-CA" b="1" dirty="0"/>
              <a:t>Oppose problematic practices!</a:t>
            </a:r>
          </a:p>
          <a:p>
            <a:pPr lvl="1"/>
            <a:r>
              <a:rPr lang="en-CA" i="1" dirty="0"/>
              <a:t>Get involved with student unions</a:t>
            </a:r>
          </a:p>
          <a:p>
            <a:pPr lvl="1"/>
            <a:r>
              <a:rPr lang="en-CA" i="1" dirty="0"/>
              <a:t>Hold ‘successful’ referendum votes </a:t>
            </a:r>
          </a:p>
          <a:p>
            <a:pPr lvl="1"/>
            <a:r>
              <a:rPr lang="en-CA" i="1" dirty="0"/>
              <a:t>Organize demonstrations/actions/strikes</a:t>
            </a:r>
          </a:p>
          <a:p>
            <a:pPr lvl="1"/>
            <a:r>
              <a:rPr lang="en-CA" i="1" dirty="0"/>
              <a:t>Let administrators know your position</a:t>
            </a:r>
          </a:p>
          <a:p>
            <a:pPr lvl="1"/>
            <a:r>
              <a:rPr lang="en-CA" i="1" dirty="0"/>
              <a:t>Talk with the press</a:t>
            </a:r>
          </a:p>
          <a:p>
            <a:r>
              <a:rPr lang="en-CA" b="1" dirty="0"/>
              <a:t>Organize a better food system!</a:t>
            </a:r>
            <a:endParaRPr lang="en-CA" dirty="0"/>
          </a:p>
          <a:p>
            <a:pPr lvl="1"/>
            <a:r>
              <a:rPr lang="en-CA" dirty="0"/>
              <a:t>Create organizations that:</a:t>
            </a:r>
          </a:p>
          <a:p>
            <a:pPr lvl="2"/>
            <a:r>
              <a:rPr lang="en-CA" i="1" dirty="0"/>
              <a:t>Grow, process, distribute and manage food waste on campus through semi-autonomous food organizations</a:t>
            </a:r>
          </a:p>
          <a:p>
            <a:pPr lvl="2"/>
            <a:r>
              <a:rPr lang="en-CA" i="1" dirty="0"/>
              <a:t>Form a food coalition or food group federation</a:t>
            </a:r>
          </a:p>
          <a:p>
            <a:pPr lvl="2"/>
            <a:r>
              <a:rPr lang="en-CA" i="1" dirty="0"/>
              <a:t>Use economic models that prioritize people and the planet over profits</a:t>
            </a:r>
            <a:endParaRPr lang="en-CA" b="1" dirty="0"/>
          </a:p>
          <a:p>
            <a:pPr lvl="2"/>
            <a:r>
              <a:rPr lang="en-CA" dirty="0"/>
              <a:t>Involve the community at large</a:t>
            </a:r>
          </a:p>
          <a:p>
            <a:r>
              <a:rPr lang="en-CA" b="1" dirty="0"/>
              <a:t>Engage with professors and encourage them to allow students to perform participatory-action-research projects as assignments!</a:t>
            </a:r>
            <a:endParaRPr lang="en-CA" dirty="0"/>
          </a:p>
          <a:p>
            <a:pPr lvl="2"/>
            <a:endParaRPr lang="en-CA" b="1" dirty="0"/>
          </a:p>
          <a:p>
            <a:pPr lvl="1"/>
            <a:endParaRPr lang="en-CA" i="1" dirty="0"/>
          </a:p>
          <a:p>
            <a:pPr lvl="1"/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4054483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E7267-1DD2-45F6-824B-CFDDC893D7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4672" y="5173663"/>
            <a:ext cx="10624628" cy="10572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Concordia Food Groups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C5F38A1F-84AB-4153-9F15-884B0A6131C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631" y="138794"/>
            <a:ext cx="7051675" cy="5429250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BFFF03D1-52A4-4219-A2AD-AB98BF488C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776" y="5568044"/>
            <a:ext cx="3031573" cy="6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8355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3063</TotalTime>
  <Words>575</Words>
  <Application>Microsoft Office PowerPoint</Application>
  <PresentationFormat>Widescreen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Retrospect</vt:lpstr>
      <vt:lpstr>Building Food Sovereign Campuses</vt:lpstr>
      <vt:lpstr>Let’s Build Food Sovereign Campuses!</vt:lpstr>
      <vt:lpstr>Our Current Food System is NOT Economically Sustainable  Qualman, D. (2011) Advancing Agriculture by Destroying Farms? The State of Agriculture in Canada, pp. 20 – 42. In, Wittman, H., Desmarais, A. A., &amp; Wiebe, N. (2011) Food Sovereignty in Canada: Creating Just and Sustainable Food Systems, Fernwood Publishing</vt:lpstr>
      <vt:lpstr>Only A Few Large Corporations Own Most of the Agrochemical Market https://cban.ca/gmos/issues/corporate-control/</vt:lpstr>
      <vt:lpstr>Companies of War, Destruction and Death</vt:lpstr>
      <vt:lpstr>Issues With Our Current Food System</vt:lpstr>
      <vt:lpstr>Campus Food  Problems</vt:lpstr>
      <vt:lpstr>How to Transform Campus Food Systems</vt:lpstr>
      <vt:lpstr>Concordia Food Groups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Edible Activism!</dc:title>
  <dc:creator>Erik Chevrier</dc:creator>
  <cp:lastModifiedBy>Erik Chevrier</cp:lastModifiedBy>
  <cp:revision>307</cp:revision>
  <dcterms:created xsi:type="dcterms:W3CDTF">2016-08-29T02:04:56Z</dcterms:created>
  <dcterms:modified xsi:type="dcterms:W3CDTF">2019-11-15T20:36:01Z</dcterms:modified>
</cp:coreProperties>
</file>