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7" r:id="rId3"/>
    <p:sldId id="275" r:id="rId4"/>
    <p:sldId id="273" r:id="rId5"/>
    <p:sldId id="274" r:id="rId6"/>
    <p:sldId id="277" r:id="rId7"/>
    <p:sldId id="278" r:id="rId8"/>
    <p:sldId id="276" r:id="rId9"/>
    <p:sldId id="286" r:id="rId10"/>
    <p:sldId id="290" r:id="rId11"/>
    <p:sldId id="279" r:id="rId12"/>
    <p:sldId id="280" r:id="rId13"/>
    <p:sldId id="281" r:id="rId14"/>
    <p:sldId id="282" r:id="rId15"/>
    <p:sldId id="288" r:id="rId16"/>
    <p:sldId id="283" r:id="rId17"/>
    <p:sldId id="284" r:id="rId18"/>
    <p:sldId id="289" r:id="rId19"/>
    <p:sldId id="285"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4619" autoAdjust="0"/>
  </p:normalViewPr>
  <p:slideViewPr>
    <p:cSldViewPr snapToGrid="0">
      <p:cViewPr varScale="1">
        <p:scale>
          <a:sx n="88" d="100"/>
          <a:sy n="88" d="100"/>
        </p:scale>
        <p:origin x="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2019-11-21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2019-11-21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2019-11-21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2019-11-21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2019-11-21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2019-11-21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2019-11-21</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2019-11-21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zLZD1gA5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Fundamentals of Social Psychology</a:t>
            </a:r>
          </a:p>
        </p:txBody>
      </p:sp>
      <p:sp>
        <p:nvSpPr>
          <p:cNvPr id="3" name="Subtitle 2"/>
          <p:cNvSpPr>
            <a:spLocks noGrp="1"/>
          </p:cNvSpPr>
          <p:nvPr>
            <p:ph type="subTitle" idx="1"/>
          </p:nvPr>
        </p:nvSpPr>
        <p:spPr/>
        <p:txBody>
          <a:bodyPr>
            <a:normAutofit fontScale="85000" lnSpcReduction="20000"/>
          </a:bodyPr>
          <a:lstStyle/>
          <a:p>
            <a:r>
              <a:rPr lang="en-CA" dirty="0"/>
              <a:t>Prosocial Behaviour</a:t>
            </a:r>
          </a:p>
          <a:p>
            <a:r>
              <a:rPr lang="en-CA" dirty="0"/>
              <a:t>November 12,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5A35-7BA3-4844-8D96-F1628497F7E7}"/>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1C937262-BA57-4B7B-9E21-F0BA02CD4D4F}"/>
              </a:ext>
            </a:extLst>
          </p:cNvPr>
          <p:cNvSpPr>
            <a:spLocks noGrp="1"/>
          </p:cNvSpPr>
          <p:nvPr>
            <p:ph idx="1"/>
          </p:nvPr>
        </p:nvSpPr>
        <p:spPr/>
        <p:txBody>
          <a:bodyPr/>
          <a:lstStyle/>
          <a:p>
            <a:r>
              <a:rPr lang="en-US" dirty="0"/>
              <a:t>What is the most ‘truly altruistic’ act you have ever done? </a:t>
            </a:r>
          </a:p>
          <a:p>
            <a:endParaRPr lang="en-US" dirty="0"/>
          </a:p>
          <a:p>
            <a:r>
              <a:rPr lang="en-US" dirty="0"/>
              <a:t>Why did you do this act? </a:t>
            </a:r>
          </a:p>
          <a:p>
            <a:r>
              <a:rPr lang="en-US" dirty="0"/>
              <a:t>Was there any personal cost? </a:t>
            </a:r>
          </a:p>
          <a:p>
            <a:r>
              <a:rPr lang="en-US" dirty="0"/>
              <a:t>Was there any reward? </a:t>
            </a:r>
          </a:p>
          <a:p>
            <a:r>
              <a:rPr lang="en-US" dirty="0"/>
              <a:t>Was your behaviour calculated or automatic? </a:t>
            </a:r>
          </a:p>
          <a:p>
            <a:endParaRPr lang="en-CA" dirty="0"/>
          </a:p>
        </p:txBody>
      </p:sp>
    </p:spTree>
    <p:extLst>
      <p:ext uri="{BB962C8B-B14F-4D97-AF65-F5344CB8AC3E}">
        <p14:creationId xmlns:p14="http://schemas.microsoft.com/office/powerpoint/2010/main" val="428701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1EB38-A0F3-4C86-A019-2E692BD044ED}"/>
              </a:ext>
            </a:extLst>
          </p:cNvPr>
          <p:cNvSpPr>
            <a:spLocks noGrp="1"/>
          </p:cNvSpPr>
          <p:nvPr>
            <p:ph type="title"/>
          </p:nvPr>
        </p:nvSpPr>
        <p:spPr>
          <a:xfrm>
            <a:off x="6411685" y="634946"/>
            <a:ext cx="5127171" cy="1450757"/>
          </a:xfrm>
        </p:spPr>
        <p:txBody>
          <a:bodyPr>
            <a:normAutofit/>
          </a:bodyPr>
          <a:lstStyle/>
          <a:p>
            <a:r>
              <a:rPr lang="en-US" dirty="0"/>
              <a:t>Empathy and Altruism </a:t>
            </a:r>
          </a:p>
        </p:txBody>
      </p:sp>
      <p:pic>
        <p:nvPicPr>
          <p:cNvPr id="5" name="Picture 4" descr="A close up of a map&#10;&#10;Description generated with high confidence">
            <a:extLst>
              <a:ext uri="{FF2B5EF4-FFF2-40B4-BE49-F238E27FC236}">
                <a16:creationId xmlns:a16="http://schemas.microsoft.com/office/drawing/2014/main" id="{2938DBAB-B3C3-4761-A587-C005FE7B4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883893"/>
            <a:ext cx="5451627" cy="4770173"/>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08EEF4-1BFD-4BB2-8489-B6DDBFCBDEB6}"/>
              </a:ext>
            </a:extLst>
          </p:cNvPr>
          <p:cNvSpPr>
            <a:spLocks noGrp="1"/>
          </p:cNvSpPr>
          <p:nvPr>
            <p:ph idx="1"/>
          </p:nvPr>
        </p:nvSpPr>
        <p:spPr>
          <a:xfrm>
            <a:off x="6411684" y="2198914"/>
            <a:ext cx="5127172" cy="3670180"/>
          </a:xfrm>
        </p:spPr>
        <p:txBody>
          <a:bodyPr>
            <a:normAutofit/>
          </a:bodyPr>
          <a:lstStyle/>
          <a:p>
            <a:r>
              <a:rPr lang="en-US" dirty="0"/>
              <a:t>Daniel Batson (1991) – People help purely out of the goodness of their hearts. </a:t>
            </a:r>
          </a:p>
          <a:p>
            <a:r>
              <a:rPr lang="en-US" dirty="0"/>
              <a:t>Pure altruism comes from </a:t>
            </a:r>
            <a:r>
              <a:rPr lang="en-US" b="1" dirty="0"/>
              <a:t>empathy</a:t>
            </a:r>
            <a:r>
              <a:rPr lang="en-US" dirty="0"/>
              <a:t> – the ability to experience events and emotions the way another person experiences them. </a:t>
            </a:r>
          </a:p>
          <a:p>
            <a:r>
              <a:rPr lang="en-US" b="1" dirty="0"/>
              <a:t>Empathy-Altruism-Hypothesis – </a:t>
            </a:r>
            <a:r>
              <a:rPr lang="en-US" dirty="0"/>
              <a:t>The idea that when we feel empathy for a person, we will attempt to help them purely for altruistic reasons, regardless of what we have to gain. </a:t>
            </a:r>
          </a:p>
          <a:p>
            <a:r>
              <a:rPr lang="en-US" dirty="0"/>
              <a:t>If we don’t share the person’s distress, social exchange comes into play. </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262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1EB38-A0F3-4C86-A019-2E692BD044ED}"/>
              </a:ext>
            </a:extLst>
          </p:cNvPr>
          <p:cNvSpPr>
            <a:spLocks noGrp="1"/>
          </p:cNvSpPr>
          <p:nvPr>
            <p:ph type="title"/>
          </p:nvPr>
        </p:nvSpPr>
        <p:spPr>
          <a:xfrm>
            <a:off x="6411685" y="634946"/>
            <a:ext cx="5127171" cy="1450757"/>
          </a:xfrm>
        </p:spPr>
        <p:txBody>
          <a:bodyPr>
            <a:normAutofit/>
          </a:bodyPr>
          <a:lstStyle/>
          <a:p>
            <a:r>
              <a:rPr lang="en-US" dirty="0"/>
              <a:t>Motives of Prosocial Behaviour</a:t>
            </a:r>
          </a:p>
        </p:txBody>
      </p:sp>
      <p:pic>
        <p:nvPicPr>
          <p:cNvPr id="11" name="Picture 10" descr="A screenshot of a cell phone&#10;&#10;Description generated with very high confidence">
            <a:extLst>
              <a:ext uri="{FF2B5EF4-FFF2-40B4-BE49-F238E27FC236}">
                <a16:creationId xmlns:a16="http://schemas.microsoft.com/office/drawing/2014/main" id="{17AE99D6-56A7-4E3B-B9D4-48F070A458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95" y="645106"/>
            <a:ext cx="4552420" cy="5247747"/>
          </a:xfrm>
          <a:prstGeom prst="rect">
            <a:avLst/>
          </a:prstGeom>
        </p:spPr>
      </p:pic>
      <p:cxnSp>
        <p:nvCxnSpPr>
          <p:cNvPr id="23" name="Straight Connector 2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08EEF4-1BFD-4BB2-8489-B6DDBFCBDEB6}"/>
              </a:ext>
            </a:extLst>
          </p:cNvPr>
          <p:cNvSpPr>
            <a:spLocks noGrp="1"/>
          </p:cNvSpPr>
          <p:nvPr>
            <p:ph idx="1"/>
          </p:nvPr>
        </p:nvSpPr>
        <p:spPr>
          <a:xfrm>
            <a:off x="6411684" y="2198914"/>
            <a:ext cx="5127172" cy="3670180"/>
          </a:xfrm>
        </p:spPr>
        <p:txBody>
          <a:bodyPr>
            <a:normAutofit/>
          </a:bodyPr>
          <a:lstStyle/>
          <a:p>
            <a:r>
              <a:rPr lang="en-US" dirty="0"/>
              <a:t>3 motives that underlie prosocial behaviour: </a:t>
            </a:r>
          </a:p>
          <a:p>
            <a:pPr lvl="1"/>
            <a:r>
              <a:rPr lang="en-US" dirty="0"/>
              <a:t>Helping is an instinctive reaction to promote welfare of those genetically similar to us. (evolutionary psychology)</a:t>
            </a:r>
          </a:p>
          <a:p>
            <a:pPr lvl="1"/>
            <a:r>
              <a:rPr lang="en-US" dirty="0"/>
              <a:t>The rewards of helping often outweigh the cost, so helping is in our self-interest. (social exchange theory) </a:t>
            </a:r>
          </a:p>
          <a:p>
            <a:pPr lvl="1"/>
            <a:r>
              <a:rPr lang="en-US" dirty="0"/>
              <a:t>Under some conditions, powerful feelings of empathy for others prompt selfless giving. (empathy altruism hypothesis) </a:t>
            </a:r>
          </a:p>
        </p:txBody>
      </p:sp>
      <p:sp>
        <p:nvSpPr>
          <p:cNvPr id="25" name="Rectangle 2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353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AE1E-B314-42D8-B0A6-9E7185104FAD}"/>
              </a:ext>
            </a:extLst>
          </p:cNvPr>
          <p:cNvSpPr>
            <a:spLocks noGrp="1"/>
          </p:cNvSpPr>
          <p:nvPr>
            <p:ph type="title"/>
          </p:nvPr>
        </p:nvSpPr>
        <p:spPr/>
        <p:txBody>
          <a:bodyPr>
            <a:normAutofit/>
          </a:bodyPr>
          <a:lstStyle/>
          <a:p>
            <a:r>
              <a:rPr lang="en-US" sz="4000" dirty="0"/>
              <a:t>Personal Determinants of Prosocial Behaviour</a:t>
            </a:r>
          </a:p>
        </p:txBody>
      </p:sp>
      <p:sp>
        <p:nvSpPr>
          <p:cNvPr id="3" name="Content Placeholder 2">
            <a:extLst>
              <a:ext uri="{FF2B5EF4-FFF2-40B4-BE49-F238E27FC236}">
                <a16:creationId xmlns:a16="http://schemas.microsoft.com/office/drawing/2014/main" id="{1850B491-7E0C-44F4-8BB2-AD233F77DFF9}"/>
              </a:ext>
            </a:extLst>
          </p:cNvPr>
          <p:cNvSpPr>
            <a:spLocks noGrp="1"/>
          </p:cNvSpPr>
          <p:nvPr>
            <p:ph idx="1"/>
          </p:nvPr>
        </p:nvSpPr>
        <p:spPr/>
        <p:txBody>
          <a:bodyPr>
            <a:normAutofit fontScale="77500" lnSpcReduction="20000"/>
          </a:bodyPr>
          <a:lstStyle/>
          <a:p>
            <a:r>
              <a:rPr lang="en-US" b="1" dirty="0"/>
              <a:t>Altruistic personality – </a:t>
            </a:r>
            <a:r>
              <a:rPr lang="en-US" dirty="0"/>
              <a:t>Aspects of a person’s makeup that cause them to help others in a wide variety of situations. </a:t>
            </a:r>
          </a:p>
          <a:p>
            <a:pPr lvl="1"/>
            <a:r>
              <a:rPr lang="en-US" dirty="0"/>
              <a:t>People who score high on altruistic personality scales are not much more likely to help than others – situation and context are important. </a:t>
            </a:r>
          </a:p>
          <a:p>
            <a:r>
              <a:rPr lang="en-US" b="1" dirty="0"/>
              <a:t>Gender differences – </a:t>
            </a:r>
            <a:r>
              <a:rPr lang="en-US" dirty="0"/>
              <a:t>women labeled as more nurturing/caring, men as more chivalrous/heroic</a:t>
            </a:r>
          </a:p>
          <a:p>
            <a:r>
              <a:rPr lang="en-US" b="1" dirty="0"/>
              <a:t>Socioeconomic status – </a:t>
            </a:r>
            <a:r>
              <a:rPr lang="en-US" dirty="0"/>
              <a:t>Lower economic status people are more prosocial</a:t>
            </a:r>
          </a:p>
          <a:p>
            <a:r>
              <a:rPr lang="en-US" b="1" dirty="0"/>
              <a:t>People are more prosocial with in-groups than out-groups</a:t>
            </a:r>
          </a:p>
          <a:p>
            <a:pPr lvl="1"/>
            <a:r>
              <a:rPr lang="en-US" dirty="0"/>
              <a:t>Interdependent cultures are more prosocial with in-group members than independent cultures</a:t>
            </a:r>
          </a:p>
          <a:p>
            <a:pPr lvl="1"/>
            <a:r>
              <a:rPr lang="en-US" dirty="0"/>
              <a:t>Interdependent cultures are less likely to help out-group members than independent cultures</a:t>
            </a:r>
          </a:p>
          <a:p>
            <a:pPr lvl="1"/>
            <a:r>
              <a:rPr lang="en-US" dirty="0"/>
              <a:t>Interdependent cultures take less credit for altruism than independent cultures</a:t>
            </a:r>
          </a:p>
          <a:p>
            <a:r>
              <a:rPr lang="en-US" b="1" dirty="0"/>
              <a:t>Religion and prosocial behaviour</a:t>
            </a:r>
          </a:p>
          <a:p>
            <a:pPr lvl="1"/>
            <a:r>
              <a:rPr lang="en-US" dirty="0"/>
              <a:t>Religious people are more prosocial than nonreligious people, especially if the help is known publicly</a:t>
            </a:r>
          </a:p>
          <a:p>
            <a:r>
              <a:rPr lang="en-US" b="1" dirty="0"/>
              <a:t>Effects of Mood</a:t>
            </a:r>
          </a:p>
          <a:p>
            <a:pPr lvl="1"/>
            <a:r>
              <a:rPr lang="en-US" b="1" dirty="0"/>
              <a:t>Feel good, do good</a:t>
            </a:r>
            <a:r>
              <a:rPr lang="en-US" dirty="0"/>
              <a:t> – Three reasons (1) look at bright side, (2) prolongs good mood, (3) increases self awareness &amp; makes us more likely to behave according to our values and ideals</a:t>
            </a:r>
          </a:p>
          <a:p>
            <a:pPr lvl="1"/>
            <a:r>
              <a:rPr lang="en-US" b="1" dirty="0"/>
              <a:t>Negative state-relief hypothesis </a:t>
            </a:r>
            <a:r>
              <a:rPr lang="en-US" dirty="0"/>
              <a:t>– People help in order to alleviate their own sadness and distress. </a:t>
            </a:r>
          </a:p>
          <a:p>
            <a:pPr lvl="1"/>
            <a:endParaRPr lang="en-US" dirty="0"/>
          </a:p>
          <a:p>
            <a:pPr lvl="1"/>
            <a:endParaRPr lang="en-US" dirty="0"/>
          </a:p>
        </p:txBody>
      </p:sp>
    </p:spTree>
    <p:extLst>
      <p:ext uri="{BB962C8B-B14F-4D97-AF65-F5344CB8AC3E}">
        <p14:creationId xmlns:p14="http://schemas.microsoft.com/office/powerpoint/2010/main" val="366235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7375-6EB9-495A-93B6-EBC2868F7DEA}"/>
              </a:ext>
            </a:extLst>
          </p:cNvPr>
          <p:cNvSpPr>
            <a:spLocks noGrp="1"/>
          </p:cNvSpPr>
          <p:nvPr>
            <p:ph type="title"/>
          </p:nvPr>
        </p:nvSpPr>
        <p:spPr/>
        <p:txBody>
          <a:bodyPr>
            <a:normAutofit/>
          </a:bodyPr>
          <a:lstStyle/>
          <a:p>
            <a:r>
              <a:rPr lang="en-US" sz="4000" dirty="0"/>
              <a:t>Situational Determinants of Prosocial Behaviour</a:t>
            </a:r>
          </a:p>
        </p:txBody>
      </p:sp>
      <p:sp>
        <p:nvSpPr>
          <p:cNvPr id="3" name="Content Placeholder 2">
            <a:extLst>
              <a:ext uri="{FF2B5EF4-FFF2-40B4-BE49-F238E27FC236}">
                <a16:creationId xmlns:a16="http://schemas.microsoft.com/office/drawing/2014/main" id="{CEF5AE92-5B42-4C23-9DCD-68AE7952E799}"/>
              </a:ext>
            </a:extLst>
          </p:cNvPr>
          <p:cNvSpPr>
            <a:spLocks noGrp="1"/>
          </p:cNvSpPr>
          <p:nvPr>
            <p:ph idx="1"/>
          </p:nvPr>
        </p:nvSpPr>
        <p:spPr/>
        <p:txBody>
          <a:bodyPr>
            <a:normAutofit/>
          </a:bodyPr>
          <a:lstStyle/>
          <a:p>
            <a:r>
              <a:rPr lang="en-US" dirty="0"/>
              <a:t>Rural environments foster more prosocial behaviour than urban environments </a:t>
            </a:r>
          </a:p>
          <a:p>
            <a:pPr lvl="1"/>
            <a:r>
              <a:rPr lang="en-US" b="1" dirty="0"/>
              <a:t>Urban overload hypothesis – </a:t>
            </a:r>
            <a:r>
              <a:rPr lang="en-US" dirty="0"/>
              <a:t>The theory that because people living in cities are constantly being bombarded with stimulation, they keep to themselves to avoid being overloaded. </a:t>
            </a:r>
          </a:p>
          <a:p>
            <a:pPr lvl="1"/>
            <a:r>
              <a:rPr lang="en-US" b="1" dirty="0"/>
              <a:t>Residential mobility – </a:t>
            </a:r>
            <a:r>
              <a:rPr lang="en-US" dirty="0"/>
              <a:t>People who reside in the same location for a long time are more likely to feel attachment to the community and help more. Prosocial behaviour is much more likely when people feel part of a group or community. </a:t>
            </a:r>
          </a:p>
          <a:p>
            <a:pPr lvl="1"/>
            <a:r>
              <a:rPr lang="en-US" b="1" dirty="0"/>
              <a:t>Bystander effect – </a:t>
            </a:r>
            <a:r>
              <a:rPr lang="en-US" dirty="0"/>
              <a:t>The finding that the greater number of bystanders who witness an emergency, the less likely it is that any one of them will help. </a:t>
            </a:r>
          </a:p>
          <a:p>
            <a:pPr lvl="2"/>
            <a:r>
              <a:rPr lang="en-US" b="1" dirty="0"/>
              <a:t>Pluralistic ignorance </a:t>
            </a:r>
            <a:r>
              <a:rPr lang="en-US" dirty="0"/>
              <a:t>– The phenomenon whereby bystanders assume that nothing is wrong in an emergency because no one else looks concerned. </a:t>
            </a:r>
          </a:p>
          <a:p>
            <a:pPr lvl="2"/>
            <a:r>
              <a:rPr lang="en-US" b="1" dirty="0"/>
              <a:t>Diffusion of responsibility – </a:t>
            </a:r>
            <a:r>
              <a:rPr lang="en-US" dirty="0"/>
              <a:t>Each bystander’s sense of responsibility to help decrease as the number of witnesses to an emergency or crisis increases. </a:t>
            </a:r>
          </a:p>
          <a:p>
            <a:pPr lvl="2"/>
            <a:endParaRPr lang="en-US" dirty="0"/>
          </a:p>
          <a:p>
            <a:pPr marL="201168" lvl="1" indent="0">
              <a:buNone/>
            </a:pPr>
            <a:r>
              <a:rPr lang="en-US" b="1" i="1" dirty="0"/>
              <a:t>Do you participate in community enhancing activities? </a:t>
            </a:r>
            <a:endParaRPr lang="en-US" i="1" dirty="0"/>
          </a:p>
        </p:txBody>
      </p:sp>
    </p:spTree>
    <p:extLst>
      <p:ext uri="{BB962C8B-B14F-4D97-AF65-F5344CB8AC3E}">
        <p14:creationId xmlns:p14="http://schemas.microsoft.com/office/powerpoint/2010/main" val="378473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333C-9DBC-444B-9AF5-EB6436EDD1B7}"/>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506A3EFF-F8F1-4812-8002-648224ECB432}"/>
              </a:ext>
            </a:extLst>
          </p:cNvPr>
          <p:cNvSpPr>
            <a:spLocks noGrp="1"/>
          </p:cNvSpPr>
          <p:nvPr>
            <p:ph idx="1"/>
          </p:nvPr>
        </p:nvSpPr>
        <p:spPr/>
        <p:txBody>
          <a:bodyPr/>
          <a:lstStyle/>
          <a:p>
            <a:r>
              <a:rPr lang="en-US" dirty="0"/>
              <a:t>You see someone lying on the street, they could be sleeping, unconscious or even dead. They definitely look like someone who has been on the street for several weeks. What would (do) you do? </a:t>
            </a:r>
            <a:endParaRPr lang="en-CA" dirty="0"/>
          </a:p>
        </p:txBody>
      </p:sp>
    </p:spTree>
    <p:extLst>
      <p:ext uri="{BB962C8B-B14F-4D97-AF65-F5344CB8AC3E}">
        <p14:creationId xmlns:p14="http://schemas.microsoft.com/office/powerpoint/2010/main" val="276535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EFB8F-E8B4-4020-8014-8B68723589E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Bystander Effect</a:t>
            </a:r>
          </a:p>
        </p:txBody>
      </p:sp>
      <p:pic>
        <p:nvPicPr>
          <p:cNvPr id="7" name="Picture 6" descr="A close up of text on a white background&#10;&#10;Description generated with high confidence">
            <a:extLst>
              <a:ext uri="{FF2B5EF4-FFF2-40B4-BE49-F238E27FC236}">
                <a16:creationId xmlns:a16="http://schemas.microsoft.com/office/drawing/2014/main" id="{2E852EF4-F567-4767-9DC1-F9D8A0E84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67" y="640080"/>
            <a:ext cx="4740442" cy="3602736"/>
          </a:xfrm>
          <a:prstGeom prst="rect">
            <a:avLst/>
          </a:prstGeom>
        </p:spPr>
      </p:pic>
      <p:sp>
        <p:nvSpPr>
          <p:cNvPr id="20" name="Rectangle 19">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map&#10;&#10;Description generated with very high confidence">
            <a:extLst>
              <a:ext uri="{FF2B5EF4-FFF2-40B4-BE49-F238E27FC236}">
                <a16:creationId xmlns:a16="http://schemas.microsoft.com/office/drawing/2014/main" id="{7A15A648-4110-4642-B85A-303845D722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640080"/>
            <a:ext cx="4276244" cy="3602736"/>
          </a:xfrm>
          <a:prstGeom prst="rect">
            <a:avLst/>
          </a:prstGeom>
        </p:spPr>
      </p:pic>
      <p:cxnSp>
        <p:nvCxnSpPr>
          <p:cNvPr id="22" name="Straight Connector 21">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707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C94B6-7D23-41F4-B51D-E812983B0035}"/>
              </a:ext>
            </a:extLst>
          </p:cNvPr>
          <p:cNvSpPr>
            <a:spLocks noGrp="1"/>
          </p:cNvSpPr>
          <p:nvPr>
            <p:ph type="title"/>
          </p:nvPr>
        </p:nvSpPr>
        <p:spPr>
          <a:xfrm>
            <a:off x="1097280" y="286603"/>
            <a:ext cx="10058400" cy="1450757"/>
          </a:xfrm>
        </p:spPr>
        <p:txBody>
          <a:bodyPr>
            <a:normAutofit/>
          </a:bodyPr>
          <a:lstStyle/>
          <a:p>
            <a:r>
              <a:rPr lang="en-US" dirty="0"/>
              <a:t>Increasing Helping</a:t>
            </a:r>
          </a:p>
        </p:txBody>
      </p:sp>
      <p:sp>
        <p:nvSpPr>
          <p:cNvPr id="3" name="Content Placeholder 2">
            <a:extLst>
              <a:ext uri="{FF2B5EF4-FFF2-40B4-BE49-F238E27FC236}">
                <a16:creationId xmlns:a16="http://schemas.microsoft.com/office/drawing/2014/main" id="{A78D83B7-F838-4A30-BABA-1362CDE11F7C}"/>
              </a:ext>
            </a:extLst>
          </p:cNvPr>
          <p:cNvSpPr>
            <a:spLocks noGrp="1"/>
          </p:cNvSpPr>
          <p:nvPr>
            <p:ph idx="1"/>
          </p:nvPr>
        </p:nvSpPr>
        <p:spPr>
          <a:xfrm>
            <a:off x="1097279" y="1845734"/>
            <a:ext cx="6454987" cy="4023360"/>
          </a:xfrm>
        </p:spPr>
        <p:txBody>
          <a:bodyPr>
            <a:normAutofit/>
          </a:bodyPr>
          <a:lstStyle/>
          <a:p>
            <a:r>
              <a:rPr lang="en-US" dirty="0"/>
              <a:t>Remember – people don’t always want to be helped, it’s best to ask first!</a:t>
            </a:r>
          </a:p>
          <a:p>
            <a:r>
              <a:rPr lang="en-US" dirty="0"/>
              <a:t>Being aware of the barriers can help people be more prosocial </a:t>
            </a:r>
          </a:p>
          <a:p>
            <a:r>
              <a:rPr lang="en-US" dirty="0"/>
              <a:t>Reward prosocial behaviour with positive affirmations (reinforce that the child/person is a good person)</a:t>
            </a:r>
          </a:p>
          <a:p>
            <a:pPr lvl="1"/>
            <a:r>
              <a:rPr lang="en-US" dirty="0"/>
              <a:t>Don’t fell victim to over-justification effect</a:t>
            </a:r>
          </a:p>
          <a:p>
            <a:r>
              <a:rPr lang="en-US" dirty="0"/>
              <a:t>Act </a:t>
            </a:r>
            <a:r>
              <a:rPr lang="en-US" dirty="0" err="1"/>
              <a:t>prosocially</a:t>
            </a:r>
            <a:r>
              <a:rPr lang="en-US" dirty="0"/>
              <a:t> – others learn from you!</a:t>
            </a:r>
          </a:p>
          <a:p>
            <a:r>
              <a:rPr lang="en-US" dirty="0"/>
              <a:t>Prosocial behaviour can be primed (videogames, songs, etc.) </a:t>
            </a:r>
          </a:p>
          <a:p>
            <a:pPr lvl="1"/>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AD947B22-986B-4C57-BE13-44412F656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221431"/>
            <a:ext cx="3135109" cy="2860786"/>
          </a:xfrm>
          <a:prstGeom prst="rect">
            <a:avLst/>
          </a:prstGeom>
        </p:spPr>
      </p:pic>
    </p:spTree>
    <p:extLst>
      <p:ext uri="{BB962C8B-B14F-4D97-AF65-F5344CB8AC3E}">
        <p14:creationId xmlns:p14="http://schemas.microsoft.com/office/powerpoint/2010/main" val="376576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D793-3CDE-4E03-82DB-AE71F36EDE3A}"/>
              </a:ext>
            </a:extLst>
          </p:cNvPr>
          <p:cNvSpPr>
            <a:spLocks noGrp="1"/>
          </p:cNvSpPr>
          <p:nvPr>
            <p:ph type="title"/>
          </p:nvPr>
        </p:nvSpPr>
        <p:spPr/>
        <p:txBody>
          <a:bodyPr/>
          <a:lstStyle/>
          <a:p>
            <a:r>
              <a:rPr lang="en-US" dirty="0"/>
              <a:t>Activity!</a:t>
            </a:r>
            <a:endParaRPr lang="en-CA" dirty="0"/>
          </a:p>
        </p:txBody>
      </p:sp>
      <p:sp>
        <p:nvSpPr>
          <p:cNvPr id="3" name="Content Placeholder 2">
            <a:extLst>
              <a:ext uri="{FF2B5EF4-FFF2-40B4-BE49-F238E27FC236}">
                <a16:creationId xmlns:a16="http://schemas.microsoft.com/office/drawing/2014/main" id="{5039692B-28DA-4EDB-AB0D-AB4B22E01D82}"/>
              </a:ext>
            </a:extLst>
          </p:cNvPr>
          <p:cNvSpPr>
            <a:spLocks noGrp="1"/>
          </p:cNvSpPr>
          <p:nvPr>
            <p:ph idx="1"/>
          </p:nvPr>
        </p:nvSpPr>
        <p:spPr/>
        <p:txBody>
          <a:bodyPr/>
          <a:lstStyle/>
          <a:p>
            <a:r>
              <a:rPr lang="en-US" dirty="0"/>
              <a:t>You are leading a group and want to increase prosocial behaviour amongst the group. What effective strategies can be put in place to increase prosocial behaviour within the group? </a:t>
            </a:r>
          </a:p>
          <a:p>
            <a:endParaRPr lang="en-US" dirty="0"/>
          </a:p>
          <a:p>
            <a:endParaRPr lang="en-US" dirty="0"/>
          </a:p>
          <a:p>
            <a:r>
              <a:rPr lang="en-US" dirty="0"/>
              <a:t>You are feeling ill, your left side, especially your left arm is getting the feeling of pins and needles. You may be having a stroke. How can you increase the likelihood that people will help you? </a:t>
            </a:r>
          </a:p>
          <a:p>
            <a:endParaRPr lang="en-US"/>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2308321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67F4-8CC2-44D9-A91C-3915B289FEC5}"/>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18FD9387-2EB4-4C6B-A620-601A1CB013CD}"/>
              </a:ext>
            </a:extLst>
          </p:cNvPr>
          <p:cNvSpPr>
            <a:spLocks noGrp="1"/>
          </p:cNvSpPr>
          <p:nvPr>
            <p:ph idx="1"/>
          </p:nvPr>
        </p:nvSpPr>
        <p:spPr/>
        <p:txBody>
          <a:bodyPr>
            <a:normAutofit fontScale="92500" lnSpcReduction="20000"/>
          </a:bodyPr>
          <a:lstStyle/>
          <a:p>
            <a:r>
              <a:rPr lang="en-US" dirty="0"/>
              <a:t>What is prosocial behaviour? What is altruism? What is the debate regarding true altruism – can true altruism be achieved? </a:t>
            </a:r>
          </a:p>
          <a:p>
            <a:r>
              <a:rPr lang="en-US" dirty="0"/>
              <a:t>What are evolutionary theories of prosocial behaviour? What factors seem to contradict the kin selection theory? </a:t>
            </a:r>
          </a:p>
          <a:p>
            <a:r>
              <a:rPr lang="en-US" dirty="0"/>
              <a:t>What is the social exchange theory for relationships? How does the theory apply to prosocial behaviour? </a:t>
            </a:r>
          </a:p>
          <a:p>
            <a:r>
              <a:rPr lang="en-US" dirty="0"/>
              <a:t>How does empathy relate to prosocial behaviour? </a:t>
            </a:r>
          </a:p>
          <a:p>
            <a:r>
              <a:rPr lang="en-US" dirty="0"/>
              <a:t>What are personal determinants of prosocial behaviour? </a:t>
            </a:r>
          </a:p>
          <a:p>
            <a:r>
              <a:rPr lang="en-US" dirty="0"/>
              <a:t>What are situational determinants of prosocial behaviour?</a:t>
            </a:r>
          </a:p>
          <a:p>
            <a:r>
              <a:rPr lang="en-US" dirty="0"/>
              <a:t>What is the bystander effect? Please describe the bystander intervention decision tree. </a:t>
            </a:r>
          </a:p>
          <a:p>
            <a:r>
              <a:rPr lang="en-US" dirty="0"/>
              <a:t>What is pluralistic ignorance? What is diffusion of responsibility? </a:t>
            </a:r>
          </a:p>
          <a:p>
            <a:r>
              <a:rPr lang="en-US" dirty="0"/>
              <a:t>How can we increase </a:t>
            </a:r>
            <a:r>
              <a:rPr lang="en-US"/>
              <a:t>prosocial behaviour? </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4560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B3D6-4792-45BE-B7BC-BE7199002344}"/>
              </a:ext>
            </a:extLst>
          </p:cNvPr>
          <p:cNvSpPr>
            <a:spLocks noGrp="1"/>
          </p:cNvSpPr>
          <p:nvPr>
            <p:ph type="title"/>
          </p:nvPr>
        </p:nvSpPr>
        <p:spPr/>
        <p:txBody>
          <a:bodyPr/>
          <a:lstStyle/>
          <a:p>
            <a:r>
              <a:rPr lang="en-US" dirty="0"/>
              <a:t>Video</a:t>
            </a:r>
            <a:endParaRPr lang="en-CA" dirty="0"/>
          </a:p>
        </p:txBody>
      </p:sp>
      <p:sp>
        <p:nvSpPr>
          <p:cNvPr id="3" name="Content Placeholder 2">
            <a:extLst>
              <a:ext uri="{FF2B5EF4-FFF2-40B4-BE49-F238E27FC236}">
                <a16:creationId xmlns:a16="http://schemas.microsoft.com/office/drawing/2014/main" id="{5BACDAC1-3D3B-4EDC-A653-0B0378AF31AB}"/>
              </a:ext>
            </a:extLst>
          </p:cNvPr>
          <p:cNvSpPr>
            <a:spLocks noGrp="1"/>
          </p:cNvSpPr>
          <p:nvPr>
            <p:ph idx="1"/>
          </p:nvPr>
        </p:nvSpPr>
        <p:spPr/>
        <p:txBody>
          <a:bodyPr/>
          <a:lstStyle/>
          <a:p>
            <a:r>
              <a:rPr lang="en-US" dirty="0">
                <a:hlinkClick r:id="rId2"/>
              </a:rPr>
              <a:t>Responsibility of Strangers Video</a:t>
            </a:r>
            <a:endParaRPr lang="en-CA" dirty="0"/>
          </a:p>
        </p:txBody>
      </p:sp>
    </p:spTree>
    <p:extLst>
      <p:ext uri="{BB962C8B-B14F-4D97-AF65-F5344CB8AC3E}">
        <p14:creationId xmlns:p14="http://schemas.microsoft.com/office/powerpoint/2010/main" val="309421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F787-2189-48A8-A7A4-2730C8AD31DC}"/>
              </a:ext>
            </a:extLst>
          </p:cNvPr>
          <p:cNvSpPr>
            <a:spLocks noGrp="1"/>
          </p:cNvSpPr>
          <p:nvPr>
            <p:ph type="title"/>
          </p:nvPr>
        </p:nvSpPr>
        <p:spPr/>
        <p:txBody>
          <a:bodyPr/>
          <a:lstStyle/>
          <a:p>
            <a:r>
              <a:rPr lang="en-US" dirty="0"/>
              <a:t>Questions or Concerns? </a:t>
            </a:r>
          </a:p>
        </p:txBody>
      </p:sp>
      <p:sp>
        <p:nvSpPr>
          <p:cNvPr id="3" name="Content Placeholder 2">
            <a:extLst>
              <a:ext uri="{FF2B5EF4-FFF2-40B4-BE49-F238E27FC236}">
                <a16:creationId xmlns:a16="http://schemas.microsoft.com/office/drawing/2014/main" id="{D40B0166-1197-4AA1-B4C3-1A43C3FEBC31}"/>
              </a:ext>
            </a:extLst>
          </p:cNvPr>
          <p:cNvSpPr>
            <a:spLocks noGrp="1"/>
          </p:cNvSpPr>
          <p:nvPr>
            <p:ph idx="1"/>
          </p:nvPr>
        </p:nvSpPr>
        <p:spPr/>
        <p:txBody>
          <a:bodyPr>
            <a:normAutofit/>
          </a:bodyPr>
          <a:lstStyle/>
          <a:p>
            <a:r>
              <a:rPr lang="en-US" sz="3200" dirty="0"/>
              <a:t>Have a great day! </a:t>
            </a:r>
          </a:p>
          <a:p>
            <a:r>
              <a:rPr lang="en-US" sz="3000"/>
              <a:t>Don’t </a:t>
            </a:r>
            <a:r>
              <a:rPr lang="en-US" sz="3000" dirty="0"/>
              <a:t>forget to study hard!</a:t>
            </a:r>
          </a:p>
          <a:p>
            <a:pPr marL="0" indent="0">
              <a:buNone/>
            </a:pPr>
            <a:endParaRPr lang="en-US" sz="3000" dirty="0"/>
          </a:p>
        </p:txBody>
      </p:sp>
    </p:spTree>
    <p:extLst>
      <p:ext uri="{BB962C8B-B14F-4D97-AF65-F5344CB8AC3E}">
        <p14:creationId xmlns:p14="http://schemas.microsoft.com/office/powerpoint/2010/main" val="246210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FF6B-B47B-4883-A273-141B4F07C473}"/>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1E0EB27-42FF-4083-914B-CCD4AF83BC3E}"/>
              </a:ext>
            </a:extLst>
          </p:cNvPr>
          <p:cNvSpPr>
            <a:spLocks noGrp="1"/>
          </p:cNvSpPr>
          <p:nvPr>
            <p:ph idx="1"/>
          </p:nvPr>
        </p:nvSpPr>
        <p:spPr/>
        <p:txBody>
          <a:bodyPr>
            <a:normAutofit/>
          </a:bodyPr>
          <a:lstStyle/>
          <a:p>
            <a:r>
              <a:rPr lang="en-US" sz="2500" dirty="0"/>
              <a:t>An alien ship is about to attack the planet! </a:t>
            </a:r>
          </a:p>
          <a:p>
            <a:r>
              <a:rPr lang="en-US" sz="2500" dirty="0"/>
              <a:t>You are given two seats on a spaceship that will get you and __________ safely to a habitable planet nearby. Who would you take? What if you could take 3 people, who would you choose? What is your relationship to these people? Why would you take them? </a:t>
            </a:r>
          </a:p>
          <a:p>
            <a:endParaRPr lang="en-US" sz="2500" dirty="0"/>
          </a:p>
          <a:p>
            <a:r>
              <a:rPr lang="en-US" sz="2500" dirty="0"/>
              <a:t>You are on a plane that is crashing to the ground. There is only one parachute and you are with __________, would you allow them to use the parachute or would you insist on taking it? </a:t>
            </a:r>
            <a:r>
              <a:rPr lang="en-US" sz="2500"/>
              <a:t>Why?</a:t>
            </a:r>
            <a:endParaRPr lang="en-US" sz="2500" dirty="0"/>
          </a:p>
          <a:p>
            <a:endParaRPr lang="en-US" sz="3200" dirty="0"/>
          </a:p>
          <a:p>
            <a:endParaRPr lang="en-US" sz="3200" dirty="0"/>
          </a:p>
        </p:txBody>
      </p:sp>
    </p:spTree>
    <p:extLst>
      <p:ext uri="{BB962C8B-B14F-4D97-AF65-F5344CB8AC3E}">
        <p14:creationId xmlns:p14="http://schemas.microsoft.com/office/powerpoint/2010/main" val="69138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5A86-E114-4D05-A327-D5B56BFD34F2}"/>
              </a:ext>
            </a:extLst>
          </p:cNvPr>
          <p:cNvSpPr>
            <a:spLocks noGrp="1"/>
          </p:cNvSpPr>
          <p:nvPr>
            <p:ph type="title"/>
          </p:nvPr>
        </p:nvSpPr>
        <p:spPr/>
        <p:txBody>
          <a:bodyPr/>
          <a:lstStyle/>
          <a:p>
            <a:r>
              <a:rPr lang="en-US" dirty="0"/>
              <a:t>Why Do People Help</a:t>
            </a:r>
          </a:p>
        </p:txBody>
      </p:sp>
      <p:sp>
        <p:nvSpPr>
          <p:cNvPr id="3" name="Content Placeholder 2">
            <a:extLst>
              <a:ext uri="{FF2B5EF4-FFF2-40B4-BE49-F238E27FC236}">
                <a16:creationId xmlns:a16="http://schemas.microsoft.com/office/drawing/2014/main" id="{2F97AD91-C8FB-40A0-B782-BE50B9B00282}"/>
              </a:ext>
            </a:extLst>
          </p:cNvPr>
          <p:cNvSpPr>
            <a:spLocks noGrp="1"/>
          </p:cNvSpPr>
          <p:nvPr>
            <p:ph idx="1"/>
          </p:nvPr>
        </p:nvSpPr>
        <p:spPr/>
        <p:txBody>
          <a:bodyPr/>
          <a:lstStyle/>
          <a:p>
            <a:r>
              <a:rPr lang="en-US" b="1" dirty="0"/>
              <a:t>Prosocial behaviour – </a:t>
            </a:r>
            <a:r>
              <a:rPr lang="en-US" dirty="0"/>
              <a:t>any act performed with the goal of benefiting another person.</a:t>
            </a:r>
          </a:p>
          <a:p>
            <a:r>
              <a:rPr lang="en-US" b="1" dirty="0"/>
              <a:t>Altruism – </a:t>
            </a:r>
            <a:r>
              <a:rPr lang="en-US" dirty="0"/>
              <a:t>The desire to help others, even if it involves a cost to the helper.</a:t>
            </a:r>
          </a:p>
          <a:p>
            <a:pPr lvl="1"/>
            <a:r>
              <a:rPr lang="en-US" dirty="0"/>
              <a:t>Other definition…Helping others purely out of self-concern for their well-being (Heinzen &amp; </a:t>
            </a:r>
            <a:r>
              <a:rPr lang="en-US" dirty="0" err="1"/>
              <a:t>Goodfriend</a:t>
            </a:r>
            <a:r>
              <a:rPr lang="en-US" dirty="0"/>
              <a:t>, 2019) </a:t>
            </a:r>
          </a:p>
          <a:p>
            <a:endParaRPr lang="en-US" dirty="0"/>
          </a:p>
          <a:p>
            <a:endParaRPr lang="en-US" dirty="0"/>
          </a:p>
          <a:p>
            <a:r>
              <a:rPr lang="en-US" dirty="0"/>
              <a:t>What is the most altruistic thing you have ever done? Was it truly altruistic? </a:t>
            </a:r>
          </a:p>
        </p:txBody>
      </p:sp>
    </p:spTree>
    <p:extLst>
      <p:ext uri="{BB962C8B-B14F-4D97-AF65-F5344CB8AC3E}">
        <p14:creationId xmlns:p14="http://schemas.microsoft.com/office/powerpoint/2010/main" val="12771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A14B-6A97-447B-949C-89A89D801984}"/>
              </a:ext>
            </a:extLst>
          </p:cNvPr>
          <p:cNvSpPr>
            <a:spLocks noGrp="1"/>
          </p:cNvSpPr>
          <p:nvPr>
            <p:ph type="title"/>
          </p:nvPr>
        </p:nvSpPr>
        <p:spPr/>
        <p:txBody>
          <a:bodyPr>
            <a:normAutofit/>
          </a:bodyPr>
          <a:lstStyle/>
          <a:p>
            <a:r>
              <a:rPr lang="en-US" sz="4400" dirty="0"/>
              <a:t>Evolutionary Theories of Prosocial Behaviour</a:t>
            </a:r>
          </a:p>
        </p:txBody>
      </p:sp>
      <p:sp>
        <p:nvSpPr>
          <p:cNvPr id="3" name="Content Placeholder 2">
            <a:extLst>
              <a:ext uri="{FF2B5EF4-FFF2-40B4-BE49-F238E27FC236}">
                <a16:creationId xmlns:a16="http://schemas.microsoft.com/office/drawing/2014/main" id="{E73438B6-B595-44FF-8813-FA0FC07F12E5}"/>
              </a:ext>
            </a:extLst>
          </p:cNvPr>
          <p:cNvSpPr>
            <a:spLocks noGrp="1"/>
          </p:cNvSpPr>
          <p:nvPr>
            <p:ph idx="1"/>
          </p:nvPr>
        </p:nvSpPr>
        <p:spPr/>
        <p:txBody>
          <a:bodyPr/>
          <a:lstStyle/>
          <a:p>
            <a:r>
              <a:rPr lang="en-US" dirty="0"/>
              <a:t>Charles Darwin (1859) &amp; Evolutionary Psychologists  </a:t>
            </a:r>
          </a:p>
          <a:p>
            <a:pPr lvl="1"/>
            <a:r>
              <a:rPr lang="en-US" dirty="0"/>
              <a:t>Natural selection can explain prosocial behaviour</a:t>
            </a:r>
          </a:p>
          <a:p>
            <a:pPr lvl="2"/>
            <a:r>
              <a:rPr lang="en-US" b="1" dirty="0"/>
              <a:t>Kin Selection – </a:t>
            </a:r>
            <a:r>
              <a:rPr lang="en-US" dirty="0"/>
              <a:t>The idea that behaviour that helps a genetic relative is favoured by natural selection. </a:t>
            </a:r>
          </a:p>
          <a:p>
            <a:pPr lvl="2"/>
            <a:r>
              <a:rPr lang="en-US" dirty="0"/>
              <a:t>People who are more likely to follow the ‘biological importance’ rule are considered more likely to survive</a:t>
            </a:r>
          </a:p>
          <a:p>
            <a:pPr marL="384048" lvl="2" indent="0">
              <a:buNone/>
            </a:pPr>
            <a:r>
              <a:rPr lang="en-US" sz="1600" i="1" dirty="0"/>
              <a:t>Closeness is a better predictor of willingness to help (</a:t>
            </a:r>
            <a:r>
              <a:rPr lang="en-US" sz="1600" i="1" dirty="0" err="1"/>
              <a:t>Korchomaros</a:t>
            </a:r>
            <a:r>
              <a:rPr lang="en-US" sz="1600" i="1" dirty="0"/>
              <a:t> &amp; Kenny, 2006)</a:t>
            </a:r>
          </a:p>
          <a:p>
            <a:endParaRPr lang="en-US" b="1" dirty="0"/>
          </a:p>
          <a:p>
            <a:r>
              <a:rPr lang="en-US" b="1" dirty="0"/>
              <a:t>Reciprocity Norm – </a:t>
            </a:r>
            <a:r>
              <a:rPr lang="en-US" dirty="0"/>
              <a:t>The expectation that helping others will increase the likelihood that they will help us in the future. </a:t>
            </a:r>
          </a:p>
          <a:p>
            <a:pPr lvl="1"/>
            <a:r>
              <a:rPr lang="en-US" dirty="0"/>
              <a:t>May be genetically based</a:t>
            </a:r>
          </a:p>
          <a:p>
            <a:pPr lvl="1"/>
            <a:r>
              <a:rPr lang="en-US" dirty="0"/>
              <a:t>Reciprocity in infancy </a:t>
            </a:r>
          </a:p>
          <a:p>
            <a:pPr lvl="1"/>
            <a:r>
              <a:rPr lang="en-US" dirty="0"/>
              <a:t>Learning social norms – link between reciprocity and evolution – adaptive to learn social norms</a:t>
            </a:r>
          </a:p>
          <a:p>
            <a:pPr lvl="1"/>
            <a:r>
              <a:rPr lang="en-US" dirty="0"/>
              <a:t>RECAP – Cialdini six weapons of social influence &amp; door in the face technique </a:t>
            </a:r>
          </a:p>
          <a:p>
            <a:pPr marL="384048" lvl="2" indent="0">
              <a:buNone/>
            </a:pPr>
            <a:endParaRPr lang="en-US" sz="1600" i="1" dirty="0"/>
          </a:p>
        </p:txBody>
      </p:sp>
    </p:spTree>
    <p:extLst>
      <p:ext uri="{BB962C8B-B14F-4D97-AF65-F5344CB8AC3E}">
        <p14:creationId xmlns:p14="http://schemas.microsoft.com/office/powerpoint/2010/main" val="317121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5E0D-B589-47AD-956D-2D461873E682}"/>
              </a:ext>
            </a:extLst>
          </p:cNvPr>
          <p:cNvSpPr>
            <a:spLocks noGrp="1"/>
          </p:cNvSpPr>
          <p:nvPr>
            <p:ph type="title"/>
          </p:nvPr>
        </p:nvSpPr>
        <p:spPr/>
        <p:txBody>
          <a:bodyPr>
            <a:normAutofit/>
          </a:bodyPr>
          <a:lstStyle/>
          <a:p>
            <a:r>
              <a:rPr lang="en-US" sz="3600" dirty="0"/>
              <a:t>Social Exchange: The Costs and Rewards of Helping </a:t>
            </a:r>
            <a:r>
              <a:rPr lang="en-US" sz="1200" dirty="0"/>
              <a:t>(CHAPTER 9)</a:t>
            </a:r>
            <a:endParaRPr lang="en-US" sz="3600" dirty="0"/>
          </a:p>
        </p:txBody>
      </p:sp>
      <p:sp>
        <p:nvSpPr>
          <p:cNvPr id="3" name="Content Placeholder 2">
            <a:extLst>
              <a:ext uri="{FF2B5EF4-FFF2-40B4-BE49-F238E27FC236}">
                <a16:creationId xmlns:a16="http://schemas.microsoft.com/office/drawing/2014/main" id="{F1519DC4-9714-48B1-A02B-C80C6600FC0C}"/>
              </a:ext>
            </a:extLst>
          </p:cNvPr>
          <p:cNvSpPr>
            <a:spLocks noGrp="1"/>
          </p:cNvSpPr>
          <p:nvPr>
            <p:ph idx="1"/>
          </p:nvPr>
        </p:nvSpPr>
        <p:spPr/>
        <p:txBody>
          <a:bodyPr>
            <a:normAutofit lnSpcReduction="10000"/>
          </a:bodyPr>
          <a:lstStyle/>
          <a:p>
            <a:r>
              <a:rPr lang="en-US" b="1" dirty="0"/>
              <a:t>Social exchange theory – </a:t>
            </a:r>
            <a:r>
              <a:rPr lang="en-US" dirty="0"/>
              <a:t>How people feel about a relationship depends on their perceptions of the rewards and costs of the relationship, the kind of relationship they desire, and the probability that they could have a better relationship with someone else. </a:t>
            </a:r>
          </a:p>
          <a:p>
            <a:r>
              <a:rPr lang="en-US" b="1" dirty="0"/>
              <a:t>Cost-reward ratio – </a:t>
            </a:r>
            <a:r>
              <a:rPr lang="en-US" dirty="0"/>
              <a:t>The notion that there is a balance between the rewards that come from a relationship and the personal cost of maintaining the relationship; if the ratio is not favourable, the result is dissatisfaction. </a:t>
            </a:r>
          </a:p>
          <a:p>
            <a:r>
              <a:rPr lang="en-US" b="1" dirty="0"/>
              <a:t>Comparison level – </a:t>
            </a:r>
            <a:r>
              <a:rPr lang="en-US" dirty="0"/>
              <a:t>People’s expectations about the levels of rewards and costs that they deserve in a relationship. </a:t>
            </a:r>
          </a:p>
          <a:p>
            <a:r>
              <a:rPr lang="en-US" b="1" dirty="0"/>
              <a:t>Comparison level for alternatives – </a:t>
            </a:r>
            <a:r>
              <a:rPr lang="en-US" dirty="0"/>
              <a:t>People’s expectations about the level of rewards and costs they would receive in an alternative relationship. </a:t>
            </a:r>
          </a:p>
          <a:p>
            <a:r>
              <a:rPr lang="en-US" b="1" dirty="0"/>
              <a:t>Investment model – </a:t>
            </a:r>
            <a:r>
              <a:rPr lang="en-US" dirty="0"/>
              <a:t>People’s commitment to a relationship depends on their satisfaction with the relationship in terms of rewards, costs, and comparison level; their comparison level for alternatives; and how much they have invested in the relationship that would be lost by leaving. </a:t>
            </a:r>
          </a:p>
        </p:txBody>
      </p:sp>
    </p:spTree>
    <p:extLst>
      <p:ext uri="{BB962C8B-B14F-4D97-AF65-F5344CB8AC3E}">
        <p14:creationId xmlns:p14="http://schemas.microsoft.com/office/powerpoint/2010/main" val="185138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F5E0D-B589-47AD-956D-2D461873E682}"/>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Social Exchange: The Costs and Rewards of Helping (CHAPTER 9)</a:t>
            </a:r>
          </a:p>
        </p:txBody>
      </p:sp>
      <p:pic>
        <p:nvPicPr>
          <p:cNvPr id="11" name="Content Placeholder 10">
            <a:extLst>
              <a:ext uri="{FF2B5EF4-FFF2-40B4-BE49-F238E27FC236}">
                <a16:creationId xmlns:a16="http://schemas.microsoft.com/office/drawing/2014/main" id="{0A51A1E8-D66B-4C9F-A208-533B2CEDF0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661480"/>
            <a:ext cx="6912217" cy="5011357"/>
          </a:xfrm>
          <a:prstGeom prst="rect">
            <a:avLst/>
          </a:prstGeom>
        </p:spPr>
      </p:pic>
      <p:cxnSp>
        <p:nvCxnSpPr>
          <p:cNvPr id="24" name="Straight Connector 23">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017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BEB7-21CF-4BA6-B9CA-EF1C9179A9E4}"/>
              </a:ext>
            </a:extLst>
          </p:cNvPr>
          <p:cNvSpPr>
            <a:spLocks noGrp="1"/>
          </p:cNvSpPr>
          <p:nvPr>
            <p:ph type="title"/>
          </p:nvPr>
        </p:nvSpPr>
        <p:spPr/>
        <p:txBody>
          <a:bodyPr/>
          <a:lstStyle/>
          <a:p>
            <a:r>
              <a:rPr lang="en-US" dirty="0"/>
              <a:t>Social Exchange Theory</a:t>
            </a:r>
          </a:p>
        </p:txBody>
      </p:sp>
      <p:sp>
        <p:nvSpPr>
          <p:cNvPr id="3" name="Content Placeholder 2">
            <a:extLst>
              <a:ext uri="{FF2B5EF4-FFF2-40B4-BE49-F238E27FC236}">
                <a16:creationId xmlns:a16="http://schemas.microsoft.com/office/drawing/2014/main" id="{B3DF3999-EBB1-45CF-B811-928D4EBE80F5}"/>
              </a:ext>
            </a:extLst>
          </p:cNvPr>
          <p:cNvSpPr>
            <a:spLocks noGrp="1"/>
          </p:cNvSpPr>
          <p:nvPr>
            <p:ph idx="1"/>
          </p:nvPr>
        </p:nvSpPr>
        <p:spPr/>
        <p:txBody>
          <a:bodyPr/>
          <a:lstStyle/>
          <a:p>
            <a:r>
              <a:rPr lang="en-US" dirty="0"/>
              <a:t>Social exchange theory looks at costs and rewards of helping</a:t>
            </a:r>
          </a:p>
          <a:p>
            <a:pPr lvl="1"/>
            <a:r>
              <a:rPr lang="en-US" dirty="0"/>
              <a:t>More costly = Less likely to help</a:t>
            </a:r>
          </a:p>
          <a:p>
            <a:pPr lvl="1"/>
            <a:r>
              <a:rPr lang="en-US" dirty="0"/>
              <a:t>More reward = More likely to help</a:t>
            </a:r>
          </a:p>
          <a:p>
            <a:r>
              <a:rPr lang="en-US" dirty="0"/>
              <a:t>True altruism does not exist because people are merely trying to boost self worth - reward</a:t>
            </a:r>
          </a:p>
          <a:p>
            <a:r>
              <a:rPr lang="en-US" dirty="0"/>
              <a:t>Does not fully explain prosocial behaviour </a:t>
            </a:r>
          </a:p>
          <a:p>
            <a:endParaRPr lang="en-US" dirty="0"/>
          </a:p>
          <a:p>
            <a:endParaRPr lang="en-US" dirty="0"/>
          </a:p>
          <a:p>
            <a:r>
              <a:rPr lang="en-US" dirty="0"/>
              <a:t>Can how you feel about someone affect your willingness to help them? </a:t>
            </a:r>
          </a:p>
        </p:txBody>
      </p:sp>
    </p:spTree>
    <p:extLst>
      <p:ext uri="{BB962C8B-B14F-4D97-AF65-F5344CB8AC3E}">
        <p14:creationId xmlns:p14="http://schemas.microsoft.com/office/powerpoint/2010/main" val="278630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4A079-AF95-492B-9A77-BC9ECACC46A1}"/>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0C2DEC72-76BF-45E0-A994-DE89D4EC153F}"/>
              </a:ext>
            </a:extLst>
          </p:cNvPr>
          <p:cNvSpPr>
            <a:spLocks noGrp="1"/>
          </p:cNvSpPr>
          <p:nvPr>
            <p:ph idx="1"/>
          </p:nvPr>
        </p:nvSpPr>
        <p:spPr/>
        <p:txBody>
          <a:bodyPr/>
          <a:lstStyle/>
          <a:p>
            <a:r>
              <a:rPr lang="en-US" dirty="0"/>
              <a:t>Would you help someone if it cost you personally? </a:t>
            </a:r>
          </a:p>
          <a:p>
            <a:r>
              <a:rPr lang="en-US" dirty="0"/>
              <a:t>What would you do or not do to help someone? </a:t>
            </a:r>
          </a:p>
          <a:p>
            <a:pPr lvl="1"/>
            <a:r>
              <a:rPr lang="en-US" dirty="0"/>
              <a:t>Would you risk your life?</a:t>
            </a:r>
          </a:p>
          <a:p>
            <a:pPr lvl="1"/>
            <a:r>
              <a:rPr lang="en-US" dirty="0"/>
              <a:t>Would you constrain your finances? </a:t>
            </a:r>
          </a:p>
          <a:p>
            <a:pPr lvl="1"/>
            <a:r>
              <a:rPr lang="en-US" dirty="0"/>
              <a:t>Would you do something that was embarrassing? </a:t>
            </a:r>
          </a:p>
          <a:p>
            <a:pPr lvl="1"/>
            <a:r>
              <a:rPr lang="en-US" dirty="0"/>
              <a:t>Would you do something illegal? </a:t>
            </a:r>
          </a:p>
          <a:p>
            <a:pPr lvl="1"/>
            <a:endParaRPr lang="en-US" dirty="0"/>
          </a:p>
          <a:p>
            <a:r>
              <a:rPr lang="en-US" dirty="0"/>
              <a:t>What factors would determine your willingness to help? </a:t>
            </a:r>
          </a:p>
        </p:txBody>
      </p:sp>
    </p:spTree>
    <p:extLst>
      <p:ext uri="{BB962C8B-B14F-4D97-AF65-F5344CB8AC3E}">
        <p14:creationId xmlns:p14="http://schemas.microsoft.com/office/powerpoint/2010/main" val="1741642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4177</TotalTime>
  <Words>1525</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Fundamentals of Social Psychology</vt:lpstr>
      <vt:lpstr>Video</vt:lpstr>
      <vt:lpstr>Discussion</vt:lpstr>
      <vt:lpstr>Why Do People Help</vt:lpstr>
      <vt:lpstr>Evolutionary Theories of Prosocial Behaviour</vt:lpstr>
      <vt:lpstr>Social Exchange: The Costs and Rewards of Helping (CHAPTER 9)</vt:lpstr>
      <vt:lpstr>Social Exchange: The Costs and Rewards of Helping (CHAPTER 9)</vt:lpstr>
      <vt:lpstr>Social Exchange Theory</vt:lpstr>
      <vt:lpstr>Discussion</vt:lpstr>
      <vt:lpstr>Discussion</vt:lpstr>
      <vt:lpstr>Empathy and Altruism </vt:lpstr>
      <vt:lpstr>Motives of Prosocial Behaviour</vt:lpstr>
      <vt:lpstr>Personal Determinants of Prosocial Behaviour</vt:lpstr>
      <vt:lpstr>Situational Determinants of Prosocial Behaviour</vt:lpstr>
      <vt:lpstr>Discussion</vt:lpstr>
      <vt:lpstr>Bystander Effect</vt:lpstr>
      <vt:lpstr>Increasing Helping</vt:lpstr>
      <vt:lpstr>Activity!</vt:lpstr>
      <vt:lpstr>Learning Check!</vt:lpstr>
      <vt:lpstr>Questions or Concerns?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577</cp:revision>
  <dcterms:created xsi:type="dcterms:W3CDTF">2016-08-29T02:04:56Z</dcterms:created>
  <dcterms:modified xsi:type="dcterms:W3CDTF">2019-11-21T06:12:04Z</dcterms:modified>
</cp:coreProperties>
</file>