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91" r:id="rId3"/>
    <p:sldId id="290" r:id="rId4"/>
    <p:sldId id="294" r:id="rId5"/>
    <p:sldId id="292" r:id="rId6"/>
    <p:sldId id="289" r:id="rId7"/>
    <p:sldId id="288" r:id="rId8"/>
    <p:sldId id="271" r:id="rId9"/>
    <p:sldId id="272" r:id="rId10"/>
    <p:sldId id="273" r:id="rId11"/>
    <p:sldId id="275" r:id="rId12"/>
    <p:sldId id="276" r:id="rId13"/>
    <p:sldId id="277" r:id="rId14"/>
    <p:sldId id="278" r:id="rId15"/>
    <p:sldId id="280" r:id="rId16"/>
    <p:sldId id="295" r:id="rId17"/>
    <p:sldId id="281" r:id="rId18"/>
    <p:sldId id="282" r:id="rId19"/>
    <p:sldId id="283" r:id="rId20"/>
    <p:sldId id="284" r:id="rId21"/>
    <p:sldId id="285" r:id="rId22"/>
    <p:sldId id="286" r:id="rId23"/>
    <p:sldId id="26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8" autoAdjust="0"/>
    <p:restoredTop sz="94660"/>
  </p:normalViewPr>
  <p:slideViewPr>
    <p:cSldViewPr>
      <p:cViewPr varScale="1">
        <p:scale>
          <a:sx n="88" d="100"/>
          <a:sy n="88" d="100"/>
        </p:scale>
        <p:origin x="80" y="3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2019-11-18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2019-11-18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2019-11-18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2019-11-18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2019-11-18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2019-11-18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2019-11-18</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2019-11-18</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2019-11-18</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2019-11-18</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2019-11-18</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2019-11-18</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cskdetroit.org/earthworks/" TargetMode="External"/><Relationship Id="rId2" Type="http://schemas.openxmlformats.org/officeDocument/2006/relationships/hyperlink" Target="http://detroitagriculture.net/" TargetMode="External"/><Relationship Id="rId1" Type="http://schemas.openxmlformats.org/officeDocument/2006/relationships/slideLayout" Target="../slideLayouts/slideLayout2.xml"/><Relationship Id="rId4" Type="http://schemas.openxmlformats.org/officeDocument/2006/relationships/hyperlink" Target="https://www.facebook.com/DetroitFoodJustice/"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dbcfsn.org/about-u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dbcfsn.org/" TargetMode="External"/><Relationship Id="rId2" Type="http://schemas.openxmlformats.org/officeDocument/2006/relationships/hyperlink" Target="https://www.d-townfarm.com/" TargetMode="External"/><Relationship Id="rId1" Type="http://schemas.openxmlformats.org/officeDocument/2006/relationships/slideLayout" Target="../slideLayouts/slideLayout2.xml"/><Relationship Id="rId4" Type="http://schemas.openxmlformats.org/officeDocument/2006/relationships/hyperlink" Target="https://vimeo.com/15784560"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Uv8DKO2cC-M" TargetMode="External"/><Relationship Id="rId2" Type="http://schemas.openxmlformats.org/officeDocument/2006/relationships/hyperlink" Target="https://www.youtube.com/watch?v=ykzOhWWOAHU" TargetMode="External"/><Relationship Id="rId1" Type="http://schemas.openxmlformats.org/officeDocument/2006/relationships/slideLayout" Target="../slideLayouts/slideLayout2.xml"/><Relationship Id="rId6" Type="http://schemas.openxmlformats.org/officeDocument/2006/relationships/hyperlink" Target="https://www.washingtonpost.com/business/economy/2013/07/18/a8db3f0e-efe6-11e2-bed3-b9b6fe264871_story.html?noredirect=on&amp;utm_term=.22497a590970" TargetMode="External"/><Relationship Id="rId5" Type="http://schemas.openxmlformats.org/officeDocument/2006/relationships/hyperlink" Target="https://www.freep.com/story/money/cars/general-motors/2018/11/26/ontario-plant-closure/2112539002/" TargetMode="External"/><Relationship Id="rId4" Type="http://schemas.openxmlformats.org/officeDocument/2006/relationships/hyperlink" Target="https://www.youtube.com/watch?v=gtllUAOeqPQ"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Food and Culture</a:t>
            </a:r>
          </a:p>
        </p:txBody>
      </p:sp>
      <p:sp>
        <p:nvSpPr>
          <p:cNvPr id="3" name="Subtitle 2"/>
          <p:cNvSpPr>
            <a:spLocks noGrp="1"/>
          </p:cNvSpPr>
          <p:nvPr>
            <p:ph type="subTitle" idx="1"/>
          </p:nvPr>
        </p:nvSpPr>
        <p:spPr/>
        <p:txBody>
          <a:bodyPr>
            <a:normAutofit fontScale="85000" lnSpcReduction="20000"/>
          </a:bodyPr>
          <a:lstStyle/>
          <a:p>
            <a:r>
              <a:rPr lang="en-CA" dirty="0"/>
              <a:t>Race, Class, Feminism, Food and Culture </a:t>
            </a:r>
          </a:p>
          <a:p>
            <a:r>
              <a:rPr lang="en-CA" dirty="0"/>
              <a:t>Erik Chevrier</a:t>
            </a:r>
          </a:p>
          <a:p>
            <a:r>
              <a:rPr lang="en-CA" dirty="0"/>
              <a:t>November 18</a:t>
            </a:r>
            <a:r>
              <a:rPr lang="en-CA" baseline="30000" dirty="0"/>
              <a:t>th</a:t>
            </a:r>
            <a:r>
              <a:rPr lang="en-CA" dirty="0"/>
              <a:t>, 2019</a:t>
            </a:r>
          </a:p>
        </p:txBody>
      </p:sp>
    </p:spTree>
    <p:extLst>
      <p:ext uri="{BB962C8B-B14F-4D97-AF65-F5344CB8AC3E}">
        <p14:creationId xmlns:p14="http://schemas.microsoft.com/office/powerpoint/2010/main" val="91860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29B91-441D-4B9D-AA98-AC7AE1DBD0FF}"/>
              </a:ext>
            </a:extLst>
          </p:cNvPr>
          <p:cNvSpPr>
            <a:spLocks noGrp="1"/>
          </p:cNvSpPr>
          <p:nvPr>
            <p:ph type="title"/>
          </p:nvPr>
        </p:nvSpPr>
        <p:spPr/>
        <p:txBody>
          <a:bodyPr/>
          <a:lstStyle/>
          <a:p>
            <a:r>
              <a:rPr lang="en-US" dirty="0"/>
              <a:t>Food Insecurity in Detroit </a:t>
            </a:r>
            <a:r>
              <a:rPr lang="en-US" sz="1400" dirty="0"/>
              <a:t>(Monica White)</a:t>
            </a:r>
          </a:p>
        </p:txBody>
      </p:sp>
      <p:sp>
        <p:nvSpPr>
          <p:cNvPr id="3" name="Content Placeholder 2">
            <a:extLst>
              <a:ext uri="{FF2B5EF4-FFF2-40B4-BE49-F238E27FC236}">
                <a16:creationId xmlns:a16="http://schemas.microsoft.com/office/drawing/2014/main" id="{1453310D-7614-4ECF-B7BC-AE1B5911B5EC}"/>
              </a:ext>
            </a:extLst>
          </p:cNvPr>
          <p:cNvSpPr>
            <a:spLocks noGrp="1"/>
          </p:cNvSpPr>
          <p:nvPr>
            <p:ph idx="1"/>
          </p:nvPr>
        </p:nvSpPr>
        <p:spPr/>
        <p:txBody>
          <a:bodyPr/>
          <a:lstStyle/>
          <a:p>
            <a:r>
              <a:rPr lang="en-US" dirty="0"/>
              <a:t>Food desert in inner city</a:t>
            </a:r>
          </a:p>
          <a:p>
            <a:pPr lvl="1"/>
            <a:r>
              <a:rPr lang="en-US" dirty="0"/>
              <a:t>African American communities are 1.1 miles farther from grocery stores than White neighbourhoods </a:t>
            </a:r>
          </a:p>
          <a:p>
            <a:pPr lvl="1"/>
            <a:r>
              <a:rPr lang="en-US" dirty="0"/>
              <a:t>Whites have greater access to healthy foods than African American neighbourhoods</a:t>
            </a:r>
          </a:p>
          <a:p>
            <a:pPr lvl="1"/>
            <a:r>
              <a:rPr lang="en-US" dirty="0"/>
              <a:t>80% of Detroit’s population purchases food from fringe retailers – liquor stores, gas stations, party stores, dollar stores, pharmacies, convenience stores, etc. </a:t>
            </a:r>
          </a:p>
          <a:p>
            <a:pPr lvl="1"/>
            <a:endParaRPr lang="en-US" dirty="0"/>
          </a:p>
        </p:txBody>
      </p:sp>
    </p:spTree>
    <p:extLst>
      <p:ext uri="{BB962C8B-B14F-4D97-AF65-F5344CB8AC3E}">
        <p14:creationId xmlns:p14="http://schemas.microsoft.com/office/powerpoint/2010/main" val="2929264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FCCAD-C289-4EA3-8DF8-E83B0F6401CB}"/>
              </a:ext>
            </a:extLst>
          </p:cNvPr>
          <p:cNvSpPr>
            <a:spLocks noGrp="1"/>
          </p:cNvSpPr>
          <p:nvPr>
            <p:ph type="title"/>
          </p:nvPr>
        </p:nvSpPr>
        <p:spPr/>
        <p:txBody>
          <a:bodyPr/>
          <a:lstStyle/>
          <a:p>
            <a:r>
              <a:rPr lang="en-US" dirty="0"/>
              <a:t>Response to Food Insecurity </a:t>
            </a:r>
            <a:r>
              <a:rPr lang="en-US" sz="1400" dirty="0"/>
              <a:t>(Monica White)</a:t>
            </a:r>
          </a:p>
        </p:txBody>
      </p:sp>
      <p:sp>
        <p:nvSpPr>
          <p:cNvPr id="3" name="Content Placeholder 2">
            <a:extLst>
              <a:ext uri="{FF2B5EF4-FFF2-40B4-BE49-F238E27FC236}">
                <a16:creationId xmlns:a16="http://schemas.microsoft.com/office/drawing/2014/main" id="{119781BB-10C3-4535-90DD-E0B147F94764}"/>
              </a:ext>
            </a:extLst>
          </p:cNvPr>
          <p:cNvSpPr>
            <a:spLocks noGrp="1"/>
          </p:cNvSpPr>
          <p:nvPr>
            <p:ph idx="1"/>
          </p:nvPr>
        </p:nvSpPr>
        <p:spPr/>
        <p:txBody>
          <a:bodyPr>
            <a:normAutofit fontScale="92500" lnSpcReduction="10000"/>
          </a:bodyPr>
          <a:lstStyle/>
          <a:p>
            <a:r>
              <a:rPr lang="en-US" dirty="0"/>
              <a:t>Developed community food security for citizens</a:t>
            </a:r>
          </a:p>
          <a:p>
            <a:pPr lvl="1"/>
            <a:r>
              <a:rPr lang="en-US" dirty="0"/>
              <a:t>Community food security – A condition in which all community residents obtain a safe, culturally acceptable, nutritionally adequate diet through a sustainable food system that maximizes community self-reliance and social justice. </a:t>
            </a:r>
            <a:endParaRPr lang="en-US" dirty="0">
              <a:hlinkClick r:id="rId2"/>
            </a:endParaRPr>
          </a:p>
          <a:p>
            <a:pPr lvl="1"/>
            <a:r>
              <a:rPr lang="en-US" dirty="0">
                <a:hlinkClick r:id="rId2"/>
              </a:rPr>
              <a:t>Detroit Agriculture Network </a:t>
            </a:r>
            <a:endParaRPr lang="en-US" dirty="0"/>
          </a:p>
          <a:p>
            <a:pPr lvl="1"/>
            <a:r>
              <a:rPr lang="en-US" dirty="0">
                <a:hlinkClick r:id="rId3"/>
              </a:rPr>
              <a:t>Earthworks Urban Farm/Capuchin Kitchen</a:t>
            </a:r>
            <a:endParaRPr lang="en-US" dirty="0"/>
          </a:p>
          <a:p>
            <a:pPr lvl="1"/>
            <a:r>
              <a:rPr lang="en-US" dirty="0">
                <a:hlinkClick r:id="rId4"/>
              </a:rPr>
              <a:t>Detroit Food Justice Task Force</a:t>
            </a:r>
            <a:endParaRPr lang="en-US" dirty="0"/>
          </a:p>
          <a:p>
            <a:pPr lvl="2"/>
            <a:r>
              <a:rPr lang="en-US" dirty="0"/>
              <a:t>Engage in creating a food security plan for Detroit that is: sustainable; that provides healthy, affordable foods for all the city’s people; that is based on best practices and programs that work; and is just and equitable in the distribution of food, jobs, and profits. </a:t>
            </a:r>
          </a:p>
          <a:p>
            <a:pPr lvl="2"/>
            <a:r>
              <a:rPr lang="en-US" dirty="0">
                <a:hlinkClick r:id="rId2"/>
              </a:rPr>
              <a:t>Detroit Agriculture Network </a:t>
            </a:r>
            <a:endParaRPr lang="en-US" dirty="0"/>
          </a:p>
          <a:p>
            <a:pPr lvl="1"/>
            <a:r>
              <a:rPr lang="en-US" dirty="0"/>
              <a:t>Youth Farm Stand Program </a:t>
            </a:r>
          </a:p>
          <a:p>
            <a:pPr marL="201168" lvl="1" indent="0">
              <a:buNone/>
            </a:pPr>
            <a:r>
              <a:rPr lang="en-US" dirty="0"/>
              <a:t>These organizations have several key objectives: </a:t>
            </a:r>
          </a:p>
          <a:p>
            <a:pPr lvl="1"/>
            <a:r>
              <a:rPr lang="en-US" dirty="0"/>
              <a:t>Mobilization, education, policy advocacy, improving physical improvements in the neighbourhood to increase food supply, prevent hunger, thereby enhancing the health of residents, revitalizing neighbourhoods through shared activities that also improve and strengthen the communities local economy, build a sense of justice, equity, and self-determination. </a:t>
            </a:r>
          </a:p>
        </p:txBody>
      </p:sp>
    </p:spTree>
    <p:extLst>
      <p:ext uri="{BB962C8B-B14F-4D97-AF65-F5344CB8AC3E}">
        <p14:creationId xmlns:p14="http://schemas.microsoft.com/office/powerpoint/2010/main" val="4112114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235A5-8A33-4537-A7F8-D7955009200C}"/>
              </a:ext>
            </a:extLst>
          </p:cNvPr>
          <p:cNvSpPr>
            <a:spLocks noGrp="1"/>
          </p:cNvSpPr>
          <p:nvPr>
            <p:ph type="title"/>
          </p:nvPr>
        </p:nvSpPr>
        <p:spPr/>
        <p:txBody>
          <a:bodyPr/>
          <a:lstStyle/>
          <a:p>
            <a:r>
              <a:rPr lang="en-US" dirty="0"/>
              <a:t>Key Terms </a:t>
            </a:r>
            <a:r>
              <a:rPr lang="en-US" sz="1400" dirty="0"/>
              <a:t>(Monica White)</a:t>
            </a:r>
          </a:p>
        </p:txBody>
      </p:sp>
      <p:sp>
        <p:nvSpPr>
          <p:cNvPr id="3" name="Content Placeholder 2">
            <a:extLst>
              <a:ext uri="{FF2B5EF4-FFF2-40B4-BE49-F238E27FC236}">
                <a16:creationId xmlns:a16="http://schemas.microsoft.com/office/drawing/2014/main" id="{B0F15A1E-5EBD-428A-A4C9-908F48A2D2E1}"/>
              </a:ext>
            </a:extLst>
          </p:cNvPr>
          <p:cNvSpPr>
            <a:spLocks noGrp="1"/>
          </p:cNvSpPr>
          <p:nvPr>
            <p:ph idx="1"/>
          </p:nvPr>
        </p:nvSpPr>
        <p:spPr/>
        <p:txBody>
          <a:bodyPr>
            <a:normAutofit fontScale="85000" lnSpcReduction="20000"/>
          </a:bodyPr>
          <a:lstStyle/>
          <a:p>
            <a:r>
              <a:rPr lang="en-US" b="1" dirty="0"/>
              <a:t>Agency </a:t>
            </a:r>
            <a:r>
              <a:rPr lang="en-US" dirty="0"/>
              <a:t>– Social actors’ ability to create and enact options necessary to shape their future. </a:t>
            </a:r>
          </a:p>
          <a:p>
            <a:pPr lvl="1"/>
            <a:r>
              <a:rPr lang="en-US" b="1" dirty="0"/>
              <a:t>Individual </a:t>
            </a:r>
            <a:r>
              <a:rPr lang="en-US" dirty="0"/>
              <a:t>– Socio-psychological construct, privileging the internal as the source motivating social actors to create and to join movements but also recognizing external influences in the process. </a:t>
            </a:r>
          </a:p>
          <a:p>
            <a:pPr lvl="1"/>
            <a:r>
              <a:rPr lang="en-US" b="1" dirty="0"/>
              <a:t>Constructionism (structure) </a:t>
            </a:r>
            <a:r>
              <a:rPr lang="en-US" dirty="0"/>
              <a:t>– the way movement organizations and actors are actively engaged in the production and maintenance of meaning for constituents, antagonists and bystanders or observers. </a:t>
            </a:r>
          </a:p>
          <a:p>
            <a:r>
              <a:rPr lang="en-US" b="1" dirty="0"/>
              <a:t>Strategy </a:t>
            </a:r>
            <a:r>
              <a:rPr lang="en-US" dirty="0"/>
              <a:t>– An explicit guide to future behaviour or the development of a plan or set of innovative ideas for performing different activities from rivals or performing similar activities in different ways to achieve predetermined objectives. It is typically conceptualized as </a:t>
            </a:r>
            <a:r>
              <a:rPr lang="en-US" i="1" dirty="0"/>
              <a:t>revolutionary</a:t>
            </a:r>
            <a:r>
              <a:rPr lang="en-US" dirty="0"/>
              <a:t> – as action that is the anti-thesis of existing behavioural norms. </a:t>
            </a:r>
          </a:p>
          <a:p>
            <a:r>
              <a:rPr lang="en-US" b="1" dirty="0"/>
              <a:t>Strategic Goals </a:t>
            </a:r>
            <a:r>
              <a:rPr lang="en-US" dirty="0"/>
              <a:t>– emphasize the desire of subunits to use their power to influence organizational decisions in their own favour, particularly when their own survival is threatened by the scarcity of critical resources. </a:t>
            </a:r>
          </a:p>
          <a:p>
            <a:pPr lvl="1"/>
            <a:r>
              <a:rPr lang="en-US" dirty="0"/>
              <a:t>Conscious &amp; rational choices have intended and unintended consequences. </a:t>
            </a:r>
          </a:p>
          <a:p>
            <a:pPr lvl="1"/>
            <a:r>
              <a:rPr lang="en-US" dirty="0"/>
              <a:t>Ability to control the allocation of resources and define what is critical </a:t>
            </a:r>
          </a:p>
          <a:p>
            <a:r>
              <a:rPr lang="en-US" b="1" dirty="0"/>
              <a:t>Strategic Processes </a:t>
            </a:r>
            <a:r>
              <a:rPr lang="en-US" dirty="0"/>
              <a:t>– The ways in which strategies are created and applied. </a:t>
            </a:r>
          </a:p>
          <a:p>
            <a:pPr lvl="1"/>
            <a:r>
              <a:rPr lang="en-US" dirty="0"/>
              <a:t>Temporal dimension – Gradual development of strategic options </a:t>
            </a:r>
          </a:p>
          <a:p>
            <a:pPr lvl="1"/>
            <a:r>
              <a:rPr lang="en-US" dirty="0"/>
              <a:t>Situational dimension – Explores the degree to which strategies are deliberate or emergent, formed or formulated. </a:t>
            </a:r>
          </a:p>
          <a:p>
            <a:pPr lvl="1"/>
            <a:endParaRPr lang="en-US" dirty="0"/>
          </a:p>
          <a:p>
            <a:endParaRPr lang="en-US" dirty="0"/>
          </a:p>
        </p:txBody>
      </p:sp>
    </p:spTree>
    <p:extLst>
      <p:ext uri="{BB962C8B-B14F-4D97-AF65-F5344CB8AC3E}">
        <p14:creationId xmlns:p14="http://schemas.microsoft.com/office/powerpoint/2010/main" val="1808980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48143-1D3B-494E-8A4C-0649779519FE}"/>
              </a:ext>
            </a:extLst>
          </p:cNvPr>
          <p:cNvSpPr>
            <a:spLocks noGrp="1"/>
          </p:cNvSpPr>
          <p:nvPr>
            <p:ph type="title"/>
          </p:nvPr>
        </p:nvSpPr>
        <p:spPr/>
        <p:txBody>
          <a:bodyPr/>
          <a:lstStyle/>
          <a:p>
            <a:r>
              <a:rPr lang="en-US" dirty="0"/>
              <a:t>Key Terms Contextualized </a:t>
            </a:r>
            <a:r>
              <a:rPr lang="en-US" sz="1400" dirty="0"/>
              <a:t>(Monica White)</a:t>
            </a:r>
          </a:p>
        </p:txBody>
      </p:sp>
      <p:sp>
        <p:nvSpPr>
          <p:cNvPr id="3" name="Content Placeholder 2">
            <a:extLst>
              <a:ext uri="{FF2B5EF4-FFF2-40B4-BE49-F238E27FC236}">
                <a16:creationId xmlns:a16="http://schemas.microsoft.com/office/drawing/2014/main" id="{BAC0F26A-CF8C-49A3-8404-8A559A07E69B}"/>
              </a:ext>
            </a:extLst>
          </p:cNvPr>
          <p:cNvSpPr>
            <a:spLocks noGrp="1"/>
          </p:cNvSpPr>
          <p:nvPr>
            <p:ph idx="1"/>
          </p:nvPr>
        </p:nvSpPr>
        <p:spPr/>
        <p:txBody>
          <a:bodyPr/>
          <a:lstStyle/>
          <a:p>
            <a:r>
              <a:rPr lang="en-US" dirty="0"/>
              <a:t>For individuals to resist, they must initiate a specific type of agency based on desired outcomes that demand a deviation from the hegemony, create new identities and require new kinds of social relations. </a:t>
            </a:r>
          </a:p>
          <a:p>
            <a:r>
              <a:rPr lang="en-US" dirty="0"/>
              <a:t>Each strategy explores a process and context within which agents formulate and implement innovative and effective strategies. </a:t>
            </a:r>
          </a:p>
          <a:p>
            <a:r>
              <a:rPr lang="en-US" dirty="0"/>
              <a:t>Resistance strategies can be transformative and not directly confrontational </a:t>
            </a:r>
          </a:p>
          <a:p>
            <a:r>
              <a:rPr lang="en-US" dirty="0"/>
              <a:t>Urban farming in Detroit is a reactive response to deprivation and injustice and a proactive activity aimed at self-determination and community building. </a:t>
            </a:r>
          </a:p>
          <a:p>
            <a:endParaRPr lang="en-US" dirty="0"/>
          </a:p>
        </p:txBody>
      </p:sp>
    </p:spTree>
    <p:extLst>
      <p:ext uri="{BB962C8B-B14F-4D97-AF65-F5344CB8AC3E}">
        <p14:creationId xmlns:p14="http://schemas.microsoft.com/office/powerpoint/2010/main" val="1423459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2ABFF-9E89-4708-A7CE-E854D4DF5DA8}"/>
              </a:ext>
            </a:extLst>
          </p:cNvPr>
          <p:cNvSpPr>
            <a:spLocks noGrp="1"/>
          </p:cNvSpPr>
          <p:nvPr>
            <p:ph type="title"/>
          </p:nvPr>
        </p:nvSpPr>
        <p:spPr/>
        <p:txBody>
          <a:bodyPr/>
          <a:lstStyle/>
          <a:p>
            <a:r>
              <a:rPr lang="en-US" dirty="0">
                <a:hlinkClick r:id="rId2"/>
              </a:rPr>
              <a:t>History of DBCFSN</a:t>
            </a:r>
            <a:r>
              <a:rPr lang="en-US" dirty="0"/>
              <a:t> </a:t>
            </a:r>
            <a:r>
              <a:rPr lang="en-US" sz="1400" dirty="0"/>
              <a:t>(Monica White)</a:t>
            </a:r>
          </a:p>
        </p:txBody>
      </p:sp>
      <p:sp>
        <p:nvSpPr>
          <p:cNvPr id="3" name="Content Placeholder 2">
            <a:extLst>
              <a:ext uri="{FF2B5EF4-FFF2-40B4-BE49-F238E27FC236}">
                <a16:creationId xmlns:a16="http://schemas.microsoft.com/office/drawing/2014/main" id="{54EDF7F8-92AB-4E2C-B7C4-E9B32C19801F}"/>
              </a:ext>
            </a:extLst>
          </p:cNvPr>
          <p:cNvSpPr>
            <a:spLocks noGrp="1"/>
          </p:cNvSpPr>
          <p:nvPr>
            <p:ph idx="1"/>
          </p:nvPr>
        </p:nvSpPr>
        <p:spPr/>
        <p:txBody>
          <a:bodyPr>
            <a:normAutofit fontScale="92500" lnSpcReduction="10000"/>
          </a:bodyPr>
          <a:lstStyle/>
          <a:p>
            <a:r>
              <a:rPr lang="en-US" dirty="0"/>
              <a:t>2006 – Malik </a:t>
            </a:r>
            <a:r>
              <a:rPr lang="en-US" dirty="0" err="1"/>
              <a:t>Yakini</a:t>
            </a:r>
            <a:r>
              <a:rPr lang="en-US" dirty="0"/>
              <a:t> brought together about 40 people to discuss food insecurity for black people at the Black Star Community Bookstore. </a:t>
            </a:r>
          </a:p>
          <a:p>
            <a:r>
              <a:rPr lang="en-US" dirty="0"/>
              <a:t>In 2009 they received funding from the Kellogg Foundation</a:t>
            </a:r>
          </a:p>
          <a:p>
            <a:r>
              <a:rPr lang="en-US" dirty="0"/>
              <a:t>Responded to food insecurity through three major initiatives: 	</a:t>
            </a:r>
          </a:p>
          <a:p>
            <a:pPr lvl="1"/>
            <a:r>
              <a:rPr lang="en-US" dirty="0"/>
              <a:t>Cooperative buying </a:t>
            </a:r>
          </a:p>
          <a:p>
            <a:pPr lvl="2"/>
            <a:r>
              <a:rPr lang="en-US" dirty="0"/>
              <a:t>Food coop began bulk purchasing in 2008</a:t>
            </a:r>
          </a:p>
          <a:p>
            <a:pPr lvl="1"/>
            <a:r>
              <a:rPr lang="en-US" dirty="0"/>
              <a:t>Food policy development</a:t>
            </a:r>
          </a:p>
          <a:p>
            <a:pPr lvl="2"/>
            <a:r>
              <a:rPr lang="en-US" dirty="0"/>
              <a:t>In March 2008 Detroit's city council approved a food policy proposal and established the Detroit Food Policy Council </a:t>
            </a:r>
          </a:p>
          <a:p>
            <a:pPr lvl="1"/>
            <a:r>
              <a:rPr lang="en-US" dirty="0"/>
              <a:t>Urban agriculture</a:t>
            </a:r>
          </a:p>
          <a:p>
            <a:pPr lvl="2"/>
            <a:r>
              <a:rPr lang="en-US" dirty="0"/>
              <a:t>D-Town Farm</a:t>
            </a:r>
          </a:p>
          <a:p>
            <a:pPr lvl="2"/>
            <a:r>
              <a:rPr lang="en-US" dirty="0"/>
              <a:t>New urban spaces:</a:t>
            </a:r>
          </a:p>
          <a:p>
            <a:pPr lvl="3"/>
            <a:r>
              <a:rPr lang="en-US" dirty="0"/>
              <a:t>Creating community centers </a:t>
            </a:r>
          </a:p>
          <a:p>
            <a:pPr lvl="3"/>
            <a:r>
              <a:rPr lang="en-US" dirty="0"/>
              <a:t>Vehicle to articulate culturally relevant language about healthy food and lifestyles</a:t>
            </a:r>
          </a:p>
          <a:p>
            <a:pPr lvl="3"/>
            <a:r>
              <a:rPr lang="en-US" dirty="0"/>
              <a:t>Tangible model for collective work, self-reliance, and political agency</a:t>
            </a:r>
          </a:p>
          <a:p>
            <a:pPr marL="201168" lvl="1" indent="0">
              <a:buNone/>
            </a:pPr>
            <a:endParaRPr lang="en-US" dirty="0"/>
          </a:p>
          <a:p>
            <a:pPr lvl="1"/>
            <a:endParaRPr lang="en-US" dirty="0"/>
          </a:p>
          <a:p>
            <a:endParaRPr lang="en-US" dirty="0"/>
          </a:p>
        </p:txBody>
      </p:sp>
    </p:spTree>
    <p:extLst>
      <p:ext uri="{BB962C8B-B14F-4D97-AF65-F5344CB8AC3E}">
        <p14:creationId xmlns:p14="http://schemas.microsoft.com/office/powerpoint/2010/main" val="1890893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82F5D-2BB1-40BB-805F-C36CBF6D6494}"/>
              </a:ext>
            </a:extLst>
          </p:cNvPr>
          <p:cNvSpPr>
            <a:spLocks noGrp="1"/>
          </p:cNvSpPr>
          <p:nvPr>
            <p:ph type="title"/>
          </p:nvPr>
        </p:nvSpPr>
        <p:spPr/>
        <p:txBody>
          <a:bodyPr/>
          <a:lstStyle/>
          <a:p>
            <a:r>
              <a:rPr lang="en-US" dirty="0"/>
              <a:t>Benefits of Farm </a:t>
            </a:r>
            <a:r>
              <a:rPr lang="en-US" sz="1400" dirty="0"/>
              <a:t>(Monica White)</a:t>
            </a:r>
          </a:p>
        </p:txBody>
      </p:sp>
      <p:sp>
        <p:nvSpPr>
          <p:cNvPr id="3" name="Content Placeholder 2">
            <a:extLst>
              <a:ext uri="{FF2B5EF4-FFF2-40B4-BE49-F238E27FC236}">
                <a16:creationId xmlns:a16="http://schemas.microsoft.com/office/drawing/2014/main" id="{3EC76451-9B25-4AE3-93C9-2C8BD82DD4CE}"/>
              </a:ext>
            </a:extLst>
          </p:cNvPr>
          <p:cNvSpPr>
            <a:spLocks noGrp="1"/>
          </p:cNvSpPr>
          <p:nvPr>
            <p:ph idx="1"/>
          </p:nvPr>
        </p:nvSpPr>
        <p:spPr/>
        <p:txBody>
          <a:bodyPr/>
          <a:lstStyle/>
          <a:p>
            <a:r>
              <a:rPr lang="en-US" dirty="0"/>
              <a:t>Community building</a:t>
            </a:r>
          </a:p>
          <a:p>
            <a:r>
              <a:rPr lang="en-US" dirty="0"/>
              <a:t>Location to learn new language of food</a:t>
            </a:r>
          </a:p>
          <a:p>
            <a:r>
              <a:rPr lang="en-US" dirty="0"/>
              <a:t>Farm as signs of the possible: collective work, self-reliance, and political agency</a:t>
            </a:r>
          </a:p>
          <a:p>
            <a:endParaRPr lang="en-US" dirty="0"/>
          </a:p>
        </p:txBody>
      </p:sp>
    </p:spTree>
    <p:extLst>
      <p:ext uri="{BB962C8B-B14F-4D97-AF65-F5344CB8AC3E}">
        <p14:creationId xmlns:p14="http://schemas.microsoft.com/office/powerpoint/2010/main" val="2122485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E2E22-38EB-44FD-B541-D696A6F5D846}"/>
              </a:ext>
            </a:extLst>
          </p:cNvPr>
          <p:cNvSpPr>
            <a:spLocks noGrp="1"/>
          </p:cNvSpPr>
          <p:nvPr>
            <p:ph type="ctrTitle"/>
          </p:nvPr>
        </p:nvSpPr>
        <p:spPr/>
        <p:txBody>
          <a:bodyPr/>
          <a:lstStyle/>
          <a:p>
            <a:r>
              <a:rPr lang="en-US" dirty="0"/>
              <a:t>Food and Feminism</a:t>
            </a:r>
            <a:endParaRPr lang="en-CA" dirty="0"/>
          </a:p>
        </p:txBody>
      </p:sp>
    </p:spTree>
    <p:extLst>
      <p:ext uri="{BB962C8B-B14F-4D97-AF65-F5344CB8AC3E}">
        <p14:creationId xmlns:p14="http://schemas.microsoft.com/office/powerpoint/2010/main" val="2721366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E66D6-C590-48D2-9119-4728E18CDB6A}"/>
              </a:ext>
            </a:extLst>
          </p:cNvPr>
          <p:cNvSpPr>
            <a:spLocks noGrp="1"/>
          </p:cNvSpPr>
          <p:nvPr>
            <p:ph type="title"/>
          </p:nvPr>
        </p:nvSpPr>
        <p:spPr/>
        <p:txBody>
          <a:bodyPr>
            <a:normAutofit/>
          </a:bodyPr>
          <a:lstStyle/>
          <a:p>
            <a:r>
              <a:rPr lang="en-US" dirty="0"/>
              <a:t>Feminist Food Studies </a:t>
            </a:r>
            <a:r>
              <a:rPr lang="en-US" sz="1600" dirty="0"/>
              <a:t>(Brady et al.)</a:t>
            </a:r>
          </a:p>
        </p:txBody>
      </p:sp>
      <p:sp>
        <p:nvSpPr>
          <p:cNvPr id="3" name="Content Placeholder 2">
            <a:extLst>
              <a:ext uri="{FF2B5EF4-FFF2-40B4-BE49-F238E27FC236}">
                <a16:creationId xmlns:a16="http://schemas.microsoft.com/office/drawing/2014/main" id="{9D76C365-1587-4AF3-AF87-1B600D6947D8}"/>
              </a:ext>
            </a:extLst>
          </p:cNvPr>
          <p:cNvSpPr>
            <a:spLocks noGrp="1"/>
          </p:cNvSpPr>
          <p:nvPr>
            <p:ph idx="1"/>
          </p:nvPr>
        </p:nvSpPr>
        <p:spPr/>
        <p:txBody>
          <a:bodyPr/>
          <a:lstStyle/>
          <a:p>
            <a:r>
              <a:rPr lang="en-US" dirty="0"/>
              <a:t>Women perform the majority of </a:t>
            </a:r>
            <a:r>
              <a:rPr lang="en-US" dirty="0" err="1"/>
              <a:t>foodwork</a:t>
            </a:r>
            <a:endParaRPr lang="en-US" dirty="0"/>
          </a:p>
          <a:p>
            <a:r>
              <a:rPr lang="en-US" dirty="0"/>
              <a:t>Women care more about food then men because there is a lot at stake in relation to their identities. </a:t>
            </a:r>
          </a:p>
          <a:p>
            <a:r>
              <a:rPr lang="en-US" dirty="0"/>
              <a:t>Food, femininity and the body are closely connected</a:t>
            </a:r>
          </a:p>
          <a:p>
            <a:r>
              <a:rPr lang="en-US" dirty="0"/>
              <a:t>A lot of </a:t>
            </a:r>
            <a:r>
              <a:rPr lang="en-US" dirty="0" err="1"/>
              <a:t>foodwork</a:t>
            </a:r>
            <a:r>
              <a:rPr lang="en-US" dirty="0"/>
              <a:t> is unpaid. </a:t>
            </a:r>
          </a:p>
        </p:txBody>
      </p:sp>
    </p:spTree>
    <p:extLst>
      <p:ext uri="{BB962C8B-B14F-4D97-AF65-F5344CB8AC3E}">
        <p14:creationId xmlns:p14="http://schemas.microsoft.com/office/powerpoint/2010/main" val="2196993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CA223-2601-447F-AD51-8819D417B670}"/>
              </a:ext>
            </a:extLst>
          </p:cNvPr>
          <p:cNvSpPr>
            <a:spLocks noGrp="1"/>
          </p:cNvSpPr>
          <p:nvPr>
            <p:ph type="title"/>
          </p:nvPr>
        </p:nvSpPr>
        <p:spPr/>
        <p:txBody>
          <a:bodyPr/>
          <a:lstStyle/>
          <a:p>
            <a:r>
              <a:rPr lang="en-US" dirty="0"/>
              <a:t>Feminist Lens on Food Studies</a:t>
            </a:r>
          </a:p>
        </p:txBody>
      </p:sp>
      <p:sp>
        <p:nvSpPr>
          <p:cNvPr id="3" name="Content Placeholder 2">
            <a:extLst>
              <a:ext uri="{FF2B5EF4-FFF2-40B4-BE49-F238E27FC236}">
                <a16:creationId xmlns:a16="http://schemas.microsoft.com/office/drawing/2014/main" id="{D045E7B7-8D17-4245-80FD-465EB253700E}"/>
              </a:ext>
            </a:extLst>
          </p:cNvPr>
          <p:cNvSpPr>
            <a:spLocks noGrp="1"/>
          </p:cNvSpPr>
          <p:nvPr>
            <p:ph idx="1"/>
          </p:nvPr>
        </p:nvSpPr>
        <p:spPr/>
        <p:txBody>
          <a:bodyPr/>
          <a:lstStyle/>
          <a:p>
            <a:r>
              <a:rPr lang="en-US" dirty="0"/>
              <a:t>Feminist food studies has been obscure: </a:t>
            </a:r>
          </a:p>
          <a:p>
            <a:pPr lvl="1"/>
            <a:r>
              <a:rPr lang="en-US" dirty="0"/>
              <a:t>Feminist food scholarship has been conducted outside of the new interdisciplinary field of food studies and within more traditional disciplines (i.e. health, sociology, anthropology, cultural studies). </a:t>
            </a:r>
          </a:p>
          <a:p>
            <a:pPr lvl="1"/>
            <a:r>
              <a:rPr lang="en-US" dirty="0"/>
              <a:t>Some feminists spurned scholarly analyses of food and rejected domestic </a:t>
            </a:r>
            <a:r>
              <a:rPr lang="en-US" dirty="0" err="1"/>
              <a:t>foodwork</a:t>
            </a:r>
            <a:r>
              <a:rPr lang="en-US" dirty="0"/>
              <a:t> in their personal lives. </a:t>
            </a:r>
          </a:p>
          <a:p>
            <a:pPr lvl="1"/>
            <a:r>
              <a:rPr lang="en-US" dirty="0"/>
              <a:t>Feminist scholarship is not always taken seriously, preventing feminist analyses of food and identity from gaining entry to scholarly venues. </a:t>
            </a:r>
          </a:p>
          <a:p>
            <a:pPr lvl="1"/>
            <a:endParaRPr lang="en-US" dirty="0"/>
          </a:p>
          <a:p>
            <a:pPr lvl="1"/>
            <a:r>
              <a:rPr lang="en-US" dirty="0"/>
              <a:t>Food studies have often neglected gender analyses </a:t>
            </a:r>
          </a:p>
          <a:p>
            <a:pPr lvl="1"/>
            <a:r>
              <a:rPr lang="en-US" dirty="0"/>
              <a:t>Food studies have largely been taken up by male dominated fields: chemistry, economics, agronomy, engineering, etc. </a:t>
            </a:r>
          </a:p>
          <a:p>
            <a:pPr lvl="1"/>
            <a:r>
              <a:rPr lang="en-US" dirty="0"/>
              <a:t>Areas of the food movement may exacerbate gender inequalities: i.e. slow food, eco-eating (women typically do the extra work)</a:t>
            </a:r>
          </a:p>
        </p:txBody>
      </p:sp>
    </p:spTree>
    <p:extLst>
      <p:ext uri="{BB962C8B-B14F-4D97-AF65-F5344CB8AC3E}">
        <p14:creationId xmlns:p14="http://schemas.microsoft.com/office/powerpoint/2010/main" val="902326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32C77-0DE2-49B5-8A1F-C9BBA6522BE9}"/>
              </a:ext>
            </a:extLst>
          </p:cNvPr>
          <p:cNvSpPr>
            <a:spLocks noGrp="1"/>
          </p:cNvSpPr>
          <p:nvPr>
            <p:ph type="title"/>
          </p:nvPr>
        </p:nvSpPr>
        <p:spPr/>
        <p:txBody>
          <a:bodyPr/>
          <a:lstStyle/>
          <a:p>
            <a:r>
              <a:rPr lang="en-US" dirty="0"/>
              <a:t>‘Doing’</a:t>
            </a:r>
          </a:p>
        </p:txBody>
      </p:sp>
      <p:sp>
        <p:nvSpPr>
          <p:cNvPr id="3" name="Content Placeholder 2">
            <a:extLst>
              <a:ext uri="{FF2B5EF4-FFF2-40B4-BE49-F238E27FC236}">
                <a16:creationId xmlns:a16="http://schemas.microsoft.com/office/drawing/2014/main" id="{ECCE03E5-A0F6-45A2-AFAE-DFDC65509283}"/>
              </a:ext>
            </a:extLst>
          </p:cNvPr>
          <p:cNvSpPr>
            <a:spLocks noGrp="1"/>
          </p:cNvSpPr>
          <p:nvPr>
            <p:ph idx="1"/>
          </p:nvPr>
        </p:nvSpPr>
        <p:spPr/>
        <p:txBody>
          <a:bodyPr/>
          <a:lstStyle/>
          <a:p>
            <a:r>
              <a:rPr lang="en-US" dirty="0"/>
              <a:t>Doing food incorporates intersecting identities, gender, class, race, ethnicities, and sexualities. </a:t>
            </a:r>
          </a:p>
          <a:p>
            <a:r>
              <a:rPr lang="en-US" dirty="0"/>
              <a:t>We must consider emancipatory work, performativity, and intersectionality. </a:t>
            </a:r>
          </a:p>
          <a:p>
            <a:r>
              <a:rPr lang="en-US" dirty="0"/>
              <a:t>Three intertwined goals: </a:t>
            </a:r>
          </a:p>
          <a:p>
            <a:pPr lvl="1"/>
            <a:r>
              <a:rPr lang="en-US" dirty="0"/>
              <a:t>To make visible the complex relationships that women have with food, </a:t>
            </a:r>
            <a:r>
              <a:rPr lang="en-US" dirty="0" err="1"/>
              <a:t>foodwork</a:t>
            </a:r>
            <a:r>
              <a:rPr lang="en-US" dirty="0"/>
              <a:t>, and the body</a:t>
            </a:r>
          </a:p>
          <a:p>
            <a:pPr lvl="1"/>
            <a:r>
              <a:rPr lang="en-US" dirty="0"/>
              <a:t>To highlight the need for food scholars to pay more attention to gender</a:t>
            </a:r>
          </a:p>
          <a:p>
            <a:pPr lvl="1"/>
            <a:r>
              <a:rPr lang="en-US" dirty="0"/>
              <a:t>To deepen, strengthen, and politicize food studies by highlighting relations of power and social inequalities, related to food, </a:t>
            </a:r>
            <a:r>
              <a:rPr lang="en-US" dirty="0" err="1"/>
              <a:t>foodwork</a:t>
            </a:r>
            <a:r>
              <a:rPr lang="en-US" dirty="0"/>
              <a:t> and the body. </a:t>
            </a:r>
          </a:p>
          <a:p>
            <a:pPr lvl="1"/>
            <a:endParaRPr lang="en-US" dirty="0"/>
          </a:p>
          <a:p>
            <a:pPr marL="201168" lvl="1" indent="0">
              <a:buNone/>
            </a:pPr>
            <a:r>
              <a:rPr lang="en-US" b="1" dirty="0"/>
              <a:t>Message of article </a:t>
            </a:r>
          </a:p>
          <a:p>
            <a:pPr marL="201168" lvl="1" indent="0">
              <a:buNone/>
            </a:pPr>
            <a:r>
              <a:rPr lang="en-US" i="1" dirty="0"/>
              <a:t>People’s relationship with food are felt intimately; at </a:t>
            </a:r>
            <a:r>
              <a:rPr lang="en-US" i="1"/>
              <a:t>the same time </a:t>
            </a:r>
            <a:r>
              <a:rPr lang="en-US" i="1" dirty="0"/>
              <a:t>these relationships are partly constituted by the power that society allocates or denies to man and women through their access to and control over food. </a:t>
            </a:r>
          </a:p>
        </p:txBody>
      </p:sp>
    </p:spTree>
    <p:extLst>
      <p:ext uri="{BB962C8B-B14F-4D97-AF65-F5344CB8AC3E}">
        <p14:creationId xmlns:p14="http://schemas.microsoft.com/office/powerpoint/2010/main" val="479355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CA6A3-6085-4F63-94BB-5C71CF4CC5A8}"/>
              </a:ext>
            </a:extLst>
          </p:cNvPr>
          <p:cNvSpPr>
            <a:spLocks noGrp="1"/>
          </p:cNvSpPr>
          <p:nvPr>
            <p:ph type="title"/>
          </p:nvPr>
        </p:nvSpPr>
        <p:spPr/>
        <p:txBody>
          <a:bodyPr/>
          <a:lstStyle/>
          <a:p>
            <a:r>
              <a:rPr lang="en-US" dirty="0"/>
              <a:t>Due Dates Extended</a:t>
            </a:r>
            <a:endParaRPr lang="en-CA" dirty="0"/>
          </a:p>
        </p:txBody>
      </p:sp>
      <p:sp>
        <p:nvSpPr>
          <p:cNvPr id="3" name="Content Placeholder 2">
            <a:extLst>
              <a:ext uri="{FF2B5EF4-FFF2-40B4-BE49-F238E27FC236}">
                <a16:creationId xmlns:a16="http://schemas.microsoft.com/office/drawing/2014/main" id="{D097AEC8-8BF9-425B-B7E7-1336EEAE0778}"/>
              </a:ext>
            </a:extLst>
          </p:cNvPr>
          <p:cNvSpPr>
            <a:spLocks noGrp="1"/>
          </p:cNvSpPr>
          <p:nvPr>
            <p:ph idx="1"/>
          </p:nvPr>
        </p:nvSpPr>
        <p:spPr/>
        <p:txBody>
          <a:bodyPr>
            <a:normAutofit fontScale="92500" lnSpcReduction="10000"/>
          </a:bodyPr>
          <a:lstStyle/>
          <a:p>
            <a:r>
              <a:rPr lang="en-US" dirty="0"/>
              <a:t>Your second blog is due next week – December 2</a:t>
            </a:r>
            <a:r>
              <a:rPr lang="en-US" baseline="30000" dirty="0"/>
              <a:t>nd</a:t>
            </a:r>
          </a:p>
          <a:p>
            <a:endParaRPr lang="en-US" baseline="30000" dirty="0"/>
          </a:p>
          <a:p>
            <a:r>
              <a:rPr lang="en-US" dirty="0"/>
              <a:t>Your final assignment is due – December 9</a:t>
            </a:r>
            <a:r>
              <a:rPr lang="en-US" baseline="30000" dirty="0"/>
              <a:t>th</a:t>
            </a:r>
            <a:r>
              <a:rPr lang="en-US" dirty="0"/>
              <a:t> in my mailbox in the sociology office anytime before 11pm</a:t>
            </a:r>
          </a:p>
          <a:p>
            <a:endParaRPr lang="en-US" dirty="0"/>
          </a:p>
          <a:p>
            <a:r>
              <a:rPr lang="en-US" dirty="0"/>
              <a:t>I will make myself available before class on Monday, December 25</a:t>
            </a:r>
            <a:r>
              <a:rPr lang="en-US" baseline="30000" dirty="0"/>
              <a:t>th</a:t>
            </a:r>
            <a:r>
              <a:rPr lang="en-US" dirty="0"/>
              <a:t> and Monday December 2</a:t>
            </a:r>
            <a:r>
              <a:rPr lang="en-US" baseline="30000" dirty="0"/>
              <a:t>nd</a:t>
            </a:r>
            <a:r>
              <a:rPr lang="en-US" dirty="0"/>
              <a:t> from 7 – 8:20pm. If you cannot make it then, please e-mail me for another appointment. </a:t>
            </a:r>
          </a:p>
          <a:p>
            <a:endParaRPr lang="en-US" dirty="0"/>
          </a:p>
          <a:p>
            <a:r>
              <a:rPr lang="en-US" dirty="0"/>
              <a:t>On December 3</a:t>
            </a:r>
            <a:r>
              <a:rPr lang="en-US" baseline="30000" dirty="0"/>
              <a:t>rd</a:t>
            </a:r>
            <a:r>
              <a:rPr lang="en-US" dirty="0"/>
              <a:t>, I will be available to meet people but there will be no formal class.</a:t>
            </a:r>
          </a:p>
          <a:p>
            <a:endParaRPr lang="en-US" baseline="30000" dirty="0"/>
          </a:p>
          <a:p>
            <a:r>
              <a:rPr lang="en-US" dirty="0"/>
              <a:t>You are welcome to hand it in early if you wish.</a:t>
            </a:r>
          </a:p>
          <a:p>
            <a:endParaRPr lang="en-US" baseline="30000" dirty="0"/>
          </a:p>
          <a:p>
            <a:endParaRPr lang="en-US" baseline="30000" dirty="0"/>
          </a:p>
          <a:p>
            <a:endParaRPr lang="en-US" baseline="30000" dirty="0"/>
          </a:p>
          <a:p>
            <a:endParaRPr lang="en-US" baseline="30000" dirty="0"/>
          </a:p>
        </p:txBody>
      </p:sp>
    </p:spTree>
    <p:extLst>
      <p:ext uri="{BB962C8B-B14F-4D97-AF65-F5344CB8AC3E}">
        <p14:creationId xmlns:p14="http://schemas.microsoft.com/office/powerpoint/2010/main" val="10123113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2E47-6957-485B-9365-D1A4344A9924}"/>
              </a:ext>
            </a:extLst>
          </p:cNvPr>
          <p:cNvSpPr>
            <a:spLocks noGrp="1"/>
          </p:cNvSpPr>
          <p:nvPr>
            <p:ph type="title"/>
          </p:nvPr>
        </p:nvSpPr>
        <p:spPr/>
        <p:txBody>
          <a:bodyPr/>
          <a:lstStyle/>
          <a:p>
            <a:r>
              <a:rPr lang="en-US" dirty="0"/>
              <a:t>Moral Imperatives</a:t>
            </a:r>
          </a:p>
        </p:txBody>
      </p:sp>
      <p:sp>
        <p:nvSpPr>
          <p:cNvPr id="3" name="Content Placeholder 2">
            <a:extLst>
              <a:ext uri="{FF2B5EF4-FFF2-40B4-BE49-F238E27FC236}">
                <a16:creationId xmlns:a16="http://schemas.microsoft.com/office/drawing/2014/main" id="{13113A7C-24E1-45B5-BB8D-D210007F879B}"/>
              </a:ext>
            </a:extLst>
          </p:cNvPr>
          <p:cNvSpPr>
            <a:spLocks noGrp="1"/>
          </p:cNvSpPr>
          <p:nvPr>
            <p:ph idx="1"/>
          </p:nvPr>
        </p:nvSpPr>
        <p:spPr/>
        <p:txBody>
          <a:bodyPr/>
          <a:lstStyle/>
          <a:p>
            <a:r>
              <a:rPr lang="en-US" dirty="0" err="1"/>
              <a:t>Nutritionism</a:t>
            </a:r>
            <a:r>
              <a:rPr lang="en-US" dirty="0"/>
              <a:t> – is a reductionist and technical way of thinking about food that assumes that food’s role in promoting bodily health is more important than other factors. </a:t>
            </a:r>
          </a:p>
          <a:p>
            <a:pPr lvl="1"/>
            <a:r>
              <a:rPr lang="en-US" dirty="0"/>
              <a:t>Ignores family, community, ethnicity, etc. </a:t>
            </a:r>
          </a:p>
          <a:p>
            <a:pPr lvl="1"/>
            <a:r>
              <a:rPr lang="en-US" dirty="0"/>
              <a:t>Has consequences on women, i.e. fat studies and critical dietetics</a:t>
            </a:r>
          </a:p>
          <a:p>
            <a:pPr lvl="1"/>
            <a:r>
              <a:rPr lang="en-US" dirty="0"/>
              <a:t>Holds women responsible to keep their family fed well and healthy</a:t>
            </a:r>
          </a:p>
          <a:p>
            <a:pPr lvl="1"/>
            <a:r>
              <a:rPr lang="en-US" dirty="0"/>
              <a:t>Doesn’t account for women’s unpaid labour</a:t>
            </a:r>
          </a:p>
        </p:txBody>
      </p:sp>
    </p:spTree>
    <p:extLst>
      <p:ext uri="{BB962C8B-B14F-4D97-AF65-F5344CB8AC3E}">
        <p14:creationId xmlns:p14="http://schemas.microsoft.com/office/powerpoint/2010/main" val="3132145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F971B-C647-49A8-8324-923568C4176E}"/>
              </a:ext>
            </a:extLst>
          </p:cNvPr>
          <p:cNvSpPr>
            <a:spLocks noGrp="1"/>
          </p:cNvSpPr>
          <p:nvPr>
            <p:ph type="title"/>
          </p:nvPr>
        </p:nvSpPr>
        <p:spPr/>
        <p:txBody>
          <a:bodyPr/>
          <a:lstStyle/>
          <a:p>
            <a:r>
              <a:rPr lang="en-US" dirty="0"/>
              <a:t>Embodiment</a:t>
            </a:r>
          </a:p>
        </p:txBody>
      </p:sp>
      <p:sp>
        <p:nvSpPr>
          <p:cNvPr id="3" name="Content Placeholder 2">
            <a:extLst>
              <a:ext uri="{FF2B5EF4-FFF2-40B4-BE49-F238E27FC236}">
                <a16:creationId xmlns:a16="http://schemas.microsoft.com/office/drawing/2014/main" id="{B6879F4D-A270-4105-B08E-5AD12BE893D3}"/>
              </a:ext>
            </a:extLst>
          </p:cNvPr>
          <p:cNvSpPr>
            <a:spLocks noGrp="1"/>
          </p:cNvSpPr>
          <p:nvPr>
            <p:ph idx="1"/>
          </p:nvPr>
        </p:nvSpPr>
        <p:spPr/>
        <p:txBody>
          <a:bodyPr/>
          <a:lstStyle/>
          <a:p>
            <a:r>
              <a:rPr lang="en-US" dirty="0"/>
              <a:t>We cannot consider feminism without understanding the ‘body’</a:t>
            </a:r>
          </a:p>
          <a:p>
            <a:pPr lvl="1"/>
            <a:r>
              <a:rPr lang="en-US" dirty="0"/>
              <a:t>Social obsession with thinness</a:t>
            </a:r>
          </a:p>
          <a:p>
            <a:pPr lvl="1"/>
            <a:r>
              <a:rPr lang="en-US" dirty="0"/>
              <a:t>Negative assumptions and stereotypes</a:t>
            </a:r>
          </a:p>
          <a:p>
            <a:pPr lvl="1"/>
            <a:r>
              <a:rPr lang="en-US" dirty="0"/>
              <a:t>Fat studies are racist and classist</a:t>
            </a:r>
          </a:p>
          <a:p>
            <a:pPr lvl="1"/>
            <a:r>
              <a:rPr lang="en-US" dirty="0"/>
              <a:t>Can be marginalizing</a:t>
            </a:r>
          </a:p>
          <a:p>
            <a:pPr lvl="1"/>
            <a:endParaRPr lang="en-US" dirty="0"/>
          </a:p>
        </p:txBody>
      </p:sp>
    </p:spTree>
    <p:extLst>
      <p:ext uri="{BB962C8B-B14F-4D97-AF65-F5344CB8AC3E}">
        <p14:creationId xmlns:p14="http://schemas.microsoft.com/office/powerpoint/2010/main" val="28562052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A2F85-198A-4EF9-80B5-CF7A51877F3D}"/>
              </a:ext>
            </a:extLst>
          </p:cNvPr>
          <p:cNvSpPr>
            <a:spLocks noGrp="1"/>
          </p:cNvSpPr>
          <p:nvPr>
            <p:ph type="title"/>
          </p:nvPr>
        </p:nvSpPr>
        <p:spPr/>
        <p:txBody>
          <a:bodyPr/>
          <a:lstStyle/>
          <a:p>
            <a:r>
              <a:rPr lang="en-US" dirty="0"/>
              <a:t>Unpaid Work</a:t>
            </a:r>
          </a:p>
        </p:txBody>
      </p:sp>
      <p:sp>
        <p:nvSpPr>
          <p:cNvPr id="3" name="Content Placeholder 2">
            <a:extLst>
              <a:ext uri="{FF2B5EF4-FFF2-40B4-BE49-F238E27FC236}">
                <a16:creationId xmlns:a16="http://schemas.microsoft.com/office/drawing/2014/main" id="{14B2D289-FB20-4F09-A66A-C79ED4C466D8}"/>
              </a:ext>
            </a:extLst>
          </p:cNvPr>
          <p:cNvSpPr>
            <a:spLocks noGrp="1"/>
          </p:cNvSpPr>
          <p:nvPr>
            <p:ph idx="1"/>
          </p:nvPr>
        </p:nvSpPr>
        <p:spPr/>
        <p:txBody>
          <a:bodyPr/>
          <a:lstStyle/>
          <a:p>
            <a:r>
              <a:rPr lang="en-US" dirty="0"/>
              <a:t>Private vs public spheres</a:t>
            </a:r>
          </a:p>
          <a:p>
            <a:pPr lvl="1"/>
            <a:r>
              <a:rPr lang="en-US" dirty="0"/>
              <a:t>Men cook more as an occupation or to show their skills</a:t>
            </a:r>
          </a:p>
          <a:p>
            <a:pPr lvl="1"/>
            <a:r>
              <a:rPr lang="en-US" dirty="0"/>
              <a:t>Women perform more </a:t>
            </a:r>
            <a:r>
              <a:rPr lang="en-US" dirty="0" err="1"/>
              <a:t>foodwork</a:t>
            </a:r>
            <a:r>
              <a:rPr lang="en-US" dirty="0"/>
              <a:t> at home, even if both partners are employed in the job market</a:t>
            </a:r>
          </a:p>
          <a:p>
            <a:pPr lvl="1"/>
            <a:r>
              <a:rPr lang="en-US" dirty="0"/>
              <a:t>Four theories have been suggested to explain women’s larger contribution to household work: </a:t>
            </a:r>
          </a:p>
          <a:p>
            <a:pPr lvl="2"/>
            <a:r>
              <a:rPr lang="en-US" dirty="0"/>
              <a:t>Relative resource – Maximizing resources</a:t>
            </a:r>
          </a:p>
          <a:p>
            <a:pPr lvl="2"/>
            <a:r>
              <a:rPr lang="en-US" dirty="0"/>
              <a:t>Time constraints – Time spent in paid/unpaid labour</a:t>
            </a:r>
          </a:p>
          <a:p>
            <a:pPr lvl="2"/>
            <a:r>
              <a:rPr lang="en-US" dirty="0"/>
              <a:t>Gender ideology – Not fixed gender from birth </a:t>
            </a:r>
          </a:p>
          <a:p>
            <a:pPr lvl="2"/>
            <a:r>
              <a:rPr lang="en-US" dirty="0"/>
              <a:t>Gender construction – Gender is constructed by daily performance in life’s activities</a:t>
            </a:r>
          </a:p>
          <a:p>
            <a:pPr lvl="2"/>
            <a:endParaRPr lang="en-US" dirty="0"/>
          </a:p>
          <a:p>
            <a:pPr lvl="2"/>
            <a:r>
              <a:rPr lang="en-US" dirty="0"/>
              <a:t>These theories fall under two categories: pragmatic strategies and patriarchal dynamics</a:t>
            </a:r>
          </a:p>
          <a:p>
            <a:pPr lvl="2"/>
            <a:endParaRPr lang="en-US" dirty="0"/>
          </a:p>
          <a:p>
            <a:pPr lvl="2"/>
            <a:endParaRPr lang="en-US" dirty="0"/>
          </a:p>
          <a:p>
            <a:pPr lvl="2"/>
            <a:r>
              <a:rPr lang="en-US" dirty="0"/>
              <a:t>How do people perform gender through food? </a:t>
            </a:r>
          </a:p>
        </p:txBody>
      </p:sp>
    </p:spTree>
    <p:extLst>
      <p:ext uri="{BB962C8B-B14F-4D97-AF65-F5344CB8AC3E}">
        <p14:creationId xmlns:p14="http://schemas.microsoft.com/office/powerpoint/2010/main" val="32106664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E707B-1E00-4771-998C-2A02E7928038}"/>
              </a:ext>
            </a:extLst>
          </p:cNvPr>
          <p:cNvSpPr>
            <a:spLocks noGrp="1"/>
          </p:cNvSpPr>
          <p:nvPr>
            <p:ph type="title"/>
          </p:nvPr>
        </p:nvSpPr>
        <p:spPr/>
        <p:txBody>
          <a:bodyPr/>
          <a:lstStyle/>
          <a:p>
            <a:r>
              <a:rPr lang="en-US" dirty="0"/>
              <a:t>Thanks!</a:t>
            </a:r>
          </a:p>
        </p:txBody>
      </p:sp>
      <p:sp>
        <p:nvSpPr>
          <p:cNvPr id="3" name="Content Placeholder 2">
            <a:extLst>
              <a:ext uri="{FF2B5EF4-FFF2-40B4-BE49-F238E27FC236}">
                <a16:creationId xmlns:a16="http://schemas.microsoft.com/office/drawing/2014/main" id="{8766C347-E0BC-49A5-91BD-AD56EAA3E33E}"/>
              </a:ext>
            </a:extLst>
          </p:cNvPr>
          <p:cNvSpPr>
            <a:spLocks noGrp="1"/>
          </p:cNvSpPr>
          <p:nvPr>
            <p:ph idx="1"/>
          </p:nvPr>
        </p:nvSpPr>
        <p:spPr/>
        <p:txBody>
          <a:bodyPr>
            <a:normAutofit/>
          </a:bodyPr>
          <a:lstStyle/>
          <a:p>
            <a:r>
              <a:rPr lang="en-US" sz="3600" dirty="0"/>
              <a:t>Have a great night!</a:t>
            </a:r>
          </a:p>
        </p:txBody>
      </p:sp>
    </p:spTree>
    <p:extLst>
      <p:ext uri="{BB962C8B-B14F-4D97-AF65-F5344CB8AC3E}">
        <p14:creationId xmlns:p14="http://schemas.microsoft.com/office/powerpoint/2010/main" val="627833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7AEF5-E6D3-4D6C-B171-4EC92B71449E}"/>
              </a:ext>
            </a:extLst>
          </p:cNvPr>
          <p:cNvSpPr>
            <a:spLocks noGrp="1"/>
          </p:cNvSpPr>
          <p:nvPr>
            <p:ph type="title"/>
          </p:nvPr>
        </p:nvSpPr>
        <p:spPr/>
        <p:txBody>
          <a:bodyPr/>
          <a:lstStyle/>
          <a:p>
            <a:r>
              <a:rPr lang="en-US" dirty="0"/>
              <a:t>Reading For Next Week</a:t>
            </a:r>
            <a:endParaRPr lang="en-CA" dirty="0"/>
          </a:p>
        </p:txBody>
      </p:sp>
      <p:sp>
        <p:nvSpPr>
          <p:cNvPr id="3" name="Content Placeholder 2">
            <a:extLst>
              <a:ext uri="{FF2B5EF4-FFF2-40B4-BE49-F238E27FC236}">
                <a16:creationId xmlns:a16="http://schemas.microsoft.com/office/drawing/2014/main" id="{A60CAC37-55FC-41AE-9E4E-10B0A5EE6227}"/>
              </a:ext>
            </a:extLst>
          </p:cNvPr>
          <p:cNvSpPr>
            <a:spLocks noGrp="1"/>
          </p:cNvSpPr>
          <p:nvPr>
            <p:ph idx="1"/>
          </p:nvPr>
        </p:nvSpPr>
        <p:spPr/>
        <p:txBody>
          <a:bodyPr/>
          <a:lstStyle/>
          <a:p>
            <a:r>
              <a:rPr lang="en-CA" dirty="0"/>
              <a:t>For November 25 - focus on: </a:t>
            </a:r>
          </a:p>
          <a:p>
            <a:endParaRPr lang="en-CA" dirty="0"/>
          </a:p>
          <a:p>
            <a:r>
              <a:rPr lang="en-CA" dirty="0"/>
              <a:t>Anderson, C. R., Brady, J., &amp; </a:t>
            </a:r>
            <a:r>
              <a:rPr lang="en-CA" dirty="0" err="1"/>
              <a:t>Levoke</a:t>
            </a:r>
            <a:r>
              <a:rPr lang="en-CA" dirty="0"/>
              <a:t>, C. (2016) </a:t>
            </a:r>
            <a:r>
              <a:rPr lang="en-CA" b="1" dirty="0"/>
              <a:t>Conversations in Food Studies</a:t>
            </a:r>
            <a:r>
              <a:rPr lang="en-CA" dirty="0"/>
              <a:t>, University of Manitoba Press.</a:t>
            </a:r>
          </a:p>
          <a:p>
            <a:pPr lvl="1"/>
            <a:r>
              <a:rPr lang="en-CA" dirty="0"/>
              <a:t>Chapter 7 – Martin, W., </a:t>
            </a:r>
            <a:r>
              <a:rPr lang="en-CA" dirty="0" err="1"/>
              <a:t>Mundel</a:t>
            </a:r>
            <a:r>
              <a:rPr lang="en-CA" dirty="0"/>
              <a:t>, E., and Rideout, K., (2016) Finding Balance: Food Safety, Food Security, and Public Health, pp. 170 – 192.</a:t>
            </a:r>
          </a:p>
          <a:p>
            <a:endParaRPr lang="en-CA" dirty="0"/>
          </a:p>
        </p:txBody>
      </p:sp>
    </p:spTree>
    <p:extLst>
      <p:ext uri="{BB962C8B-B14F-4D97-AF65-F5344CB8AC3E}">
        <p14:creationId xmlns:p14="http://schemas.microsoft.com/office/powerpoint/2010/main" val="3687121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1C6E8-F708-4CC3-81B5-C246A6EF3190}"/>
              </a:ext>
            </a:extLst>
          </p:cNvPr>
          <p:cNvSpPr>
            <a:spLocks noGrp="1"/>
          </p:cNvSpPr>
          <p:nvPr>
            <p:ph type="title"/>
          </p:nvPr>
        </p:nvSpPr>
        <p:spPr/>
        <p:txBody>
          <a:bodyPr/>
          <a:lstStyle/>
          <a:p>
            <a:r>
              <a:rPr lang="en-US" dirty="0"/>
              <a:t>Food for Thought</a:t>
            </a:r>
            <a:endParaRPr lang="en-CA" dirty="0"/>
          </a:p>
        </p:txBody>
      </p:sp>
      <p:sp>
        <p:nvSpPr>
          <p:cNvPr id="3" name="Content Placeholder 2">
            <a:extLst>
              <a:ext uri="{FF2B5EF4-FFF2-40B4-BE49-F238E27FC236}">
                <a16:creationId xmlns:a16="http://schemas.microsoft.com/office/drawing/2014/main" id="{0C88593F-9227-45E5-B303-C417B4B1C8DF}"/>
              </a:ext>
            </a:extLst>
          </p:cNvPr>
          <p:cNvSpPr>
            <a:spLocks noGrp="1"/>
          </p:cNvSpPr>
          <p:nvPr>
            <p:ph idx="1"/>
          </p:nvPr>
        </p:nvSpPr>
        <p:spPr/>
        <p:txBody>
          <a:bodyPr>
            <a:normAutofit fontScale="92500" lnSpcReduction="10000"/>
          </a:bodyPr>
          <a:lstStyle/>
          <a:p>
            <a:r>
              <a:rPr lang="en-US" dirty="0"/>
              <a:t>We have created a society which appears to be totally beyond our control, but which in reality depends on our act of constant re-creation. The problem is not to destroy that society, but to stop creating it. Capitalism exists today not because we created it two hundred years ago or a hundred years ago, but because we created it today. If we do not create it tomorrow, it will not exist. (Holloway, 2010, p. 230)</a:t>
            </a:r>
            <a:endParaRPr lang="en-CA" dirty="0"/>
          </a:p>
          <a:p>
            <a:r>
              <a:rPr lang="en-US" dirty="0"/>
              <a:t>We make capitalism by creating and recreating the social relations of capitalism: we must stop doing so, we must do something else, live different social relations. Revolution is simply that: to stop making capitalism and do something else instead. The struggle is not a struggle for survival (that is the genuine struggle of abstract labour) but a struggle to live. (Holloway, 2010, p. 236)</a:t>
            </a:r>
            <a:endParaRPr lang="en-CA" dirty="0"/>
          </a:p>
          <a:p>
            <a:r>
              <a:rPr lang="en-US" dirty="0"/>
              <a:t>Calls to “fix a broken food system” assume that the capitalist food system used to work well. This assumption ignores the food systems long, racialized history of mistreatment of people of colour. The food system is unjust and unsustainable, but it is not broken. It functions precisely as the capitalist food system has always worked, concentrating power in the hands of the privileged minority and passing off the social and environmental “externalities” disproportionately to racially stigmatized groups. (Holt-Gimenez, 2017, p. 160)</a:t>
            </a:r>
            <a:endParaRPr lang="en-CA" dirty="0"/>
          </a:p>
          <a:p>
            <a:endParaRPr lang="en-CA" dirty="0"/>
          </a:p>
        </p:txBody>
      </p:sp>
    </p:spTree>
    <p:extLst>
      <p:ext uri="{BB962C8B-B14F-4D97-AF65-F5344CB8AC3E}">
        <p14:creationId xmlns:p14="http://schemas.microsoft.com/office/powerpoint/2010/main" val="1568206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D3509-EE1E-4BB0-B4B5-9097CE0E87C2}"/>
              </a:ext>
            </a:extLst>
          </p:cNvPr>
          <p:cNvSpPr>
            <a:spLocks noGrp="1"/>
          </p:cNvSpPr>
          <p:nvPr>
            <p:ph type="title"/>
          </p:nvPr>
        </p:nvSpPr>
        <p:spPr/>
        <p:txBody>
          <a:bodyPr/>
          <a:lstStyle/>
          <a:p>
            <a:r>
              <a:rPr lang="en-US" dirty="0"/>
              <a:t>Discussion</a:t>
            </a:r>
            <a:endParaRPr lang="en-CA" dirty="0"/>
          </a:p>
        </p:txBody>
      </p:sp>
      <p:sp>
        <p:nvSpPr>
          <p:cNvPr id="3" name="Content Placeholder 2">
            <a:extLst>
              <a:ext uri="{FF2B5EF4-FFF2-40B4-BE49-F238E27FC236}">
                <a16:creationId xmlns:a16="http://schemas.microsoft.com/office/drawing/2014/main" id="{57C50A65-8AE4-4A51-9B45-ECEB3F8818F4}"/>
              </a:ext>
            </a:extLst>
          </p:cNvPr>
          <p:cNvSpPr>
            <a:spLocks noGrp="1"/>
          </p:cNvSpPr>
          <p:nvPr>
            <p:ph idx="1"/>
          </p:nvPr>
        </p:nvSpPr>
        <p:spPr/>
        <p:txBody>
          <a:bodyPr>
            <a:normAutofit fontScale="85000" lnSpcReduction="20000"/>
          </a:bodyPr>
          <a:lstStyle/>
          <a:p>
            <a:r>
              <a:rPr lang="en-US" dirty="0"/>
              <a:t>What does food justice mean? </a:t>
            </a:r>
          </a:p>
          <a:p>
            <a:r>
              <a:rPr lang="en-US" dirty="0"/>
              <a:t>What is the relationship between food justice and social justice? </a:t>
            </a:r>
          </a:p>
          <a:p>
            <a:r>
              <a:rPr lang="en-US" dirty="0"/>
              <a:t>What kind of power relations exist in relation to food? </a:t>
            </a:r>
          </a:p>
          <a:p>
            <a:r>
              <a:rPr lang="en-CA" dirty="0"/>
              <a:t>Who produces the food?</a:t>
            </a:r>
          </a:p>
          <a:p>
            <a:r>
              <a:rPr lang="en-CA" dirty="0"/>
              <a:t>Who has access to land, and the means of production?</a:t>
            </a:r>
          </a:p>
          <a:p>
            <a:r>
              <a:rPr lang="en-CA" dirty="0"/>
              <a:t>Who has access to healthy, nutritious, culturally appropriate food and who doesn’t?</a:t>
            </a:r>
          </a:p>
          <a:p>
            <a:r>
              <a:rPr lang="en-CA" dirty="0"/>
              <a:t>Who suffers environmental injustice?</a:t>
            </a:r>
          </a:p>
          <a:p>
            <a:r>
              <a:rPr lang="en-CA" dirty="0"/>
              <a:t>Who makes food decisions?</a:t>
            </a:r>
          </a:p>
          <a:p>
            <a:r>
              <a:rPr lang="en-CA" dirty="0"/>
              <a:t>How has colonialism affected our food system and traditional livelihoods?</a:t>
            </a:r>
          </a:p>
          <a:p>
            <a:r>
              <a:rPr lang="en-CA" dirty="0"/>
              <a:t>What type of food is produced?</a:t>
            </a:r>
          </a:p>
          <a:p>
            <a:r>
              <a:rPr lang="en-CA" dirty="0"/>
              <a:t>What knowledge is valued and which isn’t?</a:t>
            </a:r>
          </a:p>
          <a:p>
            <a:endParaRPr lang="en-CA" dirty="0"/>
          </a:p>
        </p:txBody>
      </p:sp>
    </p:spTree>
    <p:extLst>
      <p:ext uri="{BB962C8B-B14F-4D97-AF65-F5344CB8AC3E}">
        <p14:creationId xmlns:p14="http://schemas.microsoft.com/office/powerpoint/2010/main" val="3667500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8D000-4C90-4750-9F30-E3B156EF88A9}"/>
              </a:ext>
            </a:extLst>
          </p:cNvPr>
          <p:cNvSpPr>
            <a:spLocks noGrp="1"/>
          </p:cNvSpPr>
          <p:nvPr>
            <p:ph type="title"/>
          </p:nvPr>
        </p:nvSpPr>
        <p:spPr/>
        <p:txBody>
          <a:bodyPr/>
          <a:lstStyle/>
          <a:p>
            <a:r>
              <a:rPr lang="en-US" dirty="0"/>
              <a:t>Food and Feminism Discussion </a:t>
            </a:r>
          </a:p>
        </p:txBody>
      </p:sp>
      <p:sp>
        <p:nvSpPr>
          <p:cNvPr id="3" name="Content Placeholder 2">
            <a:extLst>
              <a:ext uri="{FF2B5EF4-FFF2-40B4-BE49-F238E27FC236}">
                <a16:creationId xmlns:a16="http://schemas.microsoft.com/office/drawing/2014/main" id="{C1A10F91-C4AF-4E45-8A38-3D4913554698}"/>
              </a:ext>
            </a:extLst>
          </p:cNvPr>
          <p:cNvSpPr>
            <a:spLocks noGrp="1"/>
          </p:cNvSpPr>
          <p:nvPr>
            <p:ph idx="1"/>
          </p:nvPr>
        </p:nvSpPr>
        <p:spPr/>
        <p:txBody>
          <a:bodyPr>
            <a:normAutofit/>
          </a:bodyPr>
          <a:lstStyle/>
          <a:p>
            <a:r>
              <a:rPr lang="en-US" dirty="0"/>
              <a:t>Please summarize Brady, Power, Szabo and Gingras’s article – a feminist food studies. </a:t>
            </a:r>
          </a:p>
          <a:p>
            <a:r>
              <a:rPr lang="en-US" dirty="0"/>
              <a:t>What does feminism refer to? What lenses have feminist scholars taken regarding food? </a:t>
            </a:r>
          </a:p>
          <a:p>
            <a:r>
              <a:rPr lang="en-US" dirty="0"/>
              <a:t>What does intersectionality mean?</a:t>
            </a:r>
          </a:p>
          <a:p>
            <a:r>
              <a:rPr lang="en-US" dirty="0"/>
              <a:t>What is </a:t>
            </a:r>
            <a:r>
              <a:rPr lang="en-US" dirty="0" err="1"/>
              <a:t>nurtitionism</a:t>
            </a:r>
            <a:r>
              <a:rPr lang="en-US" dirty="0"/>
              <a:t>? Why do the authors suggest that a focus on </a:t>
            </a:r>
            <a:r>
              <a:rPr lang="en-US" dirty="0" err="1"/>
              <a:t>nurtitionism</a:t>
            </a:r>
            <a:r>
              <a:rPr lang="en-US" dirty="0"/>
              <a:t> can be problematic? </a:t>
            </a:r>
          </a:p>
          <a:p>
            <a:r>
              <a:rPr lang="en-US" dirty="0"/>
              <a:t>What do the authors suggest about gender and unpaid </a:t>
            </a:r>
            <a:r>
              <a:rPr lang="en-US" dirty="0" err="1"/>
              <a:t>foodwork</a:t>
            </a:r>
            <a:r>
              <a:rPr lang="en-US" dirty="0"/>
              <a:t>? </a:t>
            </a:r>
          </a:p>
          <a:p>
            <a:r>
              <a:rPr lang="en-US" dirty="0"/>
              <a:t>What are the four main theories put forth to explain women’s larger role in household work? </a:t>
            </a:r>
          </a:p>
          <a:p>
            <a:r>
              <a:rPr lang="en-US" dirty="0"/>
              <a:t>What do the authors suggest about gender and food as an iterative process? </a:t>
            </a:r>
          </a:p>
          <a:p>
            <a:r>
              <a:rPr lang="en-US" dirty="0"/>
              <a:t>Please also answer the questions at the end of Brady, Power, Szabo and Gingras’s article. </a:t>
            </a:r>
          </a:p>
        </p:txBody>
      </p:sp>
    </p:spTree>
    <p:extLst>
      <p:ext uri="{BB962C8B-B14F-4D97-AF65-F5344CB8AC3E}">
        <p14:creationId xmlns:p14="http://schemas.microsoft.com/office/powerpoint/2010/main" val="1360145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6230C-3C88-481B-9048-64527802C065}"/>
              </a:ext>
            </a:extLst>
          </p:cNvPr>
          <p:cNvSpPr>
            <a:spLocks noGrp="1"/>
          </p:cNvSpPr>
          <p:nvPr>
            <p:ph type="title"/>
          </p:nvPr>
        </p:nvSpPr>
        <p:spPr/>
        <p:txBody>
          <a:bodyPr/>
          <a:lstStyle/>
          <a:p>
            <a:r>
              <a:rPr lang="en-US" dirty="0"/>
              <a:t>Questions for Discussion</a:t>
            </a:r>
          </a:p>
        </p:txBody>
      </p:sp>
      <p:sp>
        <p:nvSpPr>
          <p:cNvPr id="3" name="Content Placeholder 2">
            <a:extLst>
              <a:ext uri="{FF2B5EF4-FFF2-40B4-BE49-F238E27FC236}">
                <a16:creationId xmlns:a16="http://schemas.microsoft.com/office/drawing/2014/main" id="{4AB2C759-81B8-40B6-B782-0521E1A6CB2D}"/>
              </a:ext>
            </a:extLst>
          </p:cNvPr>
          <p:cNvSpPr>
            <a:spLocks noGrp="1"/>
          </p:cNvSpPr>
          <p:nvPr>
            <p:ph idx="1"/>
          </p:nvPr>
        </p:nvSpPr>
        <p:spPr/>
        <p:txBody>
          <a:bodyPr/>
          <a:lstStyle/>
          <a:p>
            <a:r>
              <a:rPr lang="en-US" dirty="0"/>
              <a:t>What is the main message in the D-Town article? </a:t>
            </a:r>
          </a:p>
          <a:p>
            <a:r>
              <a:rPr lang="en-US" dirty="0"/>
              <a:t>What does the article suggest about the history of Detroit? </a:t>
            </a:r>
          </a:p>
          <a:p>
            <a:r>
              <a:rPr lang="en-US" dirty="0"/>
              <a:t>What did the African American community do to resist injustice and build food security? </a:t>
            </a:r>
          </a:p>
          <a:p>
            <a:r>
              <a:rPr lang="en-US" dirty="0"/>
              <a:t>What does the author suggest about agency, strategic processes, strategic goals and strategies of resistance? </a:t>
            </a:r>
          </a:p>
          <a:p>
            <a:r>
              <a:rPr lang="en-US" dirty="0"/>
              <a:t>What is the history of the Detroit Black Community Food Security Network? </a:t>
            </a:r>
          </a:p>
          <a:p>
            <a:r>
              <a:rPr lang="en-US" dirty="0"/>
              <a:t>What benefits did the D-Town Project bring to the black community in Detroit? </a:t>
            </a:r>
          </a:p>
          <a:p>
            <a:r>
              <a:rPr lang="en-US" dirty="0"/>
              <a:t>What initiatives did the black community in Detroit bring about? </a:t>
            </a:r>
          </a:p>
        </p:txBody>
      </p:sp>
    </p:spTree>
    <p:extLst>
      <p:ext uri="{BB962C8B-B14F-4D97-AF65-F5344CB8AC3E}">
        <p14:creationId xmlns:p14="http://schemas.microsoft.com/office/powerpoint/2010/main" val="4246701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3CAC9-65F1-4DAE-BC0F-0F0E5655F784}"/>
              </a:ext>
            </a:extLst>
          </p:cNvPr>
          <p:cNvSpPr>
            <a:spLocks noGrp="1"/>
          </p:cNvSpPr>
          <p:nvPr>
            <p:ph type="title"/>
          </p:nvPr>
        </p:nvSpPr>
        <p:spPr/>
        <p:txBody>
          <a:bodyPr/>
          <a:lstStyle/>
          <a:p>
            <a:r>
              <a:rPr lang="en-US" dirty="0">
                <a:hlinkClick r:id="rId2"/>
              </a:rPr>
              <a:t>D-Town Farm </a:t>
            </a:r>
            <a:r>
              <a:rPr lang="en-US" sz="1400" dirty="0"/>
              <a:t>(Monica White)</a:t>
            </a:r>
            <a:endParaRPr lang="en-US" dirty="0"/>
          </a:p>
        </p:txBody>
      </p:sp>
      <p:sp>
        <p:nvSpPr>
          <p:cNvPr id="3" name="Content Placeholder 2">
            <a:extLst>
              <a:ext uri="{FF2B5EF4-FFF2-40B4-BE49-F238E27FC236}">
                <a16:creationId xmlns:a16="http://schemas.microsoft.com/office/drawing/2014/main" id="{15C84264-7367-4D1B-9550-3F4872DFBCA4}"/>
              </a:ext>
            </a:extLst>
          </p:cNvPr>
          <p:cNvSpPr>
            <a:spLocks noGrp="1"/>
          </p:cNvSpPr>
          <p:nvPr>
            <p:ph idx="1"/>
          </p:nvPr>
        </p:nvSpPr>
        <p:spPr/>
        <p:txBody>
          <a:bodyPr/>
          <a:lstStyle/>
          <a:p>
            <a:r>
              <a:rPr lang="en-US" dirty="0">
                <a:hlinkClick r:id="rId3"/>
              </a:rPr>
              <a:t>Detroit Black Community Food Security Network (DBCFSN)</a:t>
            </a:r>
            <a:endParaRPr lang="en-US" dirty="0"/>
          </a:p>
          <a:p>
            <a:pPr lvl="1"/>
            <a:r>
              <a:rPr lang="en-US" dirty="0"/>
              <a:t>Resistance strategy to re-create a sense of community around intergenerational engagement, exercise, and better quality food. </a:t>
            </a:r>
          </a:p>
          <a:p>
            <a:pPr lvl="1"/>
            <a:r>
              <a:rPr lang="en-US" dirty="0"/>
              <a:t>To construct a culturally relevant language for discussing healthy eating and lifestyles. </a:t>
            </a:r>
          </a:p>
          <a:p>
            <a:pPr lvl="1"/>
            <a:r>
              <a:rPr lang="en-US" dirty="0"/>
              <a:t>Community-based transformation, where abandoned city spaces become mechanisms for food delivery and improved access to healthy food through the process of self-determination, empowerment, and cooperative economics. </a:t>
            </a:r>
          </a:p>
          <a:p>
            <a:pPr lvl="1"/>
            <a:r>
              <a:rPr lang="en-US" dirty="0">
                <a:hlinkClick r:id="rId4"/>
              </a:rPr>
              <a:t>D-Town Video</a:t>
            </a:r>
            <a:endParaRPr lang="en-US" dirty="0"/>
          </a:p>
          <a:p>
            <a:pPr lvl="1"/>
            <a:endParaRPr lang="en-US" dirty="0"/>
          </a:p>
        </p:txBody>
      </p:sp>
    </p:spTree>
    <p:extLst>
      <p:ext uri="{BB962C8B-B14F-4D97-AF65-F5344CB8AC3E}">
        <p14:creationId xmlns:p14="http://schemas.microsoft.com/office/powerpoint/2010/main" val="119243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729B0-986D-484B-AEAE-BDDCF5D26E91}"/>
              </a:ext>
            </a:extLst>
          </p:cNvPr>
          <p:cNvSpPr>
            <a:spLocks noGrp="1"/>
          </p:cNvSpPr>
          <p:nvPr>
            <p:ph type="title"/>
          </p:nvPr>
        </p:nvSpPr>
        <p:spPr/>
        <p:txBody>
          <a:bodyPr/>
          <a:lstStyle/>
          <a:p>
            <a:r>
              <a:rPr lang="en-US" dirty="0"/>
              <a:t>Context of Detroit </a:t>
            </a:r>
            <a:r>
              <a:rPr lang="en-US" sz="1400" dirty="0"/>
              <a:t>(Monica White)</a:t>
            </a:r>
          </a:p>
        </p:txBody>
      </p:sp>
      <p:sp>
        <p:nvSpPr>
          <p:cNvPr id="3" name="Content Placeholder 2">
            <a:extLst>
              <a:ext uri="{FF2B5EF4-FFF2-40B4-BE49-F238E27FC236}">
                <a16:creationId xmlns:a16="http://schemas.microsoft.com/office/drawing/2014/main" id="{71ADB2A4-4F8C-4CDA-8B2E-780FA4893795}"/>
              </a:ext>
            </a:extLst>
          </p:cNvPr>
          <p:cNvSpPr>
            <a:spLocks noGrp="1"/>
          </p:cNvSpPr>
          <p:nvPr>
            <p:ph idx="1"/>
          </p:nvPr>
        </p:nvSpPr>
        <p:spPr>
          <a:xfrm>
            <a:off x="1097280" y="1867505"/>
            <a:ext cx="10058400" cy="4023360"/>
          </a:xfrm>
        </p:spPr>
        <p:txBody>
          <a:bodyPr>
            <a:normAutofit fontScale="70000" lnSpcReduction="20000"/>
          </a:bodyPr>
          <a:lstStyle/>
          <a:p>
            <a:r>
              <a:rPr lang="en-US" dirty="0">
                <a:hlinkClick r:id="rId2"/>
              </a:rPr>
              <a:t>Detroit Uprising 1967 </a:t>
            </a:r>
            <a:endParaRPr lang="en-US" dirty="0"/>
          </a:p>
          <a:p>
            <a:r>
              <a:rPr lang="en-US" dirty="0">
                <a:hlinkClick r:id="rId3"/>
              </a:rPr>
              <a:t>Footage of the Detroit Uprising in 1967</a:t>
            </a:r>
            <a:endParaRPr lang="en-US" dirty="0"/>
          </a:p>
          <a:p>
            <a:r>
              <a:rPr lang="en-US" dirty="0">
                <a:hlinkClick r:id="rId4"/>
              </a:rPr>
              <a:t>Detroit Uprising 1967 – The National Report</a:t>
            </a:r>
            <a:endParaRPr lang="en-US" dirty="0"/>
          </a:p>
          <a:p>
            <a:r>
              <a:rPr lang="en-US" dirty="0">
                <a:hlinkClick r:id="rId5"/>
              </a:rPr>
              <a:t>GM Automobile Industry Plant Closures </a:t>
            </a:r>
            <a:endParaRPr lang="en-US" dirty="0"/>
          </a:p>
          <a:p>
            <a:r>
              <a:rPr lang="en-US" dirty="0"/>
              <a:t>Detroit Automobile Plant Troubles and Closures in 1970s and 1980s</a:t>
            </a:r>
          </a:p>
          <a:p>
            <a:r>
              <a:rPr lang="en-US" dirty="0"/>
              <a:t>Context of Detroit</a:t>
            </a:r>
          </a:p>
          <a:p>
            <a:pPr lvl="1"/>
            <a:r>
              <a:rPr lang="en-US" dirty="0"/>
              <a:t>Housing discrimination and racial segregation</a:t>
            </a:r>
          </a:p>
          <a:p>
            <a:pPr lvl="1"/>
            <a:r>
              <a:rPr lang="en-US" dirty="0"/>
              <a:t>Business tax and capital flight to affluent suburbs</a:t>
            </a:r>
          </a:p>
          <a:p>
            <a:pPr lvl="1"/>
            <a:r>
              <a:rPr lang="en-US" dirty="0"/>
              <a:t>Hostile race relations, especially residential segregation</a:t>
            </a:r>
          </a:p>
          <a:p>
            <a:pPr lvl="1"/>
            <a:r>
              <a:rPr lang="en-US" dirty="0"/>
              <a:t>Race relations and urban labour conflict</a:t>
            </a:r>
          </a:p>
          <a:p>
            <a:pPr lvl="1"/>
            <a:r>
              <a:rPr lang="en-US" dirty="0">
                <a:hlinkClick r:id="rId6"/>
              </a:rPr>
              <a:t>Detroit Files Bankruptcy in 2013</a:t>
            </a:r>
            <a:endParaRPr lang="en-US" dirty="0"/>
          </a:p>
          <a:p>
            <a:pPr lvl="1"/>
            <a:r>
              <a:rPr lang="en-US" dirty="0"/>
              <a:t>2010 – Poorest city in America (28% of families living below poverty line)</a:t>
            </a:r>
          </a:p>
          <a:p>
            <a:pPr lvl="1"/>
            <a:r>
              <a:rPr lang="en-US" dirty="0"/>
              <a:t>Of people able to work, 44.8% unemployed in 2009</a:t>
            </a:r>
          </a:p>
          <a:p>
            <a:pPr lvl="1"/>
            <a:r>
              <a:rPr lang="en-US" dirty="0"/>
              <a:t>1950s population was close to 2 million </a:t>
            </a:r>
          </a:p>
          <a:p>
            <a:pPr lvl="2"/>
            <a:r>
              <a:rPr lang="en-US" dirty="0"/>
              <a:t>713 777 in 2010 (77% African American) </a:t>
            </a:r>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59463783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3469</TotalTime>
  <Words>2152</Words>
  <Application>Microsoft Office PowerPoint</Application>
  <PresentationFormat>Widescreen</PresentationFormat>
  <Paragraphs>182</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Calibri</vt:lpstr>
      <vt:lpstr>Calibri Light</vt:lpstr>
      <vt:lpstr>Retrospect</vt:lpstr>
      <vt:lpstr>Food and Culture</vt:lpstr>
      <vt:lpstr>Due Dates Extended</vt:lpstr>
      <vt:lpstr>Reading For Next Week</vt:lpstr>
      <vt:lpstr>Food for Thought</vt:lpstr>
      <vt:lpstr>Discussion</vt:lpstr>
      <vt:lpstr>Food and Feminism Discussion </vt:lpstr>
      <vt:lpstr>Questions for Discussion</vt:lpstr>
      <vt:lpstr>D-Town Farm (Monica White)</vt:lpstr>
      <vt:lpstr>Context of Detroit (Monica White)</vt:lpstr>
      <vt:lpstr>Food Insecurity in Detroit (Monica White)</vt:lpstr>
      <vt:lpstr>Response to Food Insecurity (Monica White)</vt:lpstr>
      <vt:lpstr>Key Terms (Monica White)</vt:lpstr>
      <vt:lpstr>Key Terms Contextualized (Monica White)</vt:lpstr>
      <vt:lpstr>History of DBCFSN (Monica White)</vt:lpstr>
      <vt:lpstr>Benefits of Farm (Monica White)</vt:lpstr>
      <vt:lpstr>Food and Feminism</vt:lpstr>
      <vt:lpstr>Feminist Food Studies (Brady et al.)</vt:lpstr>
      <vt:lpstr>Feminist Lens on Food Studies</vt:lpstr>
      <vt:lpstr>‘Doing’</vt:lpstr>
      <vt:lpstr>Moral Imperatives</vt:lpstr>
      <vt:lpstr>Embodiment</vt:lpstr>
      <vt:lpstr>Unpaid Work</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Edible Activism!</dc:title>
  <dc:creator>Erik Chevrier</dc:creator>
  <cp:lastModifiedBy>Erik Chevrier</cp:lastModifiedBy>
  <cp:revision>349</cp:revision>
  <dcterms:created xsi:type="dcterms:W3CDTF">2016-08-29T02:04:56Z</dcterms:created>
  <dcterms:modified xsi:type="dcterms:W3CDTF">2019-11-19T00:11:37Z</dcterms:modified>
</cp:coreProperties>
</file>