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88" autoAdjust="0"/>
    <p:restoredTop sz="94619" autoAdjust="0"/>
  </p:normalViewPr>
  <p:slideViewPr>
    <p:cSldViewPr snapToGrid="0">
      <p:cViewPr varScale="1">
        <p:scale>
          <a:sx n="88" d="100"/>
          <a:sy n="88" d="100"/>
        </p:scale>
        <p:origin x="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2019-12-05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2019-12-05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2019-12-05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2019-12-05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2019-12-05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2019-12-05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2019-12-05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2019-12-05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2019-12-05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2019-12-05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2019-12-05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2019-12-05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Fundamentals of Social Psychology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/>
              <a:t>Racism</a:t>
            </a:r>
          </a:p>
          <a:p>
            <a:r>
              <a:rPr lang="en-CA" dirty="0"/>
              <a:t>November 26</a:t>
            </a:r>
            <a:r>
              <a:rPr lang="en-CA" baseline="30000" dirty="0"/>
              <a:t>th</a:t>
            </a:r>
            <a:r>
              <a:rPr lang="en-CA" dirty="0"/>
              <a:t>, 2019</a:t>
            </a:r>
          </a:p>
          <a:p>
            <a:r>
              <a:rPr lang="en-CA" dirty="0"/>
              <a:t>Erik Chevrier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86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81786-AA8A-41C4-A81F-C0775EC63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Racism </a:t>
            </a:r>
            <a:r>
              <a:rPr lang="en-US" sz="2400" dirty="0"/>
              <a:t>(Headley, 2006)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89FB2-C59D-45C3-A7B5-70AC42C8A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According to Headley (2006) racism has been a difficult concept to define because disagreements have occurred over:</a:t>
            </a:r>
          </a:p>
          <a:p>
            <a:pPr lvl="1"/>
            <a:r>
              <a:rPr lang="en-US" dirty="0"/>
              <a:t>What is racist?</a:t>
            </a:r>
          </a:p>
          <a:p>
            <a:pPr lvl="1"/>
            <a:r>
              <a:rPr lang="en-US" dirty="0"/>
              <a:t>The definition of racism itself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r>
              <a:rPr lang="en-US" dirty="0"/>
              <a:t>People have used the word differently over time, within a culture, between different ethnic groups, and across cultures. 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r>
              <a:rPr lang="en-US" dirty="0"/>
              <a:t>According to </a:t>
            </a:r>
            <a:r>
              <a:rPr lang="en-US" dirty="0" err="1"/>
              <a:t>Bartz</a:t>
            </a:r>
            <a:r>
              <a:rPr lang="en-US" dirty="0"/>
              <a:t> (2018) </a:t>
            </a:r>
            <a:r>
              <a:rPr lang="en-US" b="1" dirty="0"/>
              <a:t>race</a:t>
            </a:r>
            <a:r>
              <a:rPr lang="en-US" dirty="0"/>
              <a:t> refers to: a socially constructed category of people who share biologically transmitted traits that members of a society considers important. </a:t>
            </a:r>
          </a:p>
          <a:p>
            <a:pPr marL="201168" lvl="1" indent="0">
              <a:buNone/>
            </a:pPr>
            <a:r>
              <a:rPr lang="en-US" dirty="0"/>
              <a:t>According to </a:t>
            </a:r>
            <a:r>
              <a:rPr lang="en-US" dirty="0" err="1"/>
              <a:t>Bartz</a:t>
            </a:r>
            <a:r>
              <a:rPr lang="en-US" dirty="0"/>
              <a:t> (2018) </a:t>
            </a:r>
            <a:r>
              <a:rPr lang="en-US" b="1" dirty="0"/>
              <a:t>ethnicity</a:t>
            </a:r>
            <a:r>
              <a:rPr lang="en-US" dirty="0"/>
              <a:t> refers to: a shared cultural heritage. </a:t>
            </a:r>
          </a:p>
        </p:txBody>
      </p:sp>
    </p:spTree>
    <p:extLst>
      <p:ext uri="{BB962C8B-B14F-4D97-AF65-F5344CB8AC3E}">
        <p14:creationId xmlns:p14="http://schemas.microsoft.com/office/powerpoint/2010/main" val="2527313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D55AA-9A69-48B4-BAFA-FB11BB53B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of Racism </a:t>
            </a:r>
            <a:r>
              <a:rPr lang="en-US" sz="1600" dirty="0"/>
              <a:t>(</a:t>
            </a:r>
            <a:r>
              <a:rPr lang="en-US" sz="1600" dirty="0" err="1"/>
              <a:t>Unzueta</a:t>
            </a:r>
            <a:r>
              <a:rPr lang="en-US" sz="1600" dirty="0"/>
              <a:t>, Lowery, 2008)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2848D-AF11-413E-9202-78F4CC9D1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Racism is defined as an individual and institutional conception. </a:t>
            </a:r>
          </a:p>
          <a:p>
            <a:r>
              <a:rPr lang="en-US" dirty="0"/>
              <a:t>As an individual conception racism: </a:t>
            </a:r>
          </a:p>
          <a:p>
            <a:pPr lvl="1"/>
            <a:r>
              <a:rPr lang="en-US" dirty="0"/>
              <a:t>Racism suggests that only radical minorities unlucky enough to encounter bigots are affected by racism. </a:t>
            </a:r>
          </a:p>
          <a:p>
            <a:pPr lvl="1"/>
            <a:r>
              <a:rPr lang="en-US" dirty="0"/>
              <a:t>Solution to racism is therefore, identify and educate racists</a:t>
            </a:r>
          </a:p>
          <a:p>
            <a:pPr lvl="1"/>
            <a:r>
              <a:rPr lang="en-US" dirty="0"/>
              <a:t>From this perspective, individuals are only implicated in the problem if they harbor or act upon thoughts of racism</a:t>
            </a:r>
          </a:p>
          <a:p>
            <a:r>
              <a:rPr lang="en-US" dirty="0"/>
              <a:t>As an institutional conception: </a:t>
            </a:r>
          </a:p>
          <a:p>
            <a:pPr lvl="1"/>
            <a:r>
              <a:rPr lang="en-US" dirty="0"/>
              <a:t>Racism is propagated by institutional practices and policies that produce disparate outcomes for different racialized groups. </a:t>
            </a:r>
          </a:p>
          <a:p>
            <a:pPr lvl="1"/>
            <a:r>
              <a:rPr lang="en-US" dirty="0"/>
              <a:t>From this perspective, all people are affected by racism – some are advantaged while others are disadvantaged. </a:t>
            </a:r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71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A5B06-E1ED-40FC-9425-A5FAC1F17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of Racism </a:t>
            </a:r>
            <a:r>
              <a:rPr lang="en-US" sz="2800" dirty="0"/>
              <a:t>(</a:t>
            </a:r>
            <a:r>
              <a:rPr lang="en-US" sz="2800" dirty="0" err="1"/>
              <a:t>Bartz</a:t>
            </a:r>
            <a:r>
              <a:rPr lang="en-US" sz="2800" dirty="0"/>
              <a:t>, 2018)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198F4-1428-4856-BBEC-FED37F005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Terms to consider:</a:t>
            </a:r>
          </a:p>
          <a:p>
            <a:r>
              <a:rPr lang="en-US" b="1" dirty="0"/>
              <a:t>Privilege – </a:t>
            </a:r>
            <a:r>
              <a:rPr lang="en-US" dirty="0"/>
              <a:t>Those who benefit from racism and enjoy privilege simply because of their position in society and the power that is bestowed to that position.</a:t>
            </a:r>
          </a:p>
          <a:p>
            <a:pPr lvl="1"/>
            <a:r>
              <a:rPr lang="en-US" dirty="0"/>
              <a:t>i.e. white privilege, economic privilege, etc. </a:t>
            </a:r>
          </a:p>
          <a:p>
            <a:r>
              <a:rPr lang="en-US" b="1" dirty="0"/>
              <a:t>Micro-Aggressions – </a:t>
            </a:r>
            <a:r>
              <a:rPr lang="en-US" dirty="0"/>
              <a:t>Brief, everyday exchanges that send discriminating messages to an individual because they belong to a racial minority. </a:t>
            </a:r>
          </a:p>
          <a:p>
            <a:pPr lvl="1"/>
            <a:r>
              <a:rPr lang="en-US" b="1" dirty="0"/>
              <a:t>Micro-assaults – </a:t>
            </a:r>
            <a:r>
              <a:rPr lang="en-US" dirty="0"/>
              <a:t>are verbal and non-verbal explicit racially derogatory behaviours based on explicit bias purposefully intended to prompt negative feelings in those at whom they are aimed. </a:t>
            </a:r>
          </a:p>
          <a:p>
            <a:pPr lvl="2"/>
            <a:r>
              <a:rPr lang="en-US" dirty="0"/>
              <a:t>Aware and deliberate. </a:t>
            </a:r>
          </a:p>
          <a:p>
            <a:pPr lvl="1"/>
            <a:r>
              <a:rPr lang="en-US" b="1" dirty="0"/>
              <a:t>Micro-insults –</a:t>
            </a:r>
            <a:r>
              <a:rPr lang="en-US" dirty="0"/>
              <a:t> are indirect verbal and non-verbal actions based on implicit bias that communicate stereotypical beliefs. </a:t>
            </a:r>
          </a:p>
          <a:p>
            <a:pPr lvl="2"/>
            <a:r>
              <a:rPr lang="en-US" dirty="0"/>
              <a:t>Senders are not aware they are being racist</a:t>
            </a:r>
          </a:p>
          <a:p>
            <a:pPr lvl="1"/>
            <a:r>
              <a:rPr lang="en-US" b="1" dirty="0"/>
              <a:t>Micro-invalidations –</a:t>
            </a:r>
            <a:r>
              <a:rPr lang="en-US" dirty="0"/>
              <a:t> are communications that exclude, negate, or nullify the thoughts, feelings or experiential reality of a radical-ethnic minority individual. </a:t>
            </a:r>
          </a:p>
          <a:p>
            <a:pPr lvl="2"/>
            <a:r>
              <a:rPr lang="en-US" dirty="0"/>
              <a:t>Aware and deliberate</a:t>
            </a:r>
          </a:p>
          <a:p>
            <a:pPr lvl="1"/>
            <a:r>
              <a:rPr lang="en-US" b="1" dirty="0"/>
              <a:t>Environmental micro-aggressions – </a:t>
            </a:r>
            <a:r>
              <a:rPr lang="en-US" dirty="0"/>
              <a:t>are widespread insensitive symbols, like mascots, as well as white people occupying a majority of the country’s powerful and honorable positions. </a:t>
            </a:r>
          </a:p>
        </p:txBody>
      </p:sp>
    </p:spTree>
    <p:extLst>
      <p:ext uri="{BB962C8B-B14F-4D97-AF65-F5344CB8AC3E}">
        <p14:creationId xmlns:p14="http://schemas.microsoft.com/office/powerpoint/2010/main" val="3765641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F8905-BCA2-4632-8473-554931DCF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of Racism </a:t>
            </a:r>
            <a:r>
              <a:rPr lang="en-US" sz="2000" dirty="0"/>
              <a:t>(</a:t>
            </a:r>
            <a:r>
              <a:rPr lang="en-US" sz="2000" dirty="0" err="1"/>
              <a:t>Paradies</a:t>
            </a:r>
            <a:r>
              <a:rPr lang="en-US" sz="2000" dirty="0"/>
              <a:t>, 2006)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F2F89-EBFB-4CFE-8C17-127E25FB7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Racism can be thought of as many types of oppression which, along with its dialectical opposite, privilege, can be based on a range of social characteristics, including gender (sexism), sexuality (heterosexism), physical and mental able-ness (ableism), age (ageism), class (classism), nationality, body size/shape, criminality, religion, language/accent among others.</a:t>
            </a:r>
          </a:p>
          <a:p>
            <a:r>
              <a:rPr lang="en-US" dirty="0"/>
              <a:t>Privilege/oppression can be defined as: A societal system which actors are divided along socially constructed dimensions with power unevenly distributed. </a:t>
            </a:r>
          </a:p>
          <a:p>
            <a:r>
              <a:rPr lang="en-US" dirty="0"/>
              <a:t>Privilege/oppression and racism can vary in terms of power: </a:t>
            </a:r>
          </a:p>
          <a:p>
            <a:pPr lvl="1"/>
            <a:r>
              <a:rPr lang="en-US" dirty="0"/>
              <a:t>Absolute</a:t>
            </a:r>
          </a:p>
          <a:p>
            <a:pPr lvl="1"/>
            <a:r>
              <a:rPr lang="en-US" dirty="0"/>
              <a:t>Relative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43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2C397-DBE8-4952-B53F-BAF811A7E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Eliminate/Reduce Racism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58281-7D43-4955-9078-6CCF64298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Depends on what type of racism we want to address. </a:t>
            </a:r>
          </a:p>
          <a:p>
            <a:r>
              <a:rPr lang="en-US" dirty="0"/>
              <a:t>Individual prejudice – Contact can reduce prejudice with six conditions. </a:t>
            </a:r>
          </a:p>
          <a:p>
            <a:pPr lvl="1"/>
            <a:r>
              <a:rPr lang="en-US" dirty="0"/>
              <a:t>Six conditions</a:t>
            </a:r>
          </a:p>
          <a:p>
            <a:pPr lvl="2"/>
            <a:r>
              <a:rPr lang="en-US" dirty="0"/>
              <a:t>Mutual interdependence</a:t>
            </a:r>
          </a:p>
          <a:p>
            <a:pPr lvl="2"/>
            <a:r>
              <a:rPr lang="en-US" dirty="0"/>
              <a:t>Common goal</a:t>
            </a:r>
          </a:p>
          <a:p>
            <a:pPr lvl="2"/>
            <a:r>
              <a:rPr lang="en-US" dirty="0"/>
              <a:t>Equal status</a:t>
            </a:r>
          </a:p>
          <a:p>
            <a:pPr lvl="2"/>
            <a:r>
              <a:rPr lang="en-US" dirty="0"/>
              <a:t>Friendly informal setting</a:t>
            </a:r>
          </a:p>
          <a:p>
            <a:pPr lvl="2"/>
            <a:r>
              <a:rPr lang="en-US" dirty="0"/>
              <a:t>Learning about multiple members of the outgroup</a:t>
            </a:r>
          </a:p>
          <a:p>
            <a:pPr lvl="2"/>
            <a:r>
              <a:rPr lang="en-US" dirty="0"/>
              <a:t>Create social norms that promote equality among the group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Institutions – dismantle oppressive institutions – create and re-create unoppressive conditions</a:t>
            </a:r>
          </a:p>
        </p:txBody>
      </p:sp>
    </p:spTree>
    <p:extLst>
      <p:ext uri="{BB962C8B-B14F-4D97-AF65-F5344CB8AC3E}">
        <p14:creationId xmlns:p14="http://schemas.microsoft.com/office/powerpoint/2010/main" val="3920609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C63DA-361A-49CD-9588-76DC37862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Check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990B2-CD5D-4DC6-87C4-B1F289623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define racism. What are individual and institutional forms of racism? </a:t>
            </a:r>
          </a:p>
          <a:p>
            <a:r>
              <a:rPr lang="en-US" dirty="0"/>
              <a:t>What is race? What is ethnicity? </a:t>
            </a:r>
          </a:p>
          <a:p>
            <a:r>
              <a:rPr lang="en-US" dirty="0"/>
              <a:t>What is privilege? </a:t>
            </a:r>
          </a:p>
          <a:p>
            <a:r>
              <a:rPr lang="en-US" dirty="0"/>
              <a:t>What are micro-aggressions? Name and define the four types of micro-aggressions.</a:t>
            </a:r>
          </a:p>
          <a:p>
            <a:r>
              <a:rPr lang="en-US" dirty="0"/>
              <a:t>What are absolute and relative forms of privilege, racism and  oppression? </a:t>
            </a:r>
          </a:p>
          <a:p>
            <a:r>
              <a:rPr lang="en-US" dirty="0"/>
              <a:t>How can we eliminate/reduce racism? </a:t>
            </a:r>
          </a:p>
          <a:p>
            <a:endParaRPr lang="en-US" dirty="0"/>
          </a:p>
          <a:p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75412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2F787-2189-48A8-A7A4-2730C8AD3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or Concerns?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B0166-1197-4AA1-B4C3-1A43C3FEB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Sources </a:t>
            </a:r>
          </a:p>
          <a:p>
            <a:r>
              <a:rPr lang="en-US" sz="1800" dirty="0" err="1"/>
              <a:t>Paradies</a:t>
            </a:r>
            <a:r>
              <a:rPr lang="en-US" sz="1800" dirty="0"/>
              <a:t>, Y. C. (2006) Defining, Conceptualizing and Characterizing Racism in Health Research, Critical Public Health, 16, 2, pp. 143 – 157. </a:t>
            </a:r>
          </a:p>
          <a:p>
            <a:r>
              <a:rPr lang="en-US" sz="1800" dirty="0" err="1"/>
              <a:t>Unzueta</a:t>
            </a:r>
            <a:r>
              <a:rPr lang="en-US" sz="1800" dirty="0"/>
              <a:t>, M., Lowery, B. S. (2008) Defining Racism Safely: The role of self-image maintenance on white Americans’ conceptions of racism, The Journal of Experimental Psychology, 44, pp. 1491 – 1497. </a:t>
            </a:r>
          </a:p>
          <a:p>
            <a:r>
              <a:rPr lang="en-US" sz="1800" dirty="0"/>
              <a:t>Headley, C. (2006) Philosophical Analysis and the Problem of Defining Racism, </a:t>
            </a:r>
            <a:r>
              <a:rPr lang="en-US" sz="1800" dirty="0" err="1"/>
              <a:t>Philosophia</a:t>
            </a:r>
            <a:r>
              <a:rPr lang="en-US" sz="1800" dirty="0"/>
              <a:t> Africana, 9, 1, pp. 1 – 16. </a:t>
            </a:r>
          </a:p>
          <a:p>
            <a:r>
              <a:rPr lang="en-US" sz="1800" dirty="0" err="1"/>
              <a:t>Bartz</a:t>
            </a:r>
            <a:r>
              <a:rPr lang="en-US" sz="1800" dirty="0"/>
              <a:t>, D. E. (2018) Racism – The Enemy of Diversity in PreK-12 Schools, National Forum of Teachers Education Journal, 28, 3, pp. </a:t>
            </a:r>
            <a:r>
              <a:rPr lang="en-US" sz="1800"/>
              <a:t>1 – 12.  </a:t>
            </a:r>
            <a:endParaRPr lang="en-US" sz="3000" dirty="0"/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4621009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3927</TotalTime>
  <Words>800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Fundamentals of Social Psychology</vt:lpstr>
      <vt:lpstr>Defining Racism (Headley, 2006)</vt:lpstr>
      <vt:lpstr>Definitions of Racism (Unzueta, Lowery, 2008) </vt:lpstr>
      <vt:lpstr>Definitions of Racism (Bartz, 2018) </vt:lpstr>
      <vt:lpstr>Definitions of Racism (Paradies, 2006)</vt:lpstr>
      <vt:lpstr>How to Eliminate/Reduce Racism</vt:lpstr>
      <vt:lpstr>Learning Check</vt:lpstr>
      <vt:lpstr>Questions or Concerns?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Edible Activism!</dc:title>
  <dc:creator>Erik Chevrier</dc:creator>
  <cp:lastModifiedBy>Erik Chevrier</cp:lastModifiedBy>
  <cp:revision>519</cp:revision>
  <dcterms:created xsi:type="dcterms:W3CDTF">2016-08-29T02:04:56Z</dcterms:created>
  <dcterms:modified xsi:type="dcterms:W3CDTF">2019-12-06T03:19:17Z</dcterms:modified>
</cp:coreProperties>
</file>