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84" r:id="rId2"/>
    <p:sldId id="359" r:id="rId3"/>
    <p:sldId id="296" r:id="rId4"/>
    <p:sldId id="295" r:id="rId5"/>
    <p:sldId id="358" r:id="rId6"/>
    <p:sldId id="294" r:id="rId7"/>
    <p:sldId id="311" r:id="rId8"/>
    <p:sldId id="312" r:id="rId9"/>
    <p:sldId id="313" r:id="rId10"/>
    <p:sldId id="316" r:id="rId11"/>
    <p:sldId id="319" r:id="rId12"/>
    <p:sldId id="324" r:id="rId13"/>
    <p:sldId id="355" r:id="rId14"/>
    <p:sldId id="299" r:id="rId15"/>
    <p:sldId id="280" r:id="rId16"/>
    <p:sldId id="356" r:id="rId17"/>
    <p:sldId id="357" r:id="rId18"/>
    <p:sldId id="279" r:id="rId19"/>
    <p:sldId id="282" r:id="rId20"/>
    <p:sldId id="281" r:id="rId21"/>
    <p:sldId id="283" r:id="rId22"/>
    <p:sldId id="292" r:id="rId23"/>
    <p:sldId id="285" r:id="rId24"/>
    <p:sldId id="286" r:id="rId25"/>
    <p:sldId id="288" r:id="rId26"/>
    <p:sldId id="290" r:id="rId27"/>
    <p:sldId id="293" r:id="rId28"/>
    <p:sldId id="289" r:id="rId29"/>
    <p:sldId id="309" r:id="rId30"/>
    <p:sldId id="314" r:id="rId31"/>
    <p:sldId id="301" r:id="rId32"/>
    <p:sldId id="300" r:id="rId33"/>
    <p:sldId id="326" r:id="rId34"/>
    <p:sldId id="27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2019-11-04</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2019-11-04</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2019-11-04</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2019-11-04</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SuUzmqBewg" TargetMode="External"/><Relationship Id="rId2" Type="http://schemas.openxmlformats.org/officeDocument/2006/relationships/hyperlink" Target="http://www.registreentreprises.gouv.qc.ca/en/demarrer/differentes-formes-juridiques/" TargetMode="External"/><Relationship Id="rId1" Type="http://schemas.openxmlformats.org/officeDocument/2006/relationships/slideLayout" Target="../slideLayouts/slideLayout2.xml"/><Relationship Id="rId4" Type="http://schemas.openxmlformats.org/officeDocument/2006/relationships/hyperlink" Target="https://www.youtube.com/watch?v=Y888wVY5hz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IwPSDMUtNmk" TargetMode="External"/><Relationship Id="rId3" Type="http://schemas.openxmlformats.org/officeDocument/2006/relationships/hyperlink" Target="https://www.youtube.com/watch?v=ovKw6YjqSfM" TargetMode="External"/><Relationship Id="rId7" Type="http://schemas.openxmlformats.org/officeDocument/2006/relationships/hyperlink" Target="https://www.dow.com/en-us/about-dow/issues-and-challenges/agent-orange" TargetMode="External"/><Relationship Id="rId2" Type="http://schemas.openxmlformats.org/officeDocument/2006/relationships/hyperlink" Target="https://monsanto.com/company/media/statements/agent-orange-background/" TargetMode="External"/><Relationship Id="rId1" Type="http://schemas.openxmlformats.org/officeDocument/2006/relationships/slideLayout" Target="../slideLayouts/slideLayout2.xml"/><Relationship Id="rId6" Type="http://schemas.openxmlformats.org/officeDocument/2006/relationships/hyperlink" Target="https://www.loc.gov/rr/frd/Military_Law/pdf/Law-Reports_Vol-10.pdf" TargetMode="External"/><Relationship Id="rId5" Type="http://schemas.openxmlformats.org/officeDocument/2006/relationships/hyperlink" Target="https://www.youtube.com/watch?v=6nNFmzAOtJI" TargetMode="External"/><Relationship Id="rId10" Type="http://schemas.openxmlformats.org/officeDocument/2006/relationships/hyperlink" Target="https://www.youtube.com/watch?v=HsuUQzhP2Ds" TargetMode="External"/><Relationship Id="rId4" Type="http://schemas.openxmlformats.org/officeDocument/2006/relationships/hyperlink" Target="https://www.usatoday.com/story/news/2018/08/10/jury-orders-monsanto-pay-289-million-cancer-patient-roundup-lawsuit/962297002/" TargetMode="External"/><Relationship Id="rId9" Type="http://schemas.openxmlformats.org/officeDocument/2006/relationships/hyperlink" Target="https://www.youtube.com/watch?v=rJg19W8x_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_aAhcNjmvhc" TargetMode="External"/><Relationship Id="rId2" Type="http://schemas.openxmlformats.org/officeDocument/2006/relationships/hyperlink" Target="https://www.youtube.com/watch?v=3IsQ92KiBwM" TargetMode="External"/><Relationship Id="rId1" Type="http://schemas.openxmlformats.org/officeDocument/2006/relationships/slideLayout" Target="../slideLayouts/slideLayout2.xml"/><Relationship Id="rId4" Type="http://schemas.openxmlformats.org/officeDocument/2006/relationships/hyperlink" Target="https://www.youtube.com/watch?v=JMT6oRYgkT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ban.ca/wp-content/uploads/where-in-the-world-gm-crops-foods.pdf"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ban.ca/wp-content/uploads/where-in-the-world-gm-crops-foods.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ban.ca/wp-content/uploads/where-in-the-world-gm-crops-foods.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cban.ca/gmos/products/ge-animals/ge-fish/" TargetMode="External"/><Relationship Id="rId13" Type="http://schemas.openxmlformats.org/officeDocument/2006/relationships/hyperlink" Target="https://cban.ca/gmos/products/not-on-the-market/flax/" TargetMode="External"/><Relationship Id="rId3" Type="http://schemas.openxmlformats.org/officeDocument/2006/relationships/hyperlink" Target="https://cban.ca/gmos/products/on-the-market/alfalfa/" TargetMode="External"/><Relationship Id="rId7" Type="http://schemas.openxmlformats.org/officeDocument/2006/relationships/hyperlink" Target="https://cban.ca/gmos/products/on-the-market/papaya/" TargetMode="External"/><Relationship Id="rId12" Type="http://schemas.openxmlformats.org/officeDocument/2006/relationships/hyperlink" Target="https://cban.ca/gmos/products/not-on-the-market/apple/" TargetMode="External"/><Relationship Id="rId2" Type="http://schemas.openxmlformats.org/officeDocument/2006/relationships/hyperlink" Target="https://cban.ca/wp-content/uploads/where-in-the-world-gm-crops-foods.pdf" TargetMode="External"/><Relationship Id="rId16" Type="http://schemas.openxmlformats.org/officeDocument/2006/relationships/hyperlink" Target="https://cban.ca/gmos/products/not-on-the-market/wheat/" TargetMode="External"/><Relationship Id="rId1" Type="http://schemas.openxmlformats.org/officeDocument/2006/relationships/slideLayout" Target="../slideLayouts/slideLayout2.xml"/><Relationship Id="rId6" Type="http://schemas.openxmlformats.org/officeDocument/2006/relationships/hyperlink" Target="https://cban.ca/gmos/products/on-the-market/cotton/" TargetMode="External"/><Relationship Id="rId11" Type="http://schemas.openxmlformats.org/officeDocument/2006/relationships/hyperlink" Target="https://cban.ca/gmos/products/on-the-market/sugar-beet/" TargetMode="External"/><Relationship Id="rId5" Type="http://schemas.openxmlformats.org/officeDocument/2006/relationships/hyperlink" Target="https://cban.ca/gmos/products/on-the-market/corn/" TargetMode="External"/><Relationship Id="rId15" Type="http://schemas.openxmlformats.org/officeDocument/2006/relationships/hyperlink" Target="https://cban.ca/gmos/products/not-on-the-market/rice/" TargetMode="External"/><Relationship Id="rId10" Type="http://schemas.openxmlformats.org/officeDocument/2006/relationships/hyperlink" Target="https://cban.ca/gmos/products/on-the-market/squash/" TargetMode="External"/><Relationship Id="rId4" Type="http://schemas.openxmlformats.org/officeDocument/2006/relationships/hyperlink" Target="https://cban.ca/gmos/products/on-the-market/canola/" TargetMode="External"/><Relationship Id="rId9" Type="http://schemas.openxmlformats.org/officeDocument/2006/relationships/hyperlink" Target="https://cban.ca/gmos/products/on-the-market/soy/" TargetMode="External"/><Relationship Id="rId14" Type="http://schemas.openxmlformats.org/officeDocument/2006/relationships/hyperlink" Target="https://cban.ca/gmos/products/not-on-the-market/potat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ban.ca/wp-content/uploads/do-we-need-gm-feed-world-report-E-web.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ban.ca/wp-content/uploads/Are-GM-crops-better-for-farmers-E-web-singles.pd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ban.ca/wp-content/uploads/do-we-need-gm-feed-world-report-E-web.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MFbGKTvl8Rg" TargetMode="External"/><Relationship Id="rId2" Type="http://schemas.openxmlformats.org/officeDocument/2006/relationships/hyperlink" Target="http://www.navdanya.org/si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0GUxC_nojs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08TI1RKj54g" TargetMode="External"/><Relationship Id="rId2" Type="http://schemas.openxmlformats.org/officeDocument/2006/relationships/hyperlink" Target="https://www.youtube.com/watch?v=invUp0SX49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fontScale="85000" lnSpcReduction="20000"/>
          </a:bodyPr>
          <a:lstStyle/>
          <a:p>
            <a:r>
              <a:rPr lang="en-CA" b="1" dirty="0"/>
              <a:t>GMOs, Biodiversity, Privatization of Genetics</a:t>
            </a:r>
            <a:endParaRPr lang="en-CA" dirty="0"/>
          </a:p>
          <a:p>
            <a:r>
              <a:rPr lang="en-CA" dirty="0"/>
              <a:t>Erik Chevrier</a:t>
            </a:r>
          </a:p>
          <a:p>
            <a:r>
              <a:rPr lang="en-CA" dirty="0"/>
              <a:t>November 4</a:t>
            </a:r>
            <a:r>
              <a:rPr lang="en-CA" baseline="30000" dirty="0"/>
              <a:t>th</a:t>
            </a:r>
            <a:r>
              <a:rPr lang="en-CA" dirty="0"/>
              <a:t>, 2019</a:t>
            </a:r>
          </a:p>
        </p:txBody>
      </p:sp>
    </p:spTree>
    <p:extLst>
      <p:ext uri="{BB962C8B-B14F-4D97-AF65-F5344CB8AC3E}">
        <p14:creationId xmlns:p14="http://schemas.microsoft.com/office/powerpoint/2010/main" val="183161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688D-67CB-4FEA-946C-CE06C2ED2E13}"/>
              </a:ext>
            </a:extLst>
          </p:cNvPr>
          <p:cNvSpPr>
            <a:spLocks noGrp="1"/>
          </p:cNvSpPr>
          <p:nvPr>
            <p:ph type="title"/>
          </p:nvPr>
        </p:nvSpPr>
        <p:spPr/>
        <p:txBody>
          <a:bodyPr>
            <a:normAutofit/>
          </a:bodyPr>
          <a:lstStyle/>
          <a:p>
            <a:r>
              <a:rPr lang="en-US" dirty="0"/>
              <a:t>Land Grab </a:t>
            </a:r>
            <a:br>
              <a:rPr lang="en-US" dirty="0"/>
            </a:br>
            <a:r>
              <a:rPr lang="en-US" sz="1600" dirty="0"/>
              <a:t>Vandana Shiva (2015) </a:t>
            </a:r>
            <a:r>
              <a:rPr lang="en-CA" sz="1600" dirty="0"/>
              <a:t>Who Really Feeds the World? The Failures of Agribusiness and the Promise of Agroecology</a:t>
            </a:r>
            <a:endParaRPr lang="en-US" sz="1600" dirty="0"/>
          </a:p>
        </p:txBody>
      </p:sp>
      <p:sp>
        <p:nvSpPr>
          <p:cNvPr id="3" name="Content Placeholder 2">
            <a:extLst>
              <a:ext uri="{FF2B5EF4-FFF2-40B4-BE49-F238E27FC236}">
                <a16:creationId xmlns:a16="http://schemas.microsoft.com/office/drawing/2014/main" id="{EF5CEF13-311B-4B19-A3AC-F8744AB70FC3}"/>
              </a:ext>
            </a:extLst>
          </p:cNvPr>
          <p:cNvSpPr>
            <a:spLocks noGrp="1"/>
          </p:cNvSpPr>
          <p:nvPr>
            <p:ph idx="1"/>
          </p:nvPr>
        </p:nvSpPr>
        <p:spPr/>
        <p:txBody>
          <a:bodyPr/>
          <a:lstStyle/>
          <a:p>
            <a:r>
              <a:rPr lang="en-US" dirty="0"/>
              <a:t>European Union</a:t>
            </a:r>
          </a:p>
          <a:p>
            <a:pPr lvl="1"/>
            <a:r>
              <a:rPr lang="en-US" dirty="0"/>
              <a:t>1% control 20% of EU Farmland</a:t>
            </a:r>
          </a:p>
          <a:p>
            <a:pPr lvl="1"/>
            <a:r>
              <a:rPr lang="en-US" dirty="0"/>
              <a:t>3% control 50% of EU Farmland</a:t>
            </a:r>
          </a:p>
          <a:p>
            <a:pPr lvl="1"/>
            <a:r>
              <a:rPr lang="en-US" dirty="0"/>
              <a:t>80% of farms (small-scale) control 14.5% of EU Farmland</a:t>
            </a:r>
          </a:p>
          <a:p>
            <a:pPr lvl="1"/>
            <a:r>
              <a:rPr lang="en-US" dirty="0"/>
              <a:t>Between 2007 and 2010,  small-scale farmers lost 17% of EU Farmland</a:t>
            </a:r>
          </a:p>
          <a:p>
            <a:pPr lvl="1"/>
            <a:endParaRPr lang="en-US" dirty="0"/>
          </a:p>
          <a:p>
            <a:pPr marL="201168" lvl="1" indent="0">
              <a:buNone/>
            </a:pPr>
            <a:r>
              <a:rPr lang="en-US" i="1" dirty="0"/>
              <a:t>Farmer suicide is linked to debt-induced landgrabs</a:t>
            </a:r>
          </a:p>
        </p:txBody>
      </p:sp>
    </p:spTree>
    <p:extLst>
      <p:ext uri="{BB962C8B-B14F-4D97-AF65-F5344CB8AC3E}">
        <p14:creationId xmlns:p14="http://schemas.microsoft.com/office/powerpoint/2010/main" val="89125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4A58-5CE8-4FF3-BCB9-9C386CED09FC}"/>
              </a:ext>
            </a:extLst>
          </p:cNvPr>
          <p:cNvSpPr>
            <a:spLocks noGrp="1"/>
          </p:cNvSpPr>
          <p:nvPr>
            <p:ph type="title"/>
          </p:nvPr>
        </p:nvSpPr>
        <p:spPr/>
        <p:txBody>
          <a:bodyPr>
            <a:normAutofit/>
          </a:bodyPr>
          <a:lstStyle/>
          <a:p>
            <a:r>
              <a:rPr lang="en-US" dirty="0"/>
              <a:t>Violence Against Farmers </a:t>
            </a:r>
            <a:br>
              <a:rPr lang="en-US" dirty="0"/>
            </a:br>
            <a:r>
              <a:rPr lang="en-US" sz="1600" dirty="0"/>
              <a:t>Vandana Shiva (2015) </a:t>
            </a:r>
            <a:r>
              <a:rPr lang="en-CA" sz="1600" dirty="0"/>
              <a:t>Who Really Feeds the World? The Failures of Agribusiness and the Promise of Agroecology</a:t>
            </a:r>
            <a:endParaRPr lang="en-US" sz="1600" dirty="0"/>
          </a:p>
        </p:txBody>
      </p:sp>
      <p:sp>
        <p:nvSpPr>
          <p:cNvPr id="3" name="Content Placeholder 2">
            <a:extLst>
              <a:ext uri="{FF2B5EF4-FFF2-40B4-BE49-F238E27FC236}">
                <a16:creationId xmlns:a16="http://schemas.microsoft.com/office/drawing/2014/main" id="{F0A57D15-C7A5-418E-9FF0-7147115B54B4}"/>
              </a:ext>
            </a:extLst>
          </p:cNvPr>
          <p:cNvSpPr>
            <a:spLocks noGrp="1"/>
          </p:cNvSpPr>
          <p:nvPr>
            <p:ph idx="1"/>
          </p:nvPr>
        </p:nvSpPr>
        <p:spPr/>
        <p:txBody>
          <a:bodyPr/>
          <a:lstStyle/>
          <a:p>
            <a:r>
              <a:rPr lang="en-US" dirty="0"/>
              <a:t>Farmers are being criminalized for seed breeding, seed saving and seed sharing</a:t>
            </a:r>
          </a:p>
          <a:p>
            <a:pPr lvl="1"/>
            <a:r>
              <a:rPr lang="en-US" dirty="0"/>
              <a:t>Contribution to seed breeding is being erased – farmers have coevolved with nature</a:t>
            </a:r>
          </a:p>
          <a:p>
            <a:pPr lvl="1"/>
            <a:r>
              <a:rPr lang="en-US" dirty="0"/>
              <a:t>Patents lead to royalty collection</a:t>
            </a:r>
          </a:p>
          <a:p>
            <a:pPr lvl="1"/>
            <a:r>
              <a:rPr lang="en-US" dirty="0"/>
              <a:t>Contamination leads to lawsuits</a:t>
            </a:r>
          </a:p>
        </p:txBody>
      </p:sp>
    </p:spTree>
    <p:extLst>
      <p:ext uri="{BB962C8B-B14F-4D97-AF65-F5344CB8AC3E}">
        <p14:creationId xmlns:p14="http://schemas.microsoft.com/office/powerpoint/2010/main" val="162079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11AB-A476-40AC-9366-ADE45ECD9921}"/>
              </a:ext>
            </a:extLst>
          </p:cNvPr>
          <p:cNvSpPr>
            <a:spLocks noGrp="1"/>
          </p:cNvSpPr>
          <p:nvPr>
            <p:ph type="title"/>
          </p:nvPr>
        </p:nvSpPr>
        <p:spPr/>
        <p:txBody>
          <a:bodyPr/>
          <a:lstStyle/>
          <a:p>
            <a:r>
              <a:rPr lang="en-US" dirty="0"/>
              <a:t>Corporation</a:t>
            </a:r>
          </a:p>
        </p:txBody>
      </p:sp>
      <p:sp>
        <p:nvSpPr>
          <p:cNvPr id="3" name="Content Placeholder 2">
            <a:extLst>
              <a:ext uri="{FF2B5EF4-FFF2-40B4-BE49-F238E27FC236}">
                <a16:creationId xmlns:a16="http://schemas.microsoft.com/office/drawing/2014/main" id="{944DD81A-5CDC-4965-A6AC-FDC5EB65D993}"/>
              </a:ext>
            </a:extLst>
          </p:cNvPr>
          <p:cNvSpPr>
            <a:spLocks noGrp="1"/>
          </p:cNvSpPr>
          <p:nvPr>
            <p:ph idx="1"/>
          </p:nvPr>
        </p:nvSpPr>
        <p:spPr>
          <a:xfrm>
            <a:off x="1097280" y="1845733"/>
            <a:ext cx="10058400" cy="4431695"/>
          </a:xfrm>
        </p:spPr>
        <p:txBody>
          <a:bodyPr>
            <a:normAutofit fontScale="92500" lnSpcReduction="10000"/>
          </a:bodyPr>
          <a:lstStyle/>
          <a:p>
            <a:pPr>
              <a:buClrTx/>
              <a:buFontTx/>
              <a:buNone/>
            </a:pPr>
            <a:r>
              <a:rPr lang="en-CA" altLang="en-US" sz="2800" dirty="0">
                <a:hlinkClick r:id="rId2"/>
              </a:rPr>
              <a:t>Definition of Corporation in Quebec</a:t>
            </a:r>
            <a:endParaRPr lang="en-CA" altLang="en-US" sz="2800" dirty="0"/>
          </a:p>
          <a:p>
            <a:r>
              <a:rPr lang="en-CA" dirty="0"/>
              <a:t>A business corporation (also called "corporation" or "legal person") is a separate legal entity and, accordingly, has its own specific rights and obligations.</a:t>
            </a:r>
          </a:p>
          <a:p>
            <a:r>
              <a:rPr lang="en-CA" dirty="0"/>
              <a:t>The purpose of a business corporation is to operate an enterprise in order to generate profits that will be distributed, if applicable, among its shareholders.</a:t>
            </a:r>
          </a:p>
          <a:p>
            <a:r>
              <a:rPr lang="en-CA" dirty="0"/>
              <a:t>A business corporation:</a:t>
            </a:r>
          </a:p>
          <a:p>
            <a:pPr lvl="1"/>
            <a:r>
              <a:rPr lang="en-CA" dirty="0"/>
              <a:t>has an existence separate from that of its shareholders;</a:t>
            </a:r>
          </a:p>
          <a:p>
            <a:pPr lvl="1"/>
            <a:r>
              <a:rPr lang="en-CA" dirty="0"/>
              <a:t>owns property in its own name;</a:t>
            </a:r>
          </a:p>
          <a:p>
            <a:pPr lvl="1"/>
            <a:r>
              <a:rPr lang="en-CA" dirty="0"/>
              <a:t>acquires rights and assumes obligations and liabilities;</a:t>
            </a:r>
          </a:p>
          <a:p>
            <a:pPr lvl="1"/>
            <a:r>
              <a:rPr lang="en-CA" dirty="0"/>
              <a:t>signs contracts through its directors;</a:t>
            </a:r>
          </a:p>
          <a:p>
            <a:pPr lvl="1"/>
            <a:r>
              <a:rPr lang="en-CA" dirty="0"/>
              <a:t>may sue or be sued in the same way as a natural person</a:t>
            </a:r>
          </a:p>
          <a:p>
            <a:pPr lvl="1"/>
            <a:endParaRPr lang="en-CA" dirty="0"/>
          </a:p>
          <a:p>
            <a:pPr marL="201168" lvl="1" indent="0">
              <a:buNone/>
            </a:pPr>
            <a:r>
              <a:rPr lang="en-CA" dirty="0">
                <a:hlinkClick r:id="rId3"/>
              </a:rPr>
              <a:t>The Corporation – What is a Corporation?</a:t>
            </a:r>
            <a:endParaRPr lang="en-CA" dirty="0"/>
          </a:p>
          <a:p>
            <a:pPr marL="201168" lvl="1" indent="0">
              <a:buNone/>
            </a:pPr>
            <a:r>
              <a:rPr lang="en-CA" dirty="0">
                <a:hlinkClick r:id="rId4"/>
              </a:rPr>
              <a:t>The Corporation – Full Movie</a:t>
            </a:r>
            <a:r>
              <a:rPr lang="en-CA" dirty="0"/>
              <a:t> -  2h 11min 33sec</a:t>
            </a:r>
          </a:p>
          <a:p>
            <a:endParaRPr lang="en-US" dirty="0"/>
          </a:p>
        </p:txBody>
      </p:sp>
    </p:spTree>
    <p:extLst>
      <p:ext uri="{BB962C8B-B14F-4D97-AF65-F5344CB8AC3E}">
        <p14:creationId xmlns:p14="http://schemas.microsoft.com/office/powerpoint/2010/main" val="259243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9CB57E-3FE9-4C2B-BB01-797F498E56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4" b="3601"/>
          <a:stretch/>
        </p:blipFill>
        <p:spPr>
          <a:xfrm>
            <a:off x="-32" y="10"/>
            <a:ext cx="12192031" cy="4915066"/>
          </a:xfrm>
          <a:prstGeom prst="rect">
            <a:avLst/>
          </a:prstGeom>
        </p:spPr>
      </p:pic>
      <p:sp>
        <p:nvSpPr>
          <p:cNvPr id="2" name="Title 1">
            <a:extLst>
              <a:ext uri="{FF2B5EF4-FFF2-40B4-BE49-F238E27FC236}">
                <a16:creationId xmlns:a16="http://schemas.microsoft.com/office/drawing/2014/main" id="{87658119-7844-4270-9FF8-88385D18C2A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2800" dirty="0">
                <a:solidFill>
                  <a:srgbClr val="FFFFFF"/>
                </a:solidFill>
              </a:rPr>
              <a:t>Only A Few Large Corporations Own Most of the Agrochemical Market</a:t>
            </a:r>
            <a:br>
              <a:rPr lang="en-US" sz="2800" dirty="0">
                <a:solidFill>
                  <a:srgbClr val="FFFFFF"/>
                </a:solidFill>
              </a:rPr>
            </a:br>
            <a:r>
              <a:rPr lang="en-US" sz="2800" dirty="0">
                <a:solidFill>
                  <a:srgbClr val="FFFFFF"/>
                </a:solidFill>
              </a:rPr>
              <a:t>https://cban.ca/gmos/issues/corporate-control/</a:t>
            </a:r>
          </a:p>
        </p:txBody>
      </p:sp>
    </p:spTree>
    <p:extLst>
      <p:ext uri="{BB962C8B-B14F-4D97-AF65-F5344CB8AC3E}">
        <p14:creationId xmlns:p14="http://schemas.microsoft.com/office/powerpoint/2010/main" val="81647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FBC0-D43F-4B7A-A44C-CEB4EB05CD2B}"/>
              </a:ext>
            </a:extLst>
          </p:cNvPr>
          <p:cNvSpPr>
            <a:spLocks noGrp="1"/>
          </p:cNvSpPr>
          <p:nvPr>
            <p:ph type="title"/>
          </p:nvPr>
        </p:nvSpPr>
        <p:spPr/>
        <p:txBody>
          <a:bodyPr>
            <a:normAutofit/>
          </a:bodyPr>
          <a:lstStyle/>
          <a:p>
            <a:r>
              <a:rPr lang="en-US" sz="4400" dirty="0"/>
              <a:t>Companies of War, Destruction and Death</a:t>
            </a:r>
          </a:p>
        </p:txBody>
      </p:sp>
      <p:sp>
        <p:nvSpPr>
          <p:cNvPr id="3" name="Content Placeholder 2">
            <a:extLst>
              <a:ext uri="{FF2B5EF4-FFF2-40B4-BE49-F238E27FC236}">
                <a16:creationId xmlns:a16="http://schemas.microsoft.com/office/drawing/2014/main" id="{6C2B0204-AD50-494F-BE01-078880F53B14}"/>
              </a:ext>
            </a:extLst>
          </p:cNvPr>
          <p:cNvSpPr>
            <a:spLocks noGrp="1"/>
          </p:cNvSpPr>
          <p:nvPr>
            <p:ph idx="1"/>
          </p:nvPr>
        </p:nvSpPr>
        <p:spPr/>
        <p:txBody>
          <a:bodyPr>
            <a:normAutofit fontScale="85000" lnSpcReduction="20000"/>
          </a:bodyPr>
          <a:lstStyle/>
          <a:p>
            <a:pPr marL="0" indent="0">
              <a:buNone/>
            </a:pPr>
            <a:r>
              <a:rPr lang="en-US" dirty="0"/>
              <a:t>These are a few examples:</a:t>
            </a:r>
          </a:p>
          <a:p>
            <a:r>
              <a:rPr lang="en-US" dirty="0">
                <a:hlinkClick r:id="rId2"/>
              </a:rPr>
              <a:t>Monsanto still uses chemicals that were used to kill people, but in our food</a:t>
            </a:r>
            <a:endParaRPr lang="en-US" dirty="0"/>
          </a:p>
          <a:p>
            <a:pPr lvl="1"/>
            <a:r>
              <a:rPr lang="en-US" dirty="0">
                <a:hlinkClick r:id="rId3"/>
              </a:rPr>
              <a:t>Is Round-Up safe to drink? </a:t>
            </a:r>
            <a:endParaRPr lang="en-US" dirty="0"/>
          </a:p>
          <a:p>
            <a:pPr lvl="1"/>
            <a:r>
              <a:rPr lang="en-US" dirty="0">
                <a:hlinkClick r:id="rId4"/>
              </a:rPr>
              <a:t>Farmer won lawsuit against Monsanto – Glyphosate causes cancer</a:t>
            </a:r>
            <a:endParaRPr lang="en-US" dirty="0"/>
          </a:p>
          <a:p>
            <a:pPr lvl="1"/>
            <a:r>
              <a:rPr lang="en-US" dirty="0">
                <a:hlinkClick r:id="rId5"/>
              </a:rPr>
              <a:t>The World According to Monsanto</a:t>
            </a:r>
            <a:endParaRPr lang="en-US" dirty="0"/>
          </a:p>
          <a:p>
            <a:pPr lvl="1"/>
            <a:r>
              <a:rPr lang="en-US" dirty="0">
                <a:hlinkClick r:id="rId6"/>
              </a:rPr>
              <a:t>Monsanto is now owned by Bayer who used to be part of I.G. </a:t>
            </a:r>
            <a:r>
              <a:rPr lang="en-US" dirty="0" err="1">
                <a:hlinkClick r:id="rId6"/>
              </a:rPr>
              <a:t>Farben</a:t>
            </a:r>
            <a:r>
              <a:rPr lang="en-US" dirty="0">
                <a:hlinkClick r:id="rId6"/>
              </a:rPr>
              <a:t>, manufacturing poisonous gas (Zyklon B) for concentration camps during the World War. </a:t>
            </a:r>
            <a:endParaRPr lang="en-US" dirty="0"/>
          </a:p>
          <a:p>
            <a:pPr lvl="1"/>
            <a:r>
              <a:rPr lang="en-US" dirty="0"/>
              <a:t>BASF was also part of IG </a:t>
            </a:r>
            <a:r>
              <a:rPr lang="en-US" dirty="0" err="1"/>
              <a:t>Farben</a:t>
            </a:r>
            <a:r>
              <a:rPr lang="en-US" dirty="0"/>
              <a:t>. </a:t>
            </a:r>
          </a:p>
          <a:p>
            <a:r>
              <a:rPr lang="en-US" dirty="0">
                <a:hlinkClick r:id="rId7"/>
              </a:rPr>
              <a:t>Dow Chemical Invented Agent Orange</a:t>
            </a:r>
            <a:endParaRPr lang="en-US" dirty="0">
              <a:hlinkClick r:id="" action="ppaction://noaction"/>
            </a:endParaRPr>
          </a:p>
          <a:p>
            <a:r>
              <a:rPr lang="en-US" dirty="0"/>
              <a:t>BASF was also part of </a:t>
            </a:r>
            <a:r>
              <a:rPr lang="en-US" dirty="0">
                <a:hlinkClick r:id="rId6"/>
              </a:rPr>
              <a:t>IG Farben </a:t>
            </a:r>
            <a:r>
              <a:rPr lang="en-US" dirty="0"/>
              <a:t>a company who worked with the Nazis and tested chemicals and drugs on people including Zyklon B</a:t>
            </a:r>
          </a:p>
          <a:p>
            <a:r>
              <a:rPr lang="en-US" dirty="0"/>
              <a:t>Dow Chemical now owns Union Carbide who was responsible for a large devastating explosion in Bhopal, India: </a:t>
            </a:r>
            <a:endParaRPr lang="en-CA" b="1" dirty="0"/>
          </a:p>
          <a:p>
            <a:pPr lvl="1"/>
            <a:r>
              <a:rPr lang="en-CA" dirty="0">
                <a:hlinkClick r:id="rId8"/>
              </a:rPr>
              <a:t>The Bhopal disaster: Toxic legacy</a:t>
            </a:r>
            <a:endParaRPr lang="en-CA" dirty="0"/>
          </a:p>
          <a:p>
            <a:pPr lvl="1"/>
            <a:r>
              <a:rPr lang="en-US" dirty="0">
                <a:hlinkClick r:id="rId9"/>
              </a:rPr>
              <a:t>One Night in Bhopal</a:t>
            </a:r>
            <a:endParaRPr lang="en-US" dirty="0"/>
          </a:p>
          <a:p>
            <a:pPr lvl="1"/>
            <a:r>
              <a:rPr lang="en-US" dirty="0">
                <a:hlinkClick r:id="rId10"/>
              </a:rPr>
              <a:t>The Bhopal Disaster</a:t>
            </a:r>
            <a:endParaRPr lang="en-US" dirty="0"/>
          </a:p>
          <a:p>
            <a:endParaRPr lang="en-US" dirty="0"/>
          </a:p>
        </p:txBody>
      </p:sp>
    </p:spTree>
    <p:extLst>
      <p:ext uri="{BB962C8B-B14F-4D97-AF65-F5344CB8AC3E}">
        <p14:creationId xmlns:p14="http://schemas.microsoft.com/office/powerpoint/2010/main" val="117004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44D0-3451-427E-88ED-2B948A1301F6}"/>
              </a:ext>
            </a:extLst>
          </p:cNvPr>
          <p:cNvSpPr>
            <a:spLocks noGrp="1"/>
          </p:cNvSpPr>
          <p:nvPr>
            <p:ph type="title"/>
          </p:nvPr>
        </p:nvSpPr>
        <p:spPr/>
        <p:txBody>
          <a:bodyPr/>
          <a:lstStyle/>
          <a:p>
            <a:r>
              <a:rPr lang="en-US" dirty="0"/>
              <a:t>What is a GMO?</a:t>
            </a:r>
          </a:p>
        </p:txBody>
      </p:sp>
      <p:sp>
        <p:nvSpPr>
          <p:cNvPr id="3" name="Content Placeholder 2">
            <a:extLst>
              <a:ext uri="{FF2B5EF4-FFF2-40B4-BE49-F238E27FC236}">
                <a16:creationId xmlns:a16="http://schemas.microsoft.com/office/drawing/2014/main" id="{705B4F61-7E4A-443F-9AF4-7656A3E22A2C}"/>
              </a:ext>
            </a:extLst>
          </p:cNvPr>
          <p:cNvSpPr>
            <a:spLocks noGrp="1"/>
          </p:cNvSpPr>
          <p:nvPr>
            <p:ph idx="1"/>
          </p:nvPr>
        </p:nvSpPr>
        <p:spPr/>
        <p:txBody>
          <a:bodyPr/>
          <a:lstStyle/>
          <a:p>
            <a:r>
              <a:rPr lang="en-CA" dirty="0">
                <a:hlinkClick r:id="rId2"/>
              </a:rPr>
              <a:t>Genetic Engineering</a:t>
            </a:r>
            <a:endParaRPr lang="en-CA" dirty="0"/>
          </a:p>
          <a:p>
            <a:r>
              <a:rPr lang="en-CA" dirty="0"/>
              <a:t>Mae-Wan Ho</a:t>
            </a:r>
          </a:p>
          <a:p>
            <a:r>
              <a:rPr lang="en-CA" dirty="0"/>
              <a:t>GMO is an organism with synthetic genetic material inserted into its gnome. It is made in a laboratory. </a:t>
            </a:r>
          </a:p>
          <a:p>
            <a:endParaRPr lang="en-US" dirty="0"/>
          </a:p>
          <a:p>
            <a:r>
              <a:rPr lang="en-US" dirty="0">
                <a:hlinkClick r:id="rId3"/>
              </a:rPr>
              <a:t>Epigenetics </a:t>
            </a:r>
            <a:endParaRPr lang="en-US" dirty="0"/>
          </a:p>
          <a:p>
            <a:endParaRPr lang="en-US" dirty="0"/>
          </a:p>
          <a:p>
            <a:r>
              <a:rPr lang="en-US" dirty="0">
                <a:hlinkClick r:id="rId4"/>
              </a:rPr>
              <a:t>Epigenetics – More Technical Mechanics</a:t>
            </a:r>
            <a:endParaRPr lang="en-US" dirty="0"/>
          </a:p>
        </p:txBody>
      </p:sp>
    </p:spTree>
    <p:extLst>
      <p:ext uri="{BB962C8B-B14F-4D97-AF65-F5344CB8AC3E}">
        <p14:creationId xmlns:p14="http://schemas.microsoft.com/office/powerpoint/2010/main" val="194222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C38C-933A-4CB6-BF6B-735EF54E5C04}"/>
              </a:ext>
            </a:extLst>
          </p:cNvPr>
          <p:cNvSpPr>
            <a:spLocks noGrp="1"/>
          </p:cNvSpPr>
          <p:nvPr>
            <p:ph type="title"/>
          </p:nvPr>
        </p:nvSpPr>
        <p:spPr/>
        <p:txBody>
          <a:bodyPr/>
          <a:lstStyle/>
          <a:p>
            <a:r>
              <a:rPr lang="en-US" dirty="0"/>
              <a:t>Food Commodities – Issues with GMOs </a:t>
            </a:r>
          </a:p>
        </p:txBody>
      </p:sp>
      <p:sp>
        <p:nvSpPr>
          <p:cNvPr id="3" name="Content Placeholder 2">
            <a:extLst>
              <a:ext uri="{FF2B5EF4-FFF2-40B4-BE49-F238E27FC236}">
                <a16:creationId xmlns:a16="http://schemas.microsoft.com/office/drawing/2014/main" id="{89A4FA2A-CD54-4043-BD9E-1BB215F16313}"/>
              </a:ext>
            </a:extLst>
          </p:cNvPr>
          <p:cNvSpPr>
            <a:spLocks noGrp="1"/>
          </p:cNvSpPr>
          <p:nvPr>
            <p:ph idx="1"/>
          </p:nvPr>
        </p:nvSpPr>
        <p:spPr/>
        <p:txBody>
          <a:bodyPr>
            <a:normAutofit fontScale="85000" lnSpcReduction="10000"/>
          </a:bodyPr>
          <a:lstStyle/>
          <a:p>
            <a:r>
              <a:rPr lang="en-US" sz="1900" dirty="0"/>
              <a:t>Issues with genetic modification process – epigenetics matter!</a:t>
            </a:r>
            <a:br>
              <a:rPr lang="en-US" sz="1900" dirty="0"/>
            </a:br>
            <a:r>
              <a:rPr lang="en-US" sz="1900" dirty="0"/>
              <a:t>Issues with use of herbicides – glyphosates are being identified as cancer causing! </a:t>
            </a:r>
            <a:br>
              <a:rPr lang="en-US" sz="1900" dirty="0"/>
            </a:br>
            <a:r>
              <a:rPr lang="en-US" sz="1900" dirty="0"/>
              <a:t>Issues with privatization – restricted access!</a:t>
            </a:r>
            <a:br>
              <a:rPr lang="en-US" sz="1900" dirty="0"/>
            </a:br>
            <a:r>
              <a:rPr lang="en-US" sz="1900" dirty="0"/>
              <a:t>Issues with cost on farmers – family farms are not sustainable!</a:t>
            </a:r>
            <a:br>
              <a:rPr lang="en-US" sz="1900" dirty="0"/>
            </a:br>
            <a:r>
              <a:rPr lang="en-US" sz="1900" dirty="0"/>
              <a:t>Issues with reduction of biodiversity – we are destroying nature! </a:t>
            </a:r>
            <a:br>
              <a:rPr lang="en-US" sz="1900" dirty="0"/>
            </a:br>
            <a:r>
              <a:rPr lang="en-US" sz="1900" dirty="0"/>
              <a:t>Issues with unwanted genetics spreading onto non GMO farms – lawsuits!</a:t>
            </a:r>
            <a:br>
              <a:rPr lang="en-US" sz="1900" dirty="0"/>
            </a:br>
            <a:r>
              <a:rPr lang="en-US" sz="1900" dirty="0"/>
              <a:t>Issues with seed saving – food can reproduce itself!</a:t>
            </a:r>
            <a:br>
              <a:rPr lang="en-US" sz="1900" dirty="0"/>
            </a:br>
            <a:r>
              <a:rPr lang="en-US" sz="1900" dirty="0"/>
              <a:t>Issues with loss of Indigenous farming methods – they are being lost!</a:t>
            </a:r>
            <a:br>
              <a:rPr lang="en-US" sz="1900" dirty="0"/>
            </a:br>
            <a:r>
              <a:rPr lang="en-US" sz="1900" dirty="0"/>
              <a:t>Issues with soil arability – we are killing our soil!</a:t>
            </a:r>
            <a:br>
              <a:rPr lang="en-US" sz="1900" dirty="0"/>
            </a:br>
            <a:r>
              <a:rPr lang="en-US" sz="1900" dirty="0"/>
              <a:t>Issues with killing pollinators – fruits need bees!</a:t>
            </a:r>
            <a:br>
              <a:rPr lang="en-US" sz="1900" dirty="0"/>
            </a:br>
            <a:r>
              <a:rPr lang="en-US" sz="1900" dirty="0"/>
              <a:t>Issues with water ‘dead zones’ – we are polluting our water!</a:t>
            </a:r>
            <a:br>
              <a:rPr lang="en-US" sz="1900" dirty="0"/>
            </a:br>
            <a:r>
              <a:rPr lang="en-US" sz="1900" dirty="0"/>
              <a:t>Issues with corporate concentration of agribusinesses – former war companies are now food chemical companies! </a:t>
            </a:r>
            <a:br>
              <a:rPr lang="en-US" sz="1900" dirty="0"/>
            </a:br>
            <a:r>
              <a:rPr lang="en-CA" sz="1900" dirty="0"/>
              <a:t>Health concerns with GMOs – growing evidence!</a:t>
            </a:r>
            <a:br>
              <a:rPr lang="en-CA" sz="1900" dirty="0"/>
            </a:br>
            <a:r>
              <a:rPr lang="en-CA" sz="1900" dirty="0"/>
              <a:t>Rising cost of seed and chemicals – we don’t need to buy seeds!</a:t>
            </a:r>
            <a:br>
              <a:rPr lang="en-CA" sz="1900" dirty="0"/>
            </a:br>
            <a:r>
              <a:rPr lang="en-CA" sz="1900" dirty="0"/>
              <a:t>Research funding being directed to GMOs instead of traditional breeding methods – ‘science’ is not only about GMOs</a:t>
            </a:r>
            <a:br>
              <a:rPr lang="en-CA" sz="1900" dirty="0"/>
            </a:br>
            <a:r>
              <a:rPr lang="en-CA" sz="1900" dirty="0"/>
              <a:t>Pest and weed resistance to </a:t>
            </a:r>
            <a:r>
              <a:rPr lang="en-CA" sz="1900" dirty="0" err="1"/>
              <a:t>Bt</a:t>
            </a:r>
            <a:r>
              <a:rPr lang="en-CA" sz="1900" dirty="0"/>
              <a:t> crops and glyphosate</a:t>
            </a:r>
            <a:br>
              <a:rPr lang="en-CA" sz="1900" dirty="0"/>
            </a:br>
            <a:br>
              <a:rPr lang="en-CA" dirty="0"/>
            </a:br>
            <a:r>
              <a:rPr lang="en-US" b="1" dirty="0"/>
              <a:t>We still cannot feed the world – the problem is not about production, it is about access! The problem is rooted in the capitalist food system!</a:t>
            </a:r>
          </a:p>
          <a:p>
            <a:endParaRPr lang="en-US" dirty="0"/>
          </a:p>
        </p:txBody>
      </p:sp>
    </p:spTree>
    <p:extLst>
      <p:ext uri="{BB962C8B-B14F-4D97-AF65-F5344CB8AC3E}">
        <p14:creationId xmlns:p14="http://schemas.microsoft.com/office/powerpoint/2010/main" val="77601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1319-5134-461A-98DA-D97289E77D3C}"/>
              </a:ext>
            </a:extLst>
          </p:cNvPr>
          <p:cNvSpPr>
            <a:spLocks noGrp="1"/>
          </p:cNvSpPr>
          <p:nvPr>
            <p:ph type="title"/>
          </p:nvPr>
        </p:nvSpPr>
        <p:spPr/>
        <p:txBody>
          <a:bodyPr/>
          <a:lstStyle/>
          <a:p>
            <a:r>
              <a:rPr lang="en-US" dirty="0"/>
              <a:t>Health Hazards of GMOs</a:t>
            </a:r>
          </a:p>
        </p:txBody>
      </p:sp>
      <p:sp>
        <p:nvSpPr>
          <p:cNvPr id="3" name="Content Placeholder 2">
            <a:extLst>
              <a:ext uri="{FF2B5EF4-FFF2-40B4-BE49-F238E27FC236}">
                <a16:creationId xmlns:a16="http://schemas.microsoft.com/office/drawing/2014/main" id="{4BC6B0F8-631A-41D8-8118-561FCB25B236}"/>
              </a:ext>
            </a:extLst>
          </p:cNvPr>
          <p:cNvSpPr>
            <a:spLocks noGrp="1"/>
          </p:cNvSpPr>
          <p:nvPr>
            <p:ph idx="1"/>
          </p:nvPr>
        </p:nvSpPr>
        <p:spPr/>
        <p:txBody>
          <a:bodyPr>
            <a:normAutofit fontScale="92500"/>
          </a:bodyPr>
          <a:lstStyle/>
          <a:p>
            <a:r>
              <a:rPr lang="en-US" sz="2200" dirty="0"/>
              <a:t>Mae-Wan Ho</a:t>
            </a:r>
          </a:p>
          <a:p>
            <a:r>
              <a:rPr lang="en-US" sz="2400" dirty="0"/>
              <a:t>Uncontrollable, unpredictable impact on safety due to the genetic modification process</a:t>
            </a:r>
          </a:p>
          <a:p>
            <a:pPr lvl="1"/>
            <a:r>
              <a:rPr lang="en-US" dirty="0"/>
              <a:t>Scrambling of host gene, widespread mutations, inactive genes, activating genes, creating new transcripts, creating new proteins, etc. </a:t>
            </a:r>
          </a:p>
          <a:p>
            <a:r>
              <a:rPr lang="en-US" sz="2400" dirty="0"/>
              <a:t>Toxicity of transgene protein(s) introduced</a:t>
            </a:r>
          </a:p>
          <a:p>
            <a:pPr lvl="1"/>
            <a:r>
              <a:rPr lang="en-US" dirty="0"/>
              <a:t>Transgene protein toxic, transgene protein allergenic or immunogenic, protein created by sequence insert may be toxic, etc.</a:t>
            </a:r>
          </a:p>
          <a:p>
            <a:r>
              <a:rPr lang="en-US" sz="2400" dirty="0"/>
              <a:t>Effects due to the GM insert and its stability</a:t>
            </a:r>
          </a:p>
          <a:p>
            <a:pPr lvl="1"/>
            <a:r>
              <a:rPr lang="en-US" dirty="0"/>
              <a:t>Genetic rearrangement with further unpredictable effects, horizontal gene transfer and recombination, spreading antibiotic drug resistance, creating new viruses and bacteria that cause disease, etc. </a:t>
            </a:r>
          </a:p>
          <a:p>
            <a:r>
              <a:rPr lang="en-US" sz="2400" dirty="0"/>
              <a:t>Toxicity of herbicides used with herbicide-tolerant GM crops</a:t>
            </a:r>
          </a:p>
          <a:p>
            <a:pPr marL="201168" lvl="1" indent="0">
              <a:buNone/>
            </a:pPr>
            <a:endParaRPr lang="en-US" dirty="0"/>
          </a:p>
        </p:txBody>
      </p:sp>
    </p:spTree>
    <p:extLst>
      <p:ext uri="{BB962C8B-B14F-4D97-AF65-F5344CB8AC3E}">
        <p14:creationId xmlns:p14="http://schemas.microsoft.com/office/powerpoint/2010/main" val="140614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EE37-1FA3-4589-B69B-A1F45465B6D0}"/>
              </a:ext>
            </a:extLst>
          </p:cNvPr>
          <p:cNvSpPr>
            <a:spLocks noGrp="1"/>
          </p:cNvSpPr>
          <p:nvPr>
            <p:ph type="title"/>
          </p:nvPr>
        </p:nvSpPr>
        <p:spPr/>
        <p:txBody>
          <a:bodyPr/>
          <a:lstStyle/>
          <a:p>
            <a:r>
              <a:rPr lang="en-US" dirty="0"/>
              <a:t>GMO Myths According to Vandana Shiva</a:t>
            </a:r>
          </a:p>
        </p:txBody>
      </p:sp>
      <p:sp>
        <p:nvSpPr>
          <p:cNvPr id="3" name="Content Placeholder 2">
            <a:extLst>
              <a:ext uri="{FF2B5EF4-FFF2-40B4-BE49-F238E27FC236}">
                <a16:creationId xmlns:a16="http://schemas.microsoft.com/office/drawing/2014/main" id="{F2AAB50C-01F2-4B42-A3A5-D21A835EE2C0}"/>
              </a:ext>
            </a:extLst>
          </p:cNvPr>
          <p:cNvSpPr>
            <a:spLocks noGrp="1"/>
          </p:cNvSpPr>
          <p:nvPr>
            <p:ph idx="1"/>
          </p:nvPr>
        </p:nvSpPr>
        <p:spPr/>
        <p:txBody>
          <a:bodyPr/>
          <a:lstStyle/>
          <a:p>
            <a:r>
              <a:rPr lang="en-US" dirty="0"/>
              <a:t>Myth 1 – GMOs are an ‘invention of corporations’ and therefore can be patented and owned </a:t>
            </a:r>
          </a:p>
          <a:p>
            <a:r>
              <a:rPr lang="en-US" dirty="0"/>
              <a:t>Myth 2 – Genetic engineering is more accurate and precise than conventional breeding</a:t>
            </a:r>
          </a:p>
          <a:p>
            <a:r>
              <a:rPr lang="en-US" dirty="0"/>
              <a:t>Myth 3 – GMOs are just like naturally occurring organisms, and therefore they are safe</a:t>
            </a:r>
          </a:p>
          <a:p>
            <a:r>
              <a:rPr lang="en-US" dirty="0"/>
              <a:t>Myth 4 – GMOs are based on cutting edge science; GMO critics are ‘anti-science’</a:t>
            </a:r>
          </a:p>
          <a:p>
            <a:r>
              <a:rPr lang="en-US" dirty="0"/>
              <a:t>Myth 5 – GMOs increase yields and are the answer to world hunger</a:t>
            </a:r>
          </a:p>
          <a:p>
            <a:r>
              <a:rPr lang="en-US" dirty="0"/>
              <a:t>Myth 6 – GMOs reduce chemical use and are therefore environmentally beneficial </a:t>
            </a:r>
          </a:p>
          <a:p>
            <a:r>
              <a:rPr lang="en-US" dirty="0"/>
              <a:t>Myth 7 – GMOs promote free choice</a:t>
            </a:r>
          </a:p>
        </p:txBody>
      </p:sp>
    </p:spTree>
    <p:extLst>
      <p:ext uri="{BB962C8B-B14F-4D97-AF65-F5344CB8AC3E}">
        <p14:creationId xmlns:p14="http://schemas.microsoft.com/office/powerpoint/2010/main" val="329370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3B68-CC91-43F0-B2E8-9D0EAFF3E34E}"/>
              </a:ext>
            </a:extLst>
          </p:cNvPr>
          <p:cNvSpPr>
            <a:spLocks noGrp="1"/>
          </p:cNvSpPr>
          <p:nvPr>
            <p:ph idx="4294967295"/>
          </p:nvPr>
        </p:nvSpPr>
        <p:spPr>
          <a:xfrm>
            <a:off x="10907485" y="5638801"/>
            <a:ext cx="907143" cy="355600"/>
          </a:xfrm>
        </p:spPr>
        <p:txBody>
          <a:bodyPr>
            <a:normAutofit fontScale="92500" lnSpcReduction="10000"/>
          </a:bodyPr>
          <a:lstStyle/>
          <a:p>
            <a:r>
              <a:rPr lang="en-US" dirty="0">
                <a:hlinkClick r:id="rId2"/>
              </a:rPr>
              <a:t>Source</a:t>
            </a:r>
            <a:endParaRPr lang="en-US" dirty="0"/>
          </a:p>
          <a:p>
            <a:endParaRPr lang="en-US" dirty="0"/>
          </a:p>
        </p:txBody>
      </p:sp>
      <p:pic>
        <p:nvPicPr>
          <p:cNvPr id="5" name="Picture 4">
            <a:extLst>
              <a:ext uri="{FF2B5EF4-FFF2-40B4-BE49-F238E27FC236}">
                <a16:creationId xmlns:a16="http://schemas.microsoft.com/office/drawing/2014/main" id="{678A44CB-332C-465D-A85C-1CC7680BE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86" y="101801"/>
            <a:ext cx="3759199" cy="6587349"/>
          </a:xfrm>
          <a:prstGeom prst="rect">
            <a:avLst/>
          </a:prstGeom>
        </p:spPr>
      </p:pic>
      <p:pic>
        <p:nvPicPr>
          <p:cNvPr id="7" name="Picture 6">
            <a:extLst>
              <a:ext uri="{FF2B5EF4-FFF2-40B4-BE49-F238E27FC236}">
                <a16:creationId xmlns:a16="http://schemas.microsoft.com/office/drawing/2014/main" id="{096C2B3F-1A2F-4511-AACB-8B8D29F54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914" y="-1"/>
            <a:ext cx="4475360" cy="6689151"/>
          </a:xfrm>
          <a:prstGeom prst="rect">
            <a:avLst/>
          </a:prstGeom>
        </p:spPr>
      </p:pic>
    </p:spTree>
    <p:extLst>
      <p:ext uri="{BB962C8B-B14F-4D97-AF65-F5344CB8AC3E}">
        <p14:creationId xmlns:p14="http://schemas.microsoft.com/office/powerpoint/2010/main" val="25874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7B7-37E5-4ED7-A5FA-2A4A8BC15A96}"/>
              </a:ext>
            </a:extLst>
          </p:cNvPr>
          <p:cNvSpPr>
            <a:spLocks noGrp="1"/>
          </p:cNvSpPr>
          <p:nvPr>
            <p:ph type="title"/>
          </p:nvPr>
        </p:nvSpPr>
        <p:spPr/>
        <p:txBody>
          <a:bodyPr/>
          <a:lstStyle/>
          <a:p>
            <a:r>
              <a:rPr lang="en-US" dirty="0"/>
              <a:t>Readings to Focus on for Next Week</a:t>
            </a:r>
          </a:p>
        </p:txBody>
      </p:sp>
      <p:sp>
        <p:nvSpPr>
          <p:cNvPr id="3" name="Content Placeholder 2">
            <a:extLst>
              <a:ext uri="{FF2B5EF4-FFF2-40B4-BE49-F238E27FC236}">
                <a16:creationId xmlns:a16="http://schemas.microsoft.com/office/drawing/2014/main" id="{50370FB7-FBED-4DAB-9ADD-FE49031585DA}"/>
              </a:ext>
            </a:extLst>
          </p:cNvPr>
          <p:cNvSpPr>
            <a:spLocks noGrp="1"/>
          </p:cNvSpPr>
          <p:nvPr>
            <p:ph idx="1"/>
          </p:nvPr>
        </p:nvSpPr>
        <p:spPr/>
        <p:txBody>
          <a:bodyPr/>
          <a:lstStyle/>
          <a:p>
            <a:r>
              <a:rPr lang="en-CA" dirty="0"/>
              <a:t>Smythe, E. (2014) </a:t>
            </a:r>
            <a:r>
              <a:rPr lang="en-CA" b="1" dirty="0"/>
              <a:t>Globalization and Food Sovereignty: Global and Local Change in the New Politics of Food</a:t>
            </a:r>
            <a:r>
              <a:rPr lang="en-CA" dirty="0"/>
              <a:t>, University of Toronto Press.</a:t>
            </a:r>
          </a:p>
          <a:p>
            <a:pPr lvl="1"/>
            <a:r>
              <a:rPr lang="en-CA" dirty="0"/>
              <a:t>Chapter 10 – Food Sovereignty, Trade Rules, and the Struggle to Know the Origins of Food, pp. 289 – 318.</a:t>
            </a:r>
          </a:p>
          <a:p>
            <a:endParaRPr lang="en-US" dirty="0"/>
          </a:p>
        </p:txBody>
      </p:sp>
    </p:spTree>
    <p:extLst>
      <p:ext uri="{BB962C8B-B14F-4D97-AF65-F5344CB8AC3E}">
        <p14:creationId xmlns:p14="http://schemas.microsoft.com/office/powerpoint/2010/main" val="368326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3B68-CC91-43F0-B2E8-9D0EAFF3E34E}"/>
              </a:ext>
            </a:extLst>
          </p:cNvPr>
          <p:cNvSpPr>
            <a:spLocks noGrp="1"/>
          </p:cNvSpPr>
          <p:nvPr>
            <p:ph idx="4294967295"/>
          </p:nvPr>
        </p:nvSpPr>
        <p:spPr>
          <a:xfrm>
            <a:off x="10907485" y="5638801"/>
            <a:ext cx="907143" cy="355600"/>
          </a:xfrm>
        </p:spPr>
        <p:txBody>
          <a:bodyPr>
            <a:normAutofit fontScale="92500" lnSpcReduction="10000"/>
          </a:bodyPr>
          <a:lstStyle/>
          <a:p>
            <a:r>
              <a:rPr lang="en-US" dirty="0">
                <a:hlinkClick r:id="rId2"/>
              </a:rPr>
              <a:t>Source</a:t>
            </a:r>
            <a:endParaRPr lang="en-US" dirty="0"/>
          </a:p>
          <a:p>
            <a:endParaRPr lang="en-US" dirty="0"/>
          </a:p>
        </p:txBody>
      </p:sp>
      <p:pic>
        <p:nvPicPr>
          <p:cNvPr id="10" name="Picture 9">
            <a:extLst>
              <a:ext uri="{FF2B5EF4-FFF2-40B4-BE49-F238E27FC236}">
                <a16:creationId xmlns:a16="http://schemas.microsoft.com/office/drawing/2014/main" id="{97AD4B07-9CD9-474D-B132-2FF2DDD5C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174" y="65314"/>
            <a:ext cx="5819865" cy="6350002"/>
          </a:xfrm>
          <a:prstGeom prst="rect">
            <a:avLst/>
          </a:prstGeom>
        </p:spPr>
      </p:pic>
    </p:spTree>
    <p:extLst>
      <p:ext uri="{BB962C8B-B14F-4D97-AF65-F5344CB8AC3E}">
        <p14:creationId xmlns:p14="http://schemas.microsoft.com/office/powerpoint/2010/main" val="102977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6D4E3-F767-4284-A211-E22492896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94" y="106428"/>
            <a:ext cx="5473981" cy="6267772"/>
          </a:xfrm>
          <a:prstGeom prst="rect">
            <a:avLst/>
          </a:prstGeom>
        </p:spPr>
      </p:pic>
      <p:sp>
        <p:nvSpPr>
          <p:cNvPr id="4" name="Content Placeholder 2">
            <a:extLst>
              <a:ext uri="{FF2B5EF4-FFF2-40B4-BE49-F238E27FC236}">
                <a16:creationId xmlns:a16="http://schemas.microsoft.com/office/drawing/2014/main" id="{A571B9E2-061A-43E8-AE26-CA242606E80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hlinkClick r:id="rId3"/>
              </a:rPr>
              <a:t>Source</a:t>
            </a:r>
            <a:endParaRPr lang="en-US"/>
          </a:p>
          <a:p>
            <a:endParaRPr lang="en-US" dirty="0"/>
          </a:p>
        </p:txBody>
      </p:sp>
    </p:spTree>
    <p:extLst>
      <p:ext uri="{BB962C8B-B14F-4D97-AF65-F5344CB8AC3E}">
        <p14:creationId xmlns:p14="http://schemas.microsoft.com/office/powerpoint/2010/main" val="87171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8500FD-D77B-46B1-B098-3A1A15FB1A5D}"/>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2009F81C-EE7B-465E-AD5B-D23CA8F26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944" y="94494"/>
            <a:ext cx="6408640" cy="6189887"/>
          </a:xfrm>
          <a:prstGeom prst="rect">
            <a:avLst/>
          </a:prstGeom>
        </p:spPr>
      </p:pic>
    </p:spTree>
    <p:extLst>
      <p:ext uri="{BB962C8B-B14F-4D97-AF65-F5344CB8AC3E}">
        <p14:creationId xmlns:p14="http://schemas.microsoft.com/office/powerpoint/2010/main" val="417536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FFAC-149E-4E73-A6A3-598B90CEA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403" y="65314"/>
            <a:ext cx="5546374" cy="6192757"/>
          </a:xfrm>
          <a:prstGeom prst="rect">
            <a:avLst/>
          </a:prstGeom>
        </p:spPr>
      </p:pic>
      <p:sp>
        <p:nvSpPr>
          <p:cNvPr id="5" name="Content Placeholder 2">
            <a:extLst>
              <a:ext uri="{FF2B5EF4-FFF2-40B4-BE49-F238E27FC236}">
                <a16:creationId xmlns:a16="http://schemas.microsoft.com/office/drawing/2014/main" id="{ADDFD110-15A8-41C4-80A7-DC7CEB0DFE13}"/>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3"/>
              </a:rPr>
              <a:t>Source</a:t>
            </a:r>
            <a:endParaRPr lang="en-US" dirty="0"/>
          </a:p>
          <a:p>
            <a:endParaRPr lang="en-US" dirty="0"/>
          </a:p>
        </p:txBody>
      </p:sp>
    </p:spTree>
    <p:extLst>
      <p:ext uri="{BB962C8B-B14F-4D97-AF65-F5344CB8AC3E}">
        <p14:creationId xmlns:p14="http://schemas.microsoft.com/office/powerpoint/2010/main" val="392902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5E7B95-3352-448C-B4C2-10AF0DCD45B5}"/>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7EA99253-5961-4264-A816-DA3268154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86" y="866192"/>
            <a:ext cx="8631465" cy="4932265"/>
          </a:xfrm>
          <a:prstGeom prst="rect">
            <a:avLst/>
          </a:prstGeom>
        </p:spPr>
      </p:pic>
    </p:spTree>
    <p:extLst>
      <p:ext uri="{BB962C8B-B14F-4D97-AF65-F5344CB8AC3E}">
        <p14:creationId xmlns:p14="http://schemas.microsoft.com/office/powerpoint/2010/main" val="167838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31F07A-8D7E-46C0-BDBF-633A79207EC1}"/>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sp>
        <p:nvSpPr>
          <p:cNvPr id="5" name="Title 4">
            <a:extLst>
              <a:ext uri="{FF2B5EF4-FFF2-40B4-BE49-F238E27FC236}">
                <a16:creationId xmlns:a16="http://schemas.microsoft.com/office/drawing/2014/main" id="{0208B365-BB03-427E-805A-DF01B842C8CE}"/>
              </a:ext>
            </a:extLst>
          </p:cNvPr>
          <p:cNvSpPr>
            <a:spLocks noGrp="1"/>
          </p:cNvSpPr>
          <p:nvPr>
            <p:ph type="title"/>
          </p:nvPr>
        </p:nvSpPr>
        <p:spPr/>
        <p:txBody>
          <a:bodyPr/>
          <a:lstStyle/>
          <a:p>
            <a:r>
              <a:rPr lang="en-US" dirty="0"/>
              <a:t>GMOs in Canada Presently</a:t>
            </a:r>
          </a:p>
        </p:txBody>
      </p:sp>
      <p:sp>
        <p:nvSpPr>
          <p:cNvPr id="6" name="Content Placeholder 5">
            <a:extLst>
              <a:ext uri="{FF2B5EF4-FFF2-40B4-BE49-F238E27FC236}">
                <a16:creationId xmlns:a16="http://schemas.microsoft.com/office/drawing/2014/main" id="{D2DBEEC0-C308-4A61-B43A-8C5569829607}"/>
              </a:ext>
            </a:extLst>
          </p:cNvPr>
          <p:cNvSpPr>
            <a:spLocks noGrp="1"/>
          </p:cNvSpPr>
          <p:nvPr>
            <p:ph idx="1"/>
          </p:nvPr>
        </p:nvSpPr>
        <p:spPr/>
        <p:txBody>
          <a:bodyPr>
            <a:normAutofit fontScale="92500" lnSpcReduction="20000"/>
          </a:bodyPr>
          <a:lstStyle/>
          <a:p>
            <a:r>
              <a:rPr lang="en-US" sz="2600" dirty="0"/>
              <a:t>GMO products that are presently on the market in Canada	</a:t>
            </a:r>
            <a:br>
              <a:rPr lang="en-US" sz="2600" dirty="0"/>
            </a:br>
            <a:r>
              <a:rPr lang="en-US" sz="2600" dirty="0"/>
              <a:t>	</a:t>
            </a:r>
            <a:r>
              <a:rPr lang="en-US" dirty="0">
                <a:hlinkClick r:id="rId3"/>
              </a:rPr>
              <a:t>Alfalfa</a:t>
            </a:r>
            <a:br>
              <a:rPr lang="en-US" dirty="0"/>
            </a:br>
            <a:r>
              <a:rPr lang="en-US" dirty="0"/>
              <a:t>	</a:t>
            </a:r>
            <a:r>
              <a:rPr lang="en-US" dirty="0">
                <a:hlinkClick r:id="rId4"/>
              </a:rPr>
              <a:t>Canola</a:t>
            </a:r>
            <a:br>
              <a:rPr lang="en-US" dirty="0"/>
            </a:br>
            <a:r>
              <a:rPr lang="en-US" dirty="0"/>
              <a:t>	</a:t>
            </a:r>
            <a:r>
              <a:rPr lang="en-US" dirty="0">
                <a:hlinkClick r:id="rId5"/>
              </a:rPr>
              <a:t>Corn</a:t>
            </a:r>
            <a:br>
              <a:rPr lang="en-US" dirty="0"/>
            </a:br>
            <a:r>
              <a:rPr lang="en-US" dirty="0"/>
              <a:t>	</a:t>
            </a:r>
            <a:r>
              <a:rPr lang="en-US" dirty="0">
                <a:hlinkClick r:id="rId6"/>
              </a:rPr>
              <a:t>Cotton</a:t>
            </a:r>
            <a:br>
              <a:rPr lang="en-US" dirty="0"/>
            </a:br>
            <a:r>
              <a:rPr lang="en-US" dirty="0"/>
              <a:t>	</a:t>
            </a:r>
            <a:r>
              <a:rPr lang="en-US" dirty="0">
                <a:hlinkClick r:id="rId7"/>
              </a:rPr>
              <a:t>Papaya</a:t>
            </a:r>
            <a:br>
              <a:rPr lang="en-US" dirty="0"/>
            </a:br>
            <a:r>
              <a:rPr lang="en-US" dirty="0"/>
              <a:t>	</a:t>
            </a:r>
            <a:r>
              <a:rPr lang="en-US" dirty="0">
                <a:hlinkClick r:id="rId8"/>
              </a:rPr>
              <a:t>Salmon</a:t>
            </a:r>
            <a:br>
              <a:rPr lang="en-US" dirty="0"/>
            </a:br>
            <a:r>
              <a:rPr lang="en-US" dirty="0"/>
              <a:t>	</a:t>
            </a:r>
            <a:r>
              <a:rPr lang="en-US" dirty="0">
                <a:hlinkClick r:id="rId9"/>
              </a:rPr>
              <a:t>Soy</a:t>
            </a:r>
            <a:br>
              <a:rPr lang="en-US" dirty="0"/>
            </a:br>
            <a:r>
              <a:rPr lang="en-US" dirty="0"/>
              <a:t>	</a:t>
            </a:r>
            <a:r>
              <a:rPr lang="en-US" dirty="0">
                <a:hlinkClick r:id="rId10"/>
              </a:rPr>
              <a:t>Squash</a:t>
            </a:r>
            <a:br>
              <a:rPr lang="en-US" dirty="0"/>
            </a:br>
            <a:r>
              <a:rPr lang="en-US" dirty="0"/>
              <a:t>	</a:t>
            </a:r>
            <a:r>
              <a:rPr lang="en-US" dirty="0">
                <a:hlinkClick r:id="rId11"/>
              </a:rPr>
              <a:t>Sugar beet</a:t>
            </a:r>
            <a:r>
              <a:rPr lang="en-US" dirty="0"/>
              <a:t> </a:t>
            </a:r>
          </a:p>
          <a:p>
            <a:pPr marL="0" indent="0">
              <a:buNone/>
            </a:pPr>
            <a:r>
              <a:rPr lang="en-US" sz="2600" dirty="0"/>
              <a:t>GMO products that are not presently on the market in Canada</a:t>
            </a:r>
            <a:br>
              <a:rPr lang="en-CA" sz="2600" dirty="0"/>
            </a:br>
            <a:r>
              <a:rPr lang="en-CA" sz="2600" dirty="0"/>
              <a:t>	</a:t>
            </a:r>
            <a:r>
              <a:rPr lang="en-CA" dirty="0">
                <a:hlinkClick r:id="rId12"/>
              </a:rPr>
              <a:t>Apple</a:t>
            </a:r>
            <a:br>
              <a:rPr lang="en-CA" dirty="0"/>
            </a:br>
            <a:r>
              <a:rPr lang="en-CA" dirty="0"/>
              <a:t>	</a:t>
            </a:r>
            <a:r>
              <a:rPr lang="en-CA" dirty="0">
                <a:hlinkClick r:id="rId13"/>
              </a:rPr>
              <a:t>Flax</a:t>
            </a:r>
            <a:br>
              <a:rPr lang="en-CA" dirty="0"/>
            </a:br>
            <a:r>
              <a:rPr lang="en-CA" dirty="0"/>
              <a:t>	</a:t>
            </a:r>
            <a:r>
              <a:rPr lang="en-CA" dirty="0">
                <a:hlinkClick r:id="rId14"/>
              </a:rPr>
              <a:t>Potato</a:t>
            </a:r>
            <a:br>
              <a:rPr lang="en-CA" dirty="0"/>
            </a:br>
            <a:r>
              <a:rPr lang="en-CA" dirty="0"/>
              <a:t>	</a:t>
            </a:r>
            <a:r>
              <a:rPr lang="en-CA" dirty="0">
                <a:hlinkClick r:id="rId15"/>
              </a:rPr>
              <a:t>Rice</a:t>
            </a:r>
            <a:br>
              <a:rPr lang="en-CA" dirty="0"/>
            </a:br>
            <a:r>
              <a:rPr lang="en-CA" dirty="0"/>
              <a:t>	</a:t>
            </a:r>
            <a:r>
              <a:rPr lang="en-CA" dirty="0">
                <a:hlinkClick r:id="rId16"/>
              </a:rPr>
              <a:t>Wheat</a:t>
            </a:r>
            <a:endParaRPr lang="en-CA" dirty="0"/>
          </a:p>
          <a:p>
            <a:endParaRPr lang="en-US" dirty="0"/>
          </a:p>
        </p:txBody>
      </p:sp>
    </p:spTree>
    <p:extLst>
      <p:ext uri="{BB962C8B-B14F-4D97-AF65-F5344CB8AC3E}">
        <p14:creationId xmlns:p14="http://schemas.microsoft.com/office/powerpoint/2010/main" val="237586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19926-F654-4CBE-A68B-517F055B8C6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6" name="Picture 5">
            <a:extLst>
              <a:ext uri="{FF2B5EF4-FFF2-40B4-BE49-F238E27FC236}">
                <a16:creationId xmlns:a16="http://schemas.microsoft.com/office/drawing/2014/main" id="{6659C153-C098-4B72-910E-67C95D23B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549" y="152110"/>
            <a:ext cx="8344329" cy="5664491"/>
          </a:xfrm>
          <a:prstGeom prst="rect">
            <a:avLst/>
          </a:prstGeom>
        </p:spPr>
      </p:pic>
    </p:spTree>
    <p:extLst>
      <p:ext uri="{BB962C8B-B14F-4D97-AF65-F5344CB8AC3E}">
        <p14:creationId xmlns:p14="http://schemas.microsoft.com/office/powerpoint/2010/main" val="326332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C985D-89E5-4883-832E-2360C60A0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396" y="1139707"/>
            <a:ext cx="7925207" cy="4578585"/>
          </a:xfrm>
          <a:prstGeom prst="rect">
            <a:avLst/>
          </a:prstGeom>
        </p:spPr>
      </p:pic>
      <p:sp>
        <p:nvSpPr>
          <p:cNvPr id="4" name="Content Placeholder 2">
            <a:extLst>
              <a:ext uri="{FF2B5EF4-FFF2-40B4-BE49-F238E27FC236}">
                <a16:creationId xmlns:a16="http://schemas.microsoft.com/office/drawing/2014/main" id="{783A0665-724C-4ECC-8600-C327439FE93D}"/>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3"/>
              </a:rPr>
              <a:t>Source</a:t>
            </a:r>
            <a:endParaRPr lang="en-US" dirty="0"/>
          </a:p>
          <a:p>
            <a:endParaRPr lang="en-US" dirty="0"/>
          </a:p>
        </p:txBody>
      </p:sp>
    </p:spTree>
    <p:extLst>
      <p:ext uri="{BB962C8B-B14F-4D97-AF65-F5344CB8AC3E}">
        <p14:creationId xmlns:p14="http://schemas.microsoft.com/office/powerpoint/2010/main" val="4152882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19926-F654-4CBE-A68B-517F055B8C6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E5D57F43-5A70-4515-986C-87332E30B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14" y="130335"/>
            <a:ext cx="8258830" cy="6033237"/>
          </a:xfrm>
          <a:prstGeom prst="rect">
            <a:avLst/>
          </a:prstGeom>
        </p:spPr>
      </p:pic>
    </p:spTree>
    <p:extLst>
      <p:ext uri="{BB962C8B-B14F-4D97-AF65-F5344CB8AC3E}">
        <p14:creationId xmlns:p14="http://schemas.microsoft.com/office/powerpoint/2010/main" val="104628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0ED-0B3E-4252-8D2D-ED0CF4DAF22A}"/>
              </a:ext>
            </a:extLst>
          </p:cNvPr>
          <p:cNvSpPr>
            <a:spLocks noGrp="1"/>
          </p:cNvSpPr>
          <p:nvPr>
            <p:ph type="title"/>
          </p:nvPr>
        </p:nvSpPr>
        <p:spPr/>
        <p:txBody>
          <a:bodyPr>
            <a:normAutofit/>
          </a:bodyPr>
          <a:lstStyle/>
          <a:p>
            <a:r>
              <a:rPr lang="en-US" dirty="0"/>
              <a:t>Biodiversity</a:t>
            </a:r>
            <a:br>
              <a:rPr lang="en-US" dirty="0"/>
            </a:br>
            <a:r>
              <a:rPr lang="en-US" sz="1600" dirty="0"/>
              <a:t>Vandana Shiva (2015) </a:t>
            </a:r>
            <a:r>
              <a:rPr lang="en-CA" sz="1600" dirty="0"/>
              <a:t>Who Really Feeds the World? The Failures of Agribusiness and the Promise of Agroecology</a:t>
            </a:r>
            <a:r>
              <a:rPr lang="en-US" sz="1600" dirty="0"/>
              <a:t> </a:t>
            </a:r>
          </a:p>
        </p:txBody>
      </p:sp>
      <p:sp>
        <p:nvSpPr>
          <p:cNvPr id="3" name="Content Placeholder 2">
            <a:extLst>
              <a:ext uri="{FF2B5EF4-FFF2-40B4-BE49-F238E27FC236}">
                <a16:creationId xmlns:a16="http://schemas.microsoft.com/office/drawing/2014/main" id="{F8D0237F-7585-4461-B755-E5FCED82816D}"/>
              </a:ext>
            </a:extLst>
          </p:cNvPr>
          <p:cNvSpPr>
            <a:spLocks noGrp="1"/>
          </p:cNvSpPr>
          <p:nvPr>
            <p:ph idx="1"/>
          </p:nvPr>
        </p:nvSpPr>
        <p:spPr/>
        <p:txBody>
          <a:bodyPr>
            <a:normAutofit/>
          </a:bodyPr>
          <a:lstStyle/>
          <a:p>
            <a:r>
              <a:rPr lang="en-US" dirty="0"/>
              <a:t>Seed Saving Movement </a:t>
            </a:r>
            <a:r>
              <a:rPr lang="en-US" dirty="0">
                <a:hlinkClick r:id="rId2"/>
              </a:rPr>
              <a:t>Navdanya</a:t>
            </a:r>
            <a:endParaRPr lang="en-US" dirty="0">
              <a:hlinkClick r:id="rId3"/>
            </a:endParaRPr>
          </a:p>
          <a:p>
            <a:r>
              <a:rPr lang="en-US" dirty="0"/>
              <a:t>System to monitor ecological changes (Navdanya):</a:t>
            </a:r>
          </a:p>
          <a:p>
            <a:pPr lvl="1"/>
            <a:r>
              <a:rPr lang="en-US" dirty="0"/>
              <a:t>Provides documentation of the biodiversity status of a farm, including crop, tree and animal biodiversity</a:t>
            </a:r>
          </a:p>
          <a:p>
            <a:pPr lvl="1"/>
            <a:r>
              <a:rPr lang="en-US" dirty="0"/>
              <a:t>Indicates the contribution of biodiversity to provisioning of internal inputs and to the building and maintenance of nature’s economy through the conservation of the soil, water, and biodiversity</a:t>
            </a:r>
          </a:p>
          <a:p>
            <a:pPr lvl="1"/>
            <a:r>
              <a:rPr lang="en-US" dirty="0"/>
              <a:t>Indicates the contribution of biodiversity to the self-provisioning of food needs by agricultural families and communities, and to the building and maintenance of people’s economy</a:t>
            </a:r>
          </a:p>
          <a:p>
            <a:pPr lvl="1"/>
            <a:r>
              <a:rPr lang="en-US" dirty="0"/>
              <a:t>Reflects the market economy of the farm in terms of incomes from the sale of agricultural produce, as well as the additional costs for external inputs and retail food when biodiversity is lost</a:t>
            </a:r>
            <a:endParaRPr lang="en-US" dirty="0">
              <a:hlinkClick r:id="rId3"/>
            </a:endParaRPr>
          </a:p>
          <a:p>
            <a:r>
              <a:rPr lang="en-US" dirty="0" err="1">
                <a:hlinkClick r:id="rId3"/>
              </a:rPr>
              <a:t>Baranaja</a:t>
            </a:r>
            <a:r>
              <a:rPr lang="en-US" dirty="0">
                <a:hlinkClick r:id="rId3"/>
              </a:rPr>
              <a:t>: Twelve Seeds of Sustainability</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75641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AC7-6A5A-4123-96E7-F72F70CDA55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6AD405D-B030-4274-A374-6D55B55571E3}"/>
              </a:ext>
            </a:extLst>
          </p:cNvPr>
          <p:cNvSpPr>
            <a:spLocks noGrp="1"/>
          </p:cNvSpPr>
          <p:nvPr>
            <p:ph idx="1"/>
          </p:nvPr>
        </p:nvSpPr>
        <p:spPr/>
        <p:txBody>
          <a:bodyPr/>
          <a:lstStyle/>
          <a:p>
            <a:r>
              <a:rPr lang="en-US" dirty="0"/>
              <a:t>What is the commons? What is a commodity? </a:t>
            </a:r>
          </a:p>
          <a:p>
            <a:pPr lvl="1"/>
            <a:r>
              <a:rPr lang="en-US" dirty="0"/>
              <a:t>How can food be recognized as a commodity or common? </a:t>
            </a:r>
          </a:p>
          <a:p>
            <a:pPr lvl="1"/>
            <a:r>
              <a:rPr lang="en-US" dirty="0"/>
              <a:t>What is property? What is a possession? </a:t>
            </a:r>
          </a:p>
          <a:p>
            <a:pPr lvl="1"/>
            <a:r>
              <a:rPr lang="en-US" dirty="0"/>
              <a:t>What is the difference between private and public? </a:t>
            </a:r>
          </a:p>
          <a:p>
            <a:endParaRPr lang="en-US" dirty="0"/>
          </a:p>
          <a:p>
            <a:r>
              <a:rPr lang="en-US" dirty="0"/>
              <a:t>What is a GMO? </a:t>
            </a:r>
          </a:p>
          <a:p>
            <a:pPr lvl="1"/>
            <a:r>
              <a:rPr lang="en-US" dirty="0"/>
              <a:t>What does </a:t>
            </a:r>
            <a:r>
              <a:rPr lang="en-CA" dirty="0"/>
              <a:t>Mae-Wan Ho suggest about GMOs?</a:t>
            </a:r>
          </a:p>
          <a:p>
            <a:pPr lvl="1"/>
            <a:endParaRPr lang="en-US" dirty="0"/>
          </a:p>
          <a:p>
            <a:endParaRPr lang="en-US" dirty="0"/>
          </a:p>
        </p:txBody>
      </p:sp>
    </p:spTree>
    <p:extLst>
      <p:ext uri="{BB962C8B-B14F-4D97-AF65-F5344CB8AC3E}">
        <p14:creationId xmlns:p14="http://schemas.microsoft.com/office/powerpoint/2010/main" val="3706163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DA52-B695-4F25-A276-6303DFA9CBD5}"/>
              </a:ext>
            </a:extLst>
          </p:cNvPr>
          <p:cNvSpPr>
            <a:spLocks noGrp="1"/>
          </p:cNvSpPr>
          <p:nvPr>
            <p:ph type="title"/>
          </p:nvPr>
        </p:nvSpPr>
        <p:spPr/>
        <p:txBody>
          <a:bodyPr>
            <a:normAutofit/>
          </a:bodyPr>
          <a:lstStyle/>
          <a:p>
            <a:r>
              <a:rPr lang="en-US" dirty="0"/>
              <a:t>Commons Toolkit - Recap</a:t>
            </a:r>
            <a:br>
              <a:rPr lang="en-US" dirty="0"/>
            </a:br>
            <a:r>
              <a:rPr lang="en-US" sz="1200" i="1" dirty="0"/>
              <a:t>Gibson-Graham, J.K., Cameron, J., Healy, S. (2013) Take Back the Economy: An Ethical Guide for Transforming Communities, University of Minnesota Press</a:t>
            </a:r>
            <a:endParaRPr lang="en-US" dirty="0"/>
          </a:p>
        </p:txBody>
      </p:sp>
      <p:sp>
        <p:nvSpPr>
          <p:cNvPr id="3" name="Content Placeholder 2">
            <a:extLst>
              <a:ext uri="{FF2B5EF4-FFF2-40B4-BE49-F238E27FC236}">
                <a16:creationId xmlns:a16="http://schemas.microsoft.com/office/drawing/2014/main" id="{233E080E-617E-4A8D-882E-37206660F559}"/>
              </a:ext>
            </a:extLst>
          </p:cNvPr>
          <p:cNvSpPr>
            <a:spLocks noGrp="1"/>
          </p:cNvSpPr>
          <p:nvPr>
            <p:ph idx="1"/>
          </p:nvPr>
        </p:nvSpPr>
        <p:spPr/>
        <p:txBody>
          <a:bodyPr/>
          <a:lstStyle/>
          <a:p>
            <a:r>
              <a:rPr lang="en-US" dirty="0"/>
              <a:t>Types of commons:</a:t>
            </a:r>
          </a:p>
          <a:p>
            <a:pPr lvl="1"/>
            <a:r>
              <a:rPr lang="en-US" dirty="0"/>
              <a:t>Biophysical</a:t>
            </a:r>
          </a:p>
          <a:p>
            <a:pPr lvl="1"/>
            <a:r>
              <a:rPr lang="en-US" dirty="0"/>
              <a:t>Cultural</a:t>
            </a:r>
          </a:p>
          <a:p>
            <a:pPr lvl="1"/>
            <a:r>
              <a:rPr lang="en-US" dirty="0"/>
              <a:t>Social</a:t>
            </a:r>
          </a:p>
          <a:p>
            <a:pPr lvl="1"/>
            <a:r>
              <a:rPr lang="en-US" dirty="0"/>
              <a:t>Knowledge</a:t>
            </a:r>
          </a:p>
          <a:p>
            <a:r>
              <a:rPr lang="en-US" dirty="0"/>
              <a:t>Ways to assess commons:</a:t>
            </a:r>
          </a:p>
          <a:p>
            <a:pPr lvl="1"/>
            <a:r>
              <a:rPr lang="en-US" dirty="0"/>
              <a:t>Access</a:t>
            </a:r>
          </a:p>
          <a:p>
            <a:pPr lvl="1"/>
            <a:r>
              <a:rPr lang="en-US" dirty="0"/>
              <a:t>Use</a:t>
            </a:r>
          </a:p>
          <a:p>
            <a:pPr lvl="1"/>
            <a:r>
              <a:rPr lang="en-US" dirty="0"/>
              <a:t>Benefit</a:t>
            </a:r>
          </a:p>
          <a:p>
            <a:pPr lvl="1"/>
            <a:r>
              <a:rPr lang="en-US" dirty="0"/>
              <a:t>Care</a:t>
            </a:r>
          </a:p>
          <a:p>
            <a:pPr lvl="1"/>
            <a:r>
              <a:rPr lang="en-US" dirty="0"/>
              <a:t>Responsibility</a:t>
            </a:r>
          </a:p>
          <a:p>
            <a:pPr lvl="1"/>
            <a:r>
              <a:rPr lang="en-US" dirty="0"/>
              <a:t>Property</a:t>
            </a:r>
          </a:p>
        </p:txBody>
      </p:sp>
    </p:spTree>
    <p:extLst>
      <p:ext uri="{BB962C8B-B14F-4D97-AF65-F5344CB8AC3E}">
        <p14:creationId xmlns:p14="http://schemas.microsoft.com/office/powerpoint/2010/main" val="4201313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83FE-C625-436C-9832-B53B1A74671C}"/>
              </a:ext>
            </a:extLst>
          </p:cNvPr>
          <p:cNvSpPr>
            <a:spLocks noGrp="1"/>
          </p:cNvSpPr>
          <p:nvPr>
            <p:ph type="title"/>
          </p:nvPr>
        </p:nvSpPr>
        <p:spPr/>
        <p:txBody>
          <a:bodyPr/>
          <a:lstStyle/>
          <a:p>
            <a:r>
              <a:rPr lang="en-US" dirty="0"/>
              <a:t>Documentary to Watch</a:t>
            </a:r>
          </a:p>
        </p:txBody>
      </p:sp>
      <p:sp>
        <p:nvSpPr>
          <p:cNvPr id="3" name="Content Placeholder 2">
            <a:extLst>
              <a:ext uri="{FF2B5EF4-FFF2-40B4-BE49-F238E27FC236}">
                <a16:creationId xmlns:a16="http://schemas.microsoft.com/office/drawing/2014/main" id="{0459EC71-745E-4D27-AF82-6A045AAECA46}"/>
              </a:ext>
            </a:extLst>
          </p:cNvPr>
          <p:cNvSpPr>
            <a:spLocks noGrp="1"/>
          </p:cNvSpPr>
          <p:nvPr>
            <p:ph idx="1"/>
          </p:nvPr>
        </p:nvSpPr>
        <p:spPr/>
        <p:txBody>
          <a:bodyPr/>
          <a:lstStyle/>
          <a:p>
            <a:r>
              <a:rPr lang="en-US" dirty="0">
                <a:hlinkClick r:id="rId2"/>
              </a:rPr>
              <a:t>Seed: The Untold Story</a:t>
            </a:r>
            <a:r>
              <a:rPr lang="en-US" dirty="0"/>
              <a:t> (Trailer)</a:t>
            </a:r>
          </a:p>
        </p:txBody>
      </p:sp>
    </p:spTree>
    <p:extLst>
      <p:ext uri="{BB962C8B-B14F-4D97-AF65-F5344CB8AC3E}">
        <p14:creationId xmlns:p14="http://schemas.microsoft.com/office/powerpoint/2010/main" val="67052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C803-099C-4A6C-AA1E-3FB294D05B41}"/>
              </a:ext>
            </a:extLst>
          </p:cNvPr>
          <p:cNvSpPr>
            <a:spLocks noGrp="1"/>
          </p:cNvSpPr>
          <p:nvPr>
            <p:ph type="title"/>
          </p:nvPr>
        </p:nvSpPr>
        <p:spPr/>
        <p:txBody>
          <a:bodyPr/>
          <a:lstStyle/>
          <a:p>
            <a:r>
              <a:rPr lang="en-US" dirty="0"/>
              <a:t>Living Soil Not Chemical Fertilizers</a:t>
            </a:r>
          </a:p>
        </p:txBody>
      </p:sp>
      <p:sp>
        <p:nvSpPr>
          <p:cNvPr id="3" name="Content Placeholder 2">
            <a:extLst>
              <a:ext uri="{FF2B5EF4-FFF2-40B4-BE49-F238E27FC236}">
                <a16:creationId xmlns:a16="http://schemas.microsoft.com/office/drawing/2014/main" id="{3A5E4BB7-606C-401D-9DDF-8171B5B05F1E}"/>
              </a:ext>
            </a:extLst>
          </p:cNvPr>
          <p:cNvSpPr>
            <a:spLocks noGrp="1"/>
          </p:cNvSpPr>
          <p:nvPr>
            <p:ph idx="1"/>
          </p:nvPr>
        </p:nvSpPr>
        <p:spPr/>
        <p:txBody>
          <a:bodyPr>
            <a:normAutofit/>
          </a:bodyPr>
          <a:lstStyle/>
          <a:p>
            <a:r>
              <a:rPr lang="en-US" sz="3200" dirty="0">
                <a:hlinkClick r:id="rId2"/>
              </a:rPr>
              <a:t>FAO Video About Soil</a:t>
            </a:r>
            <a:endParaRPr lang="en-US" sz="3200" dirty="0"/>
          </a:p>
          <a:p>
            <a:endParaRPr lang="en-US" sz="3200" dirty="0"/>
          </a:p>
          <a:p>
            <a:r>
              <a:rPr lang="en-US" sz="3200" dirty="0">
                <a:hlinkClick r:id="rId3"/>
              </a:rPr>
              <a:t>The Soil Story</a:t>
            </a:r>
            <a:endParaRPr lang="en-US" sz="3200" dirty="0"/>
          </a:p>
          <a:p>
            <a:endParaRPr lang="en-US" sz="3200" dirty="0"/>
          </a:p>
        </p:txBody>
      </p:sp>
    </p:spTree>
    <p:extLst>
      <p:ext uri="{BB962C8B-B14F-4D97-AF65-F5344CB8AC3E}">
        <p14:creationId xmlns:p14="http://schemas.microsoft.com/office/powerpoint/2010/main" val="3930719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2CD0-E38C-496A-AFD0-FA5F9187F2A4}"/>
              </a:ext>
            </a:extLst>
          </p:cNvPr>
          <p:cNvSpPr>
            <a:spLocks noGrp="1"/>
          </p:cNvSpPr>
          <p:nvPr>
            <p:ph type="title"/>
          </p:nvPr>
        </p:nvSpPr>
        <p:spPr/>
        <p:txBody>
          <a:bodyPr/>
          <a:lstStyle/>
          <a:p>
            <a:r>
              <a:rPr lang="en-US" dirty="0"/>
              <a:t>Discussion About Group Projects</a:t>
            </a:r>
          </a:p>
        </p:txBody>
      </p:sp>
      <p:sp>
        <p:nvSpPr>
          <p:cNvPr id="3" name="Content Placeholder 2">
            <a:extLst>
              <a:ext uri="{FF2B5EF4-FFF2-40B4-BE49-F238E27FC236}">
                <a16:creationId xmlns:a16="http://schemas.microsoft.com/office/drawing/2014/main" id="{D54AFAA8-73DD-4023-AAFE-C3A6786EA5C7}"/>
              </a:ext>
            </a:extLst>
          </p:cNvPr>
          <p:cNvSpPr>
            <a:spLocks noGrp="1"/>
          </p:cNvSpPr>
          <p:nvPr>
            <p:ph idx="1"/>
          </p:nvPr>
        </p:nvSpPr>
        <p:spPr/>
        <p:txBody>
          <a:bodyPr/>
          <a:lstStyle/>
          <a:p>
            <a:r>
              <a:rPr lang="en-US" sz="3200" dirty="0"/>
              <a:t>I will give you back your proposals. </a:t>
            </a:r>
          </a:p>
          <a:p>
            <a:r>
              <a:rPr lang="en-US" sz="3200" dirty="0"/>
              <a:t>Please read over the comments carefully. </a:t>
            </a:r>
          </a:p>
          <a:p>
            <a:r>
              <a:rPr lang="en-US" sz="3200" dirty="0"/>
              <a:t>Let me know if you have questions or concerns. </a:t>
            </a:r>
          </a:p>
          <a:p>
            <a:r>
              <a:rPr lang="en-US" sz="3200" dirty="0"/>
              <a:t> </a:t>
            </a:r>
          </a:p>
          <a:p>
            <a:pPr marL="0" indent="0">
              <a:buNone/>
            </a:pPr>
            <a:endParaRPr lang="en-US" dirty="0"/>
          </a:p>
        </p:txBody>
      </p:sp>
    </p:spTree>
    <p:extLst>
      <p:ext uri="{BB962C8B-B14F-4D97-AF65-F5344CB8AC3E}">
        <p14:creationId xmlns:p14="http://schemas.microsoft.com/office/powerpoint/2010/main" val="4224428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 </a:t>
            </a:r>
          </a:p>
          <a:p>
            <a:endParaRPr lang="en-US" sz="3600" dirty="0"/>
          </a:p>
          <a:p>
            <a:r>
              <a:rPr lang="en-US" sz="3600" dirty="0"/>
              <a:t>Try to go vegetarian for the weekend.</a:t>
            </a:r>
          </a:p>
        </p:txBody>
      </p:sp>
    </p:spTree>
    <p:extLst>
      <p:ext uri="{BB962C8B-B14F-4D97-AF65-F5344CB8AC3E}">
        <p14:creationId xmlns:p14="http://schemas.microsoft.com/office/powerpoint/2010/main" val="62783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The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lnSpcReduction="10000"/>
          </a:bodyPr>
          <a:lstStyle/>
          <a:p>
            <a:r>
              <a:rPr lang="en-CA" dirty="0"/>
              <a:t>The world has or will soon have the agricultural technology available to feed the 8.3 billion people anticipated in the next quarter of a century. The more pertinent question today is whether farmers and ranchers will be permitted to use that technology. Extremists in the environmental movement, largely from rich nations and/or the privileged strata of society in poor nations, seem to be doing everything they can to stop scientific progress in its tracks. It is sad that some scientists, many of whom should or do know better, have also jumped on the extremist environmental bandwagon in search of research funds. When scientists align themselves with </a:t>
            </a:r>
            <a:r>
              <a:rPr lang="en-CA" dirty="0" err="1"/>
              <a:t>antiscience</a:t>
            </a:r>
            <a:r>
              <a:rPr lang="en-CA" dirty="0"/>
              <a:t> political movements or lend their name to unscientific propositions, what are we to think? Is it any wonder that science is losing its constituency? We must be on guard against politically opportunistic, pseudo-scientists…</a:t>
            </a:r>
            <a:endParaRPr lang="en-US" dirty="0"/>
          </a:p>
          <a:p>
            <a:r>
              <a:rPr lang="en-US" dirty="0"/>
              <a:t>Borlaug, N., E. (2000) Ending World Hunger. The Promise of Biotechnology and the Threat of </a:t>
            </a:r>
            <a:r>
              <a:rPr lang="en-US" dirty="0" err="1"/>
              <a:t>Antiscience</a:t>
            </a:r>
            <a:r>
              <a:rPr lang="en-US" dirty="0"/>
              <a:t> Zealotry, Plant Physiology, 124(2) pp. 488. </a:t>
            </a:r>
          </a:p>
          <a:p>
            <a:r>
              <a:rPr lang="en-US" dirty="0"/>
              <a:t> </a:t>
            </a:r>
          </a:p>
          <a:p>
            <a:endParaRPr lang="en-US" dirty="0"/>
          </a:p>
        </p:txBody>
      </p:sp>
    </p:spTree>
    <p:extLst>
      <p:ext uri="{BB962C8B-B14F-4D97-AF65-F5344CB8AC3E}">
        <p14:creationId xmlns:p14="http://schemas.microsoft.com/office/powerpoint/2010/main" val="148896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Critique of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fontScale="85000" lnSpcReduction="10000"/>
          </a:bodyPr>
          <a:lstStyle/>
          <a:p>
            <a:r>
              <a:rPr lang="en-US" dirty="0"/>
              <a:t>When poisons are introduced into agriculture to control pests, or when GMOs are introduced under the argument of “feeding the world,” the justification given is always “science”. But “science” does not have a singular entity, and it did not come into existence within a vacuum. Today, what we generally refer to as “science” is in fact Western, mechanistic, reductionist modern science, which became the dominant practice of understanding the world during the Industrial Revolution and has continued as the dominant paradigm….To shape the industrial system in the form of new, violent technologies, and to shape the capitalist system in the form of new, profit-driven economics, a certain </a:t>
            </a:r>
            <a:r>
              <a:rPr lang="en-US" i="1" dirty="0"/>
              <a:t>type</a:t>
            </a:r>
            <a:r>
              <a:rPr lang="en-US" dirty="0"/>
              <a:t> of science was promoted and privileged as the </a:t>
            </a:r>
            <a:r>
              <a:rPr lang="en-US" i="1" dirty="0"/>
              <a:t>only</a:t>
            </a:r>
            <a:r>
              <a:rPr lang="en-US" dirty="0"/>
              <a:t> scientific knowledge system. Two scientific theories came to dominate this new, industrial paradigm, and they continue to shape practices of food, agriculture, health, and nutrition even today. The first is a Newtonian-Cartesian idea of separation: a fragmented world made of fixed, immutable atoms…The second significant theory that has framed the knowledge paradigm for industrial agriculture is Darwin’s theory of competition as the basis for evolution…The Newtonian-Cartesian theory of fragmentation and separation and the Darwinian paradigm of competition, have led to a nonrenewable use of Earth’s resources, a </a:t>
            </a:r>
            <a:r>
              <a:rPr lang="en-US" dirty="0" err="1"/>
              <a:t>nonsustainable</a:t>
            </a:r>
            <a:r>
              <a:rPr lang="en-US" dirty="0"/>
              <a:t> model for food and agriculture, and an unhealthy model of health and nutrition. An emphasis on the legitimacy of these arguments as the sole “scientific” approach has created a knowledge apartheid by discounting the knowledge of Mother Earth.</a:t>
            </a:r>
          </a:p>
          <a:p>
            <a:r>
              <a:rPr lang="en-CA" dirty="0"/>
              <a:t>Shiva, V. (Shiva, V. (2016) Who Really Feeds the World, North Atlantic Books, pp. 4 – 7.</a:t>
            </a:r>
            <a:endParaRPr lang="en-US" dirty="0"/>
          </a:p>
          <a:p>
            <a:r>
              <a:rPr lang="en-US" dirty="0"/>
              <a:t> </a:t>
            </a:r>
          </a:p>
          <a:p>
            <a:endParaRPr lang="en-US" dirty="0"/>
          </a:p>
        </p:txBody>
      </p:sp>
    </p:spTree>
    <p:extLst>
      <p:ext uri="{BB962C8B-B14F-4D97-AF65-F5344CB8AC3E}">
        <p14:creationId xmlns:p14="http://schemas.microsoft.com/office/powerpoint/2010/main" val="169128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Importance of Action Based Research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sz="2400" dirty="0"/>
              <a:t>Why are action based projects important? </a:t>
            </a:r>
          </a:p>
          <a:p>
            <a:pPr lvl="1"/>
            <a:r>
              <a:rPr lang="en-US" dirty="0"/>
              <a:t>It is important to challenge the problematic dominant epistemological understandings of food. </a:t>
            </a:r>
          </a:p>
          <a:p>
            <a:pPr lvl="1"/>
            <a:r>
              <a:rPr lang="en-US" dirty="0"/>
              <a:t>Instead we should produce ontological formations of the world we want by co-creating and co-recreating social relations that produce positive outcomes on people and the planet. </a:t>
            </a:r>
          </a:p>
          <a:p>
            <a:pPr lvl="1"/>
            <a:r>
              <a:rPr lang="en-US" dirty="0"/>
              <a:t>Action based learning theories incorporate students and facilitators as co-learners and co-collaborators. Together, they learn by doing. They also connect with the community. </a:t>
            </a:r>
          </a:p>
          <a:p>
            <a:pPr lvl="1"/>
            <a:endParaRPr lang="en-US" dirty="0"/>
          </a:p>
          <a:p>
            <a:r>
              <a:rPr lang="en-US" dirty="0"/>
              <a:t>Epistemology – A term meaning “theory of knowledge,” which gets at the </a:t>
            </a:r>
            <a:r>
              <a:rPr lang="en-US" i="1" dirty="0"/>
              <a:t>how we know </a:t>
            </a:r>
            <a:r>
              <a:rPr lang="en-US" dirty="0"/>
              <a:t>about the social world that lies behind all theoretical approaches. (</a:t>
            </a:r>
            <a:r>
              <a:rPr lang="en-US" sz="1100" dirty="0"/>
              <a:t>Frampton, Kinsman, Thompson, </a:t>
            </a:r>
            <a:r>
              <a:rPr lang="en-US" sz="1100" dirty="0" err="1"/>
              <a:t>Tileczek</a:t>
            </a:r>
            <a:r>
              <a:rPr lang="en-US" sz="1100" dirty="0"/>
              <a:t>, (2006)</a:t>
            </a:r>
            <a:r>
              <a:rPr lang="en-US" sz="1900" dirty="0"/>
              <a:t>)</a:t>
            </a:r>
            <a:endParaRPr lang="en-US" dirty="0"/>
          </a:p>
          <a:p>
            <a:r>
              <a:rPr lang="en-US" dirty="0"/>
              <a:t>Ontology – Assumptions relating to how the social </a:t>
            </a:r>
            <a:r>
              <a:rPr lang="en-US" i="1" dirty="0"/>
              <a:t>comes into being </a:t>
            </a:r>
            <a:r>
              <a:rPr lang="en-US" dirty="0"/>
              <a:t>that inform all theories and ways of writing the social. (</a:t>
            </a:r>
            <a:r>
              <a:rPr lang="en-US" sz="1100" dirty="0"/>
              <a:t>Frampton, Kinsman, Thompson, </a:t>
            </a:r>
            <a:r>
              <a:rPr lang="en-US" sz="1100" dirty="0" err="1"/>
              <a:t>Tileczek</a:t>
            </a:r>
            <a:r>
              <a:rPr lang="en-US" sz="1100" dirty="0"/>
              <a:t>, (2006)</a:t>
            </a:r>
            <a:r>
              <a:rPr lang="en-US" sz="1900" dirty="0"/>
              <a:t>)</a:t>
            </a:r>
            <a:endParaRPr lang="en-US" sz="1100" dirty="0"/>
          </a:p>
          <a:p>
            <a:endParaRPr lang="en-US" dirty="0"/>
          </a:p>
        </p:txBody>
      </p:sp>
    </p:spTree>
    <p:extLst>
      <p:ext uri="{BB962C8B-B14F-4D97-AF65-F5344CB8AC3E}">
        <p14:creationId xmlns:p14="http://schemas.microsoft.com/office/powerpoint/2010/main" val="193735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1694-03B8-49CE-ABA6-4824937FCA2D}"/>
              </a:ext>
            </a:extLst>
          </p:cNvPr>
          <p:cNvSpPr>
            <a:spLocks noGrp="1"/>
          </p:cNvSpPr>
          <p:nvPr>
            <p:ph type="title"/>
          </p:nvPr>
        </p:nvSpPr>
        <p:spPr/>
        <p:txBody>
          <a:bodyPr/>
          <a:lstStyle/>
          <a:p>
            <a:r>
              <a:rPr lang="en-US" dirty="0"/>
              <a:t>Commodification of Food </a:t>
            </a:r>
          </a:p>
        </p:txBody>
      </p:sp>
      <p:sp>
        <p:nvSpPr>
          <p:cNvPr id="3" name="Content Placeholder 2">
            <a:extLst>
              <a:ext uri="{FF2B5EF4-FFF2-40B4-BE49-F238E27FC236}">
                <a16:creationId xmlns:a16="http://schemas.microsoft.com/office/drawing/2014/main" id="{76F4396C-CA7B-4271-899C-27744ED6531B}"/>
              </a:ext>
            </a:extLst>
          </p:cNvPr>
          <p:cNvSpPr>
            <a:spLocks noGrp="1"/>
          </p:cNvSpPr>
          <p:nvPr>
            <p:ph idx="1"/>
          </p:nvPr>
        </p:nvSpPr>
        <p:spPr/>
        <p:txBody>
          <a:bodyPr>
            <a:normAutofit fontScale="70000" lnSpcReduction="20000"/>
          </a:bodyPr>
          <a:lstStyle/>
          <a:p>
            <a:r>
              <a:rPr lang="en-US" sz="3400" dirty="0"/>
              <a:t>Commodity:  </a:t>
            </a:r>
          </a:p>
          <a:p>
            <a:pPr marL="201168" lvl="1" indent="0">
              <a:buNone/>
            </a:pPr>
            <a:endParaRPr lang="en-US" dirty="0"/>
          </a:p>
          <a:p>
            <a:pPr marL="201168" lvl="1" indent="0">
              <a:buNone/>
            </a:pPr>
            <a:r>
              <a:rPr lang="en-US" dirty="0"/>
              <a:t>Cambridge English Dictionary </a:t>
            </a:r>
          </a:p>
          <a:p>
            <a:pPr lvl="1"/>
            <a:r>
              <a:rPr lang="en-US" dirty="0"/>
              <a:t>A</a:t>
            </a:r>
            <a:r>
              <a:rPr lang="en-CA" dirty="0"/>
              <a:t> substance or product that can be traded, bought, or sold. </a:t>
            </a:r>
          </a:p>
          <a:p>
            <a:pPr lvl="1"/>
            <a:r>
              <a:rPr lang="en-CA" dirty="0"/>
              <a:t>A</a:t>
            </a:r>
            <a:r>
              <a:rPr lang="en-US" dirty="0"/>
              <a:t> valuable quality</a:t>
            </a:r>
          </a:p>
          <a:p>
            <a:pPr marL="201168" lvl="1" indent="0">
              <a:buNone/>
            </a:pPr>
            <a:r>
              <a:rPr lang="en-CA" dirty="0"/>
              <a:t>Oxford Dictionary</a:t>
            </a:r>
          </a:p>
          <a:p>
            <a:pPr lvl="1"/>
            <a:r>
              <a:rPr lang="en-CA" dirty="0"/>
              <a:t>A raw material or primary agricultural product that can be bought and sold, such as copper or coffee.</a:t>
            </a:r>
          </a:p>
          <a:p>
            <a:pPr lvl="1"/>
            <a:r>
              <a:rPr lang="en-CA" dirty="0"/>
              <a:t>A useful or valuable thing.</a:t>
            </a:r>
          </a:p>
          <a:p>
            <a:pPr marL="201168" lvl="1" indent="0">
              <a:buNone/>
            </a:pPr>
            <a:r>
              <a:rPr lang="en-CA" dirty="0"/>
              <a:t>Myriam-Webster Dictionary </a:t>
            </a:r>
          </a:p>
          <a:p>
            <a:pPr lvl="1"/>
            <a:r>
              <a:rPr lang="en-CA" dirty="0"/>
              <a:t>An economic good: such as</a:t>
            </a:r>
          </a:p>
          <a:p>
            <a:pPr lvl="2"/>
            <a:r>
              <a:rPr lang="en-CA" dirty="0"/>
              <a:t>A product of agriculture </a:t>
            </a:r>
          </a:p>
          <a:p>
            <a:pPr lvl="2"/>
            <a:r>
              <a:rPr lang="en-CA" dirty="0"/>
              <a:t>An article of commerce especially when delivered for shipment </a:t>
            </a:r>
          </a:p>
          <a:p>
            <a:pPr lvl="2"/>
            <a:r>
              <a:rPr lang="en-CA" dirty="0"/>
              <a:t>A mass-produced unspecialized product commodity chemicals</a:t>
            </a:r>
            <a:br>
              <a:rPr lang="en-CA" dirty="0"/>
            </a:br>
            <a:endParaRPr lang="en-CA" dirty="0"/>
          </a:p>
          <a:p>
            <a:pPr lvl="1"/>
            <a:r>
              <a:rPr lang="en-CA" dirty="0"/>
              <a:t>Something useful or valued</a:t>
            </a:r>
          </a:p>
          <a:p>
            <a:pPr lvl="1"/>
            <a:r>
              <a:rPr lang="en-CA" dirty="0"/>
              <a:t>Convenience, advantage</a:t>
            </a:r>
          </a:p>
          <a:p>
            <a:pPr lvl="1"/>
            <a:r>
              <a:rPr lang="en-CA" dirty="0"/>
              <a:t>A good or service whose wide availability typically leads to smaller profit margins and diminishes the importance of factors (such as brand name) other than price </a:t>
            </a:r>
          </a:p>
          <a:p>
            <a:pPr lvl="1"/>
            <a:r>
              <a:rPr lang="en-CA" dirty="0"/>
              <a:t>One that is subject to ready exchange or exploitation within a market</a:t>
            </a:r>
          </a:p>
        </p:txBody>
      </p:sp>
    </p:spTree>
    <p:extLst>
      <p:ext uri="{BB962C8B-B14F-4D97-AF65-F5344CB8AC3E}">
        <p14:creationId xmlns:p14="http://schemas.microsoft.com/office/powerpoint/2010/main" val="262268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2EED-B2E9-47CB-AE57-E737CCE3E15D}"/>
              </a:ext>
            </a:extLst>
          </p:cNvPr>
          <p:cNvSpPr>
            <a:spLocks noGrp="1"/>
          </p:cNvSpPr>
          <p:nvPr>
            <p:ph type="title"/>
          </p:nvPr>
        </p:nvSpPr>
        <p:spPr/>
        <p:txBody>
          <a:bodyPr/>
          <a:lstStyle/>
          <a:p>
            <a:r>
              <a:rPr lang="en-US" dirty="0"/>
              <a:t>Commodification of Food</a:t>
            </a:r>
          </a:p>
        </p:txBody>
      </p:sp>
      <p:sp>
        <p:nvSpPr>
          <p:cNvPr id="3" name="Content Placeholder 2">
            <a:extLst>
              <a:ext uri="{FF2B5EF4-FFF2-40B4-BE49-F238E27FC236}">
                <a16:creationId xmlns:a16="http://schemas.microsoft.com/office/drawing/2014/main" id="{DD9E0405-6013-43D2-8CB4-D0E856E16609}"/>
              </a:ext>
            </a:extLst>
          </p:cNvPr>
          <p:cNvSpPr>
            <a:spLocks noGrp="1"/>
          </p:cNvSpPr>
          <p:nvPr>
            <p:ph idx="1"/>
          </p:nvPr>
        </p:nvSpPr>
        <p:spPr/>
        <p:txBody>
          <a:bodyPr>
            <a:normAutofit/>
          </a:bodyPr>
          <a:lstStyle/>
          <a:p>
            <a:r>
              <a:rPr lang="en-US" dirty="0"/>
              <a:t>Marx circulation of commodities and money</a:t>
            </a:r>
          </a:p>
          <a:p>
            <a:pPr lvl="1"/>
            <a:r>
              <a:rPr lang="en-US" dirty="0"/>
              <a:t>C – C</a:t>
            </a:r>
          </a:p>
          <a:p>
            <a:pPr lvl="1"/>
            <a:r>
              <a:rPr lang="en-US" dirty="0"/>
              <a:t>C – M – C</a:t>
            </a:r>
          </a:p>
          <a:p>
            <a:pPr lvl="1"/>
            <a:r>
              <a:rPr lang="en-US" dirty="0"/>
              <a:t>M – C – M’</a:t>
            </a:r>
          </a:p>
          <a:p>
            <a:pPr lvl="1"/>
            <a:r>
              <a:rPr lang="en-US" dirty="0"/>
              <a:t>M – M’ </a:t>
            </a:r>
          </a:p>
          <a:p>
            <a:pPr marL="201168" lvl="1" indent="0">
              <a:buNone/>
            </a:pPr>
            <a:endParaRPr lang="en-US" dirty="0"/>
          </a:p>
          <a:p>
            <a:pPr marL="201168" lvl="1" indent="0">
              <a:buNone/>
            </a:pPr>
            <a:endParaRPr lang="en-US" dirty="0"/>
          </a:p>
          <a:p>
            <a:r>
              <a:rPr lang="en-US" dirty="0"/>
              <a:t>Polanyi – Fictitious Commodity </a:t>
            </a:r>
          </a:p>
          <a:p>
            <a:pPr lvl="1"/>
            <a:r>
              <a:rPr lang="en-US" dirty="0"/>
              <a:t>Land</a:t>
            </a:r>
          </a:p>
          <a:p>
            <a:pPr lvl="1"/>
            <a:r>
              <a:rPr lang="en-US" dirty="0"/>
              <a:t>Labour </a:t>
            </a:r>
          </a:p>
          <a:p>
            <a:pPr lvl="1"/>
            <a:r>
              <a:rPr lang="en-US" dirty="0"/>
              <a:t>Money</a:t>
            </a:r>
          </a:p>
          <a:p>
            <a:pPr lvl="1"/>
            <a:r>
              <a:rPr lang="en-US" dirty="0"/>
              <a:t>Food? </a:t>
            </a:r>
          </a:p>
        </p:txBody>
      </p:sp>
    </p:spTree>
    <p:extLst>
      <p:ext uri="{BB962C8B-B14F-4D97-AF65-F5344CB8AC3E}">
        <p14:creationId xmlns:p14="http://schemas.microsoft.com/office/powerpoint/2010/main" val="363693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E770-DED9-4B55-871D-2751BB94DE2B}"/>
              </a:ext>
            </a:extLst>
          </p:cNvPr>
          <p:cNvSpPr>
            <a:spLocks noGrp="1"/>
          </p:cNvSpPr>
          <p:nvPr>
            <p:ph type="title"/>
          </p:nvPr>
        </p:nvSpPr>
        <p:spPr/>
        <p:txBody>
          <a:bodyPr/>
          <a:lstStyle/>
          <a:p>
            <a:r>
              <a:rPr lang="en-US" dirty="0"/>
              <a:t>De-commodifying = Creating Commons (Recap of Vandana Shiva)</a:t>
            </a:r>
          </a:p>
        </p:txBody>
      </p:sp>
      <p:sp>
        <p:nvSpPr>
          <p:cNvPr id="3" name="Content Placeholder 2">
            <a:extLst>
              <a:ext uri="{FF2B5EF4-FFF2-40B4-BE49-F238E27FC236}">
                <a16:creationId xmlns:a16="http://schemas.microsoft.com/office/drawing/2014/main" id="{63163311-2277-44F7-A2FF-6DF44E7AC0D9}"/>
              </a:ext>
            </a:extLst>
          </p:cNvPr>
          <p:cNvSpPr>
            <a:spLocks noGrp="1"/>
          </p:cNvSpPr>
          <p:nvPr>
            <p:ph idx="1"/>
          </p:nvPr>
        </p:nvSpPr>
        <p:spPr/>
        <p:txBody>
          <a:bodyPr>
            <a:normAutofit fontScale="92500"/>
          </a:bodyPr>
          <a:lstStyle/>
          <a:p>
            <a:r>
              <a:rPr lang="en-US" sz="2300" dirty="0"/>
              <a:t>Closing of commons = commodifying food:</a:t>
            </a:r>
          </a:p>
          <a:p>
            <a:pPr marL="201168" lvl="1" indent="0">
              <a:buNone/>
            </a:pPr>
            <a:r>
              <a:rPr lang="en-US" dirty="0"/>
              <a:t>1 – The exclusion of people from access to resources that had been their common property of held in common</a:t>
            </a:r>
          </a:p>
          <a:p>
            <a:pPr marL="201168" lvl="1" indent="0">
              <a:buNone/>
            </a:pPr>
            <a:r>
              <a:rPr lang="en-US" dirty="0"/>
              <a:t>2 – The creation of ‘surplus’ or ‘disposable’ people by denying rights of access to the commons that sustained them</a:t>
            </a:r>
          </a:p>
          <a:p>
            <a:pPr marL="201168" lvl="1" indent="0">
              <a:buNone/>
            </a:pPr>
            <a:r>
              <a:rPr lang="en-US" dirty="0"/>
              <a:t>3 – The creation of private property by the enclosure of common property</a:t>
            </a:r>
          </a:p>
          <a:p>
            <a:pPr marL="201168" lvl="1" indent="0">
              <a:buNone/>
            </a:pPr>
            <a:r>
              <a:rPr lang="en-US" dirty="0"/>
              <a:t>4 – The replacement of diversity that provides for multiple needs and performs multiple functions with monocultures that provide raw material</a:t>
            </a:r>
            <a:br>
              <a:rPr lang="en-US" dirty="0"/>
            </a:br>
            <a:r>
              <a:rPr lang="en-US" dirty="0"/>
              <a:t>5 – The enclosure of minds and imagination, with the result that enclosures are defined and perceived as universal human progress, not as growth of privilege and exclusive rights for a few and dispossession and impoverished for the many</a:t>
            </a:r>
          </a:p>
          <a:p>
            <a:pPr marL="201168" lvl="1" indent="0">
              <a:buNone/>
            </a:pPr>
            <a:endParaRPr lang="en-US" dirty="0"/>
          </a:p>
          <a:p>
            <a:pPr marL="201168" lvl="1" indent="0">
              <a:buNone/>
            </a:pPr>
            <a:r>
              <a:rPr lang="en-US" dirty="0"/>
              <a:t>Terra matter – Mother earth</a:t>
            </a:r>
          </a:p>
          <a:p>
            <a:pPr marL="201168" lvl="1" indent="0">
              <a:buNone/>
            </a:pPr>
            <a:r>
              <a:rPr lang="en-US" dirty="0"/>
              <a:t>Terra nullius – Empty land</a:t>
            </a:r>
          </a:p>
          <a:p>
            <a:pPr marL="201168" lvl="1" indent="0">
              <a:buNone/>
            </a:pPr>
            <a:r>
              <a:rPr lang="en-US" b="1" dirty="0"/>
              <a:t>Bio nullius – Life as empty intelligence</a:t>
            </a:r>
          </a:p>
        </p:txBody>
      </p:sp>
    </p:spTree>
    <p:extLst>
      <p:ext uri="{BB962C8B-B14F-4D97-AF65-F5344CB8AC3E}">
        <p14:creationId xmlns:p14="http://schemas.microsoft.com/office/powerpoint/2010/main" val="33796323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3078</TotalTime>
  <Words>1898</Words>
  <Application>Microsoft Office PowerPoint</Application>
  <PresentationFormat>Widescreen</PresentationFormat>
  <Paragraphs>189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Calibri</vt:lpstr>
      <vt:lpstr>Calibri Light</vt:lpstr>
      <vt:lpstr>Retrospect</vt:lpstr>
      <vt:lpstr>Food and Culture</vt:lpstr>
      <vt:lpstr>Readings to Focus on for Next Week</vt:lpstr>
      <vt:lpstr>Discussion</vt:lpstr>
      <vt:lpstr>The Dominant Epistemological View of Food?</vt:lpstr>
      <vt:lpstr>Critique of Dominant Epistemological View of Food</vt:lpstr>
      <vt:lpstr>Importance of Action Based Research </vt:lpstr>
      <vt:lpstr>Commodification of Food </vt:lpstr>
      <vt:lpstr>Commodification of Food</vt:lpstr>
      <vt:lpstr>De-commodifying = Creating Commons (Recap of Vandana Shiva)</vt:lpstr>
      <vt:lpstr>Land Grab  Vandana Shiva (2015) Who Really Feeds the World? The Failures of Agribusiness and the Promise of Agroecology</vt:lpstr>
      <vt:lpstr>Violence Against Farmers  Vandana Shiva (2015) Who Really Feeds the World? The Failures of Agribusiness and the Promise of Agroecology</vt:lpstr>
      <vt:lpstr>Corporation</vt:lpstr>
      <vt:lpstr>Only A Few Large Corporations Own Most of the Agrochemical Market https://cban.ca/gmos/issues/corporate-control/</vt:lpstr>
      <vt:lpstr>Companies of War, Destruction and Death</vt:lpstr>
      <vt:lpstr>What is a GMO?</vt:lpstr>
      <vt:lpstr>Food Commodities – Issues with GMOs </vt:lpstr>
      <vt:lpstr>Health Hazards of GMOs</vt:lpstr>
      <vt:lpstr>GMO Myths According to Vandana Shiva</vt:lpstr>
      <vt:lpstr>PowerPoint Presentation</vt:lpstr>
      <vt:lpstr>PowerPoint Presentation</vt:lpstr>
      <vt:lpstr>PowerPoint Presentation</vt:lpstr>
      <vt:lpstr>PowerPoint Presentation</vt:lpstr>
      <vt:lpstr>PowerPoint Presentation</vt:lpstr>
      <vt:lpstr>PowerPoint Presentation</vt:lpstr>
      <vt:lpstr>GMOs in Canada Presently</vt:lpstr>
      <vt:lpstr>PowerPoint Presentation</vt:lpstr>
      <vt:lpstr>PowerPoint Presentation</vt:lpstr>
      <vt:lpstr>PowerPoint Presentation</vt:lpstr>
      <vt:lpstr>Biodiversity Vandana Shiva (2015) Who Really Feeds the World? The Failures of Agribusiness and the Promise of Agroecology </vt:lpstr>
      <vt:lpstr>Commons Toolkit - Recap Gibson-Graham, J.K., Cameron, J., Healy, S. (2013) Take Back the Economy: An Ethical Guide for Transforming Communities, University of Minnesota Press</vt:lpstr>
      <vt:lpstr>Documentary to Watch</vt:lpstr>
      <vt:lpstr>Living Soil Not Chemical Fertilizers</vt:lpstr>
      <vt:lpstr>Discussion About Group Projects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289</cp:revision>
  <dcterms:created xsi:type="dcterms:W3CDTF">2016-08-29T02:04:56Z</dcterms:created>
  <dcterms:modified xsi:type="dcterms:W3CDTF">2019-11-05T01:09:30Z</dcterms:modified>
</cp:coreProperties>
</file>