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329" r:id="rId3"/>
    <p:sldId id="320" r:id="rId4"/>
    <p:sldId id="266" r:id="rId5"/>
    <p:sldId id="267" r:id="rId6"/>
    <p:sldId id="309" r:id="rId7"/>
    <p:sldId id="310" r:id="rId8"/>
    <p:sldId id="261" r:id="rId9"/>
    <p:sldId id="319" r:id="rId10"/>
    <p:sldId id="324" r:id="rId11"/>
    <p:sldId id="325" r:id="rId12"/>
    <p:sldId id="326" r:id="rId13"/>
    <p:sldId id="327" r:id="rId14"/>
    <p:sldId id="328" r:id="rId15"/>
    <p:sldId id="322" r:id="rId16"/>
    <p:sldId id="323" r:id="rId17"/>
    <p:sldId id="330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237C-C3FD-452E-8E32-55B4E83C1FB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4681-C8FA-46BA-ACEB-0A28AD01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uLqVfk27g" TargetMode="External"/><Relationship Id="rId2" Type="http://schemas.openxmlformats.org/officeDocument/2006/relationships/hyperlink" Target="https://www.youtube.com/watch?v=wyHI3IrJOR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EDaoJ0Ybt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DBXeBoYK2A" TargetMode="External"/><Relationship Id="rId3" Type="http://schemas.openxmlformats.org/officeDocument/2006/relationships/hyperlink" Target="https://www.youtube.com/watch?v=KN2yunRynks" TargetMode="External"/><Relationship Id="rId7" Type="http://schemas.openxmlformats.org/officeDocument/2006/relationships/hyperlink" Target="https://www.youtube.com/watch?v=1eYi1qL1A-M" TargetMode="External"/><Relationship Id="rId2" Type="http://schemas.openxmlformats.org/officeDocument/2006/relationships/hyperlink" Target="http://www.dove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7evC55NU8I" TargetMode="External"/><Relationship Id="rId5" Type="http://schemas.openxmlformats.org/officeDocument/2006/relationships/hyperlink" Target="http://www.axe.ca/" TargetMode="External"/><Relationship Id="rId4" Type="http://schemas.openxmlformats.org/officeDocument/2006/relationships/hyperlink" Target="https://www.youtube.com/watch?v=Ei6JvK0W60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Advertising and the Consumer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January 14, 2020</a:t>
            </a:r>
          </a:p>
          <a:p>
            <a:r>
              <a:rPr lang="en-CA" dirty="0"/>
              <a:t>Introduction to advertising and the consumer culture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5"/>
          <a:stretch/>
        </p:blipFill>
        <p:spPr bwMode="auto">
          <a:xfrm>
            <a:off x="855448" y="640081"/>
            <a:ext cx="201168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29D8CA9-1098-402D-B022-2FF5DCCEB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571500"/>
            <a:ext cx="3914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59F68C8-CF37-444E-A3D4-761B90B9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9" r="52059"/>
          <a:stretch/>
        </p:blipFill>
        <p:spPr bwMode="auto">
          <a:xfrm>
            <a:off x="1769848" y="640081"/>
            <a:ext cx="1056615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road, book, outdoor&#10;&#10;Description generated with very high confidence">
            <a:extLst>
              <a:ext uri="{FF2B5EF4-FFF2-40B4-BE49-F238E27FC236}">
                <a16:creationId xmlns:a16="http://schemas.microsoft.com/office/drawing/2014/main" id="{07AE5675-0920-4CA4-B869-DCE140492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3" y="457200"/>
            <a:ext cx="4448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9C0AB69-666C-4E44-B435-57AD3F0C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4" r="34334"/>
          <a:stretch/>
        </p:blipFill>
        <p:spPr bwMode="auto">
          <a:xfrm>
            <a:off x="1769848" y="640081"/>
            <a:ext cx="1180822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photo of a person&#10;&#10;Description generated with high confidence">
            <a:extLst>
              <a:ext uri="{FF2B5EF4-FFF2-40B4-BE49-F238E27FC236}">
                <a16:creationId xmlns:a16="http://schemas.microsoft.com/office/drawing/2014/main" id="{6FF6704C-3892-435B-9B26-6898CD21A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8" y="516493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837DF6F-119A-48AE-944F-B4D7AAC2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9" r="18117"/>
          <a:stretch/>
        </p:blipFill>
        <p:spPr bwMode="auto">
          <a:xfrm>
            <a:off x="1769848" y="640081"/>
            <a:ext cx="1101313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183830E-9439-40FB-83E6-5D9D7FD1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61" y="523684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8C67EC81-DD0B-4A27-9862-915C71AA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6"/>
          <a:stretch/>
        </p:blipFill>
        <p:spPr bwMode="auto">
          <a:xfrm>
            <a:off x="1769848" y="640081"/>
            <a:ext cx="122876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person&#10;&#10;Description generated with high confidence">
            <a:extLst>
              <a:ext uri="{FF2B5EF4-FFF2-40B4-BE49-F238E27FC236}">
                <a16:creationId xmlns:a16="http://schemas.microsoft.com/office/drawing/2014/main" id="{675C1008-4941-4462-BFC8-29C7CBE2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8" y="385069"/>
            <a:ext cx="411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5B1D-F342-462E-9384-DC9E3809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 – What kind of a consumer are you? How do you acquire that you want and need?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CA05-9EF0-4F33-92A9-3DA4AC7E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077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Are you impulsive or plan purchases? </a:t>
            </a:r>
          </a:p>
          <a:p>
            <a:r>
              <a:rPr lang="en-US" dirty="0"/>
              <a:t>Are you a compulsive consumer? </a:t>
            </a:r>
          </a:p>
          <a:p>
            <a:r>
              <a:rPr lang="en-US" dirty="0"/>
              <a:t>Do you prioritize ethical products? </a:t>
            </a:r>
          </a:p>
          <a:p>
            <a:r>
              <a:rPr lang="en-US" dirty="0"/>
              <a:t>Do you self-produce anything? </a:t>
            </a:r>
          </a:p>
          <a:p>
            <a:r>
              <a:rPr lang="en-US" dirty="0"/>
              <a:t>Do you have an income source? </a:t>
            </a:r>
          </a:p>
          <a:p>
            <a:r>
              <a:rPr lang="en-US" dirty="0"/>
              <a:t>Do you shop more for necessity or pleasure? </a:t>
            </a:r>
          </a:p>
          <a:p>
            <a:r>
              <a:rPr lang="en-US" dirty="0"/>
              <a:t>Do you shop to change your moods? </a:t>
            </a:r>
          </a:p>
          <a:p>
            <a:r>
              <a:rPr lang="en-US" dirty="0"/>
              <a:t>Do you hold material items in high regards (are you materialistic)?</a:t>
            </a:r>
          </a:p>
          <a:p>
            <a:r>
              <a:rPr lang="en-US" dirty="0"/>
              <a:t>What do you spend your money on? Daily? Weekly? Monthly? Yearly? Future Plans?</a:t>
            </a:r>
          </a:p>
          <a:p>
            <a:r>
              <a:rPr lang="en-US" dirty="0"/>
              <a:t>Do you prioritize fair trade? </a:t>
            </a:r>
          </a:p>
          <a:p>
            <a:r>
              <a:rPr lang="en-US" dirty="0"/>
              <a:t>Do you use any alternative currencies? </a:t>
            </a:r>
          </a:p>
          <a:p>
            <a:r>
              <a:rPr lang="en-US" dirty="0"/>
              <a:t>Do you participate in barter networks?   </a:t>
            </a:r>
          </a:p>
          <a:p>
            <a:r>
              <a:rPr lang="en-US" dirty="0"/>
              <a:t>Do you buy stuff on the illegal market? </a:t>
            </a:r>
          </a:p>
          <a:p>
            <a:r>
              <a:rPr lang="en-US" dirty="0"/>
              <a:t>Do you get state allocations? </a:t>
            </a:r>
          </a:p>
          <a:p>
            <a:r>
              <a:rPr lang="en-US" dirty="0"/>
              <a:t>Do you steal things?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C2BA8-221D-4967-BB59-99F07B75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47" y="317716"/>
            <a:ext cx="2760161" cy="1450757"/>
          </a:xfrm>
        </p:spPr>
        <p:txBody>
          <a:bodyPr>
            <a:normAutofit/>
          </a:bodyPr>
          <a:lstStyle/>
          <a:p>
            <a:r>
              <a:rPr lang="en-US" dirty="0"/>
              <a:t>Ways to get Goods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3D6251-3C63-46F0-AD34-54BD6683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0" y="2086097"/>
            <a:ext cx="8352812" cy="4155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0F01-CB57-47B0-95F5-F40709DC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085" y="250613"/>
            <a:ext cx="2760161" cy="3670180"/>
          </a:xfrm>
        </p:spPr>
        <p:txBody>
          <a:bodyPr>
            <a:normAutofit/>
          </a:bodyPr>
          <a:lstStyle/>
          <a:p>
            <a:r>
              <a:rPr lang="en-US" dirty="0"/>
              <a:t>Polanyi </a:t>
            </a:r>
          </a:p>
          <a:p>
            <a:pPr lvl="1"/>
            <a:r>
              <a:rPr lang="en-US" dirty="0"/>
              <a:t>Markets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Householding/self-provisioning</a:t>
            </a:r>
          </a:p>
          <a:p>
            <a:pPr lvl="1"/>
            <a:r>
              <a:rPr lang="en-US" dirty="0"/>
              <a:t>Reciprocity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F86085F-50F1-4633-BABA-C192AD17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74" y="2092652"/>
            <a:ext cx="3357186" cy="41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C2FC-7C62-46A7-A108-318DD325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122A-EFE0-4660-B37F-56F4ACFA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culture? What do Williams, Nesbitt-Larking, Bennett define culture as?</a:t>
            </a:r>
            <a:endParaRPr lang="en-CA" dirty="0"/>
          </a:p>
          <a:p>
            <a:r>
              <a:rPr lang="en-US" dirty="0"/>
              <a:t>How does Richard Johnson define a cultural product? Describe Johnson’s model. Use an example to illustrate Johnson’s model. </a:t>
            </a:r>
            <a:endParaRPr lang="en-CA" dirty="0"/>
          </a:p>
          <a:p>
            <a:r>
              <a:rPr lang="en-US" dirty="0"/>
              <a:t>Describe Nesbitt-Larking’s Politics, Society and the Media model. Use an example to illustrate Nesbitt-Larking’s Politics, Society and the Media model.</a:t>
            </a:r>
            <a:endParaRPr lang="en-CA" dirty="0"/>
          </a:p>
          <a:p>
            <a:r>
              <a:rPr lang="en-US" dirty="0"/>
              <a:t>In </a:t>
            </a:r>
            <a:r>
              <a:rPr lang="en-US" i="1" dirty="0"/>
              <a:t>Social Communication in Advertising, </a:t>
            </a:r>
            <a:r>
              <a:rPr lang="en-US" dirty="0"/>
              <a:t>Table 1.1 defines Cultural Frames That Summarize the Development of Media, Marketing and Advertising: </a:t>
            </a:r>
            <a:endParaRPr lang="en-CA" dirty="0"/>
          </a:p>
          <a:p>
            <a:r>
              <a:rPr lang="en-US" dirty="0"/>
              <a:t>	1 – What are the marketing and advertising strategies for each period? </a:t>
            </a:r>
            <a:br>
              <a:rPr lang="en-US" dirty="0"/>
            </a:br>
            <a:r>
              <a:rPr lang="en-US" dirty="0"/>
              <a:t>	2 – When were the periods and what media was dominant for advertising? </a:t>
            </a:r>
            <a:br>
              <a:rPr lang="en-US" dirty="0"/>
            </a:br>
            <a:r>
              <a:rPr lang="en-US" dirty="0"/>
              <a:t>	3 – What are the elements in the ads for each period? </a:t>
            </a:r>
            <a:br>
              <a:rPr lang="en-US" dirty="0"/>
            </a:br>
            <a:r>
              <a:rPr lang="en-US" dirty="0"/>
              <a:t>	4 – What are the cultural frames for goods for each period? </a:t>
            </a:r>
            <a:br>
              <a:rPr lang="en-US" dirty="0"/>
            </a:br>
            <a:r>
              <a:rPr lang="en-US" dirty="0"/>
              <a:t>	5 – What are the metaphoric emotive themes in the ads for each period? </a:t>
            </a:r>
            <a:endParaRPr lang="en-CA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26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all next week. </a:t>
            </a:r>
          </a:p>
          <a:p>
            <a:endParaRPr lang="en-US" sz="2400" dirty="0"/>
          </a:p>
          <a:p>
            <a:r>
              <a:rPr lang="en-US" i="1" dirty="0"/>
              <a:t>Chapter 3 – Analyzing Advertisements: Form, Semiotics, and Ideology, Holm, N. (2017) Advertising and Consumer Society: A Critical Introduction, Palgrave Macmillan, pp. 35 – 61. </a:t>
            </a:r>
          </a:p>
          <a:p>
            <a:endParaRPr lang="en-US" sz="2400" i="1" dirty="0"/>
          </a:p>
          <a:p>
            <a:r>
              <a:rPr lang="en-US" sz="2400" b="1" i="1" dirty="0"/>
              <a:t>Homework: </a:t>
            </a:r>
            <a:r>
              <a:rPr lang="en-US" sz="2400" i="1" dirty="0"/>
              <a:t>Reflect on your employment/work/volunteer experience? </a:t>
            </a:r>
          </a:p>
          <a:p>
            <a:r>
              <a:rPr lang="en-US" sz="2400" i="1" dirty="0"/>
              <a:t>The question we will address next week is, what do you do with your time?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4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62FF-270B-4508-961B-816E4F17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E0CA-E313-4F9A-BBD1-1D547C9F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culture? </a:t>
            </a:r>
          </a:p>
          <a:p>
            <a:r>
              <a:rPr lang="en-US" dirty="0"/>
              <a:t>What makes up a culture?</a:t>
            </a:r>
          </a:p>
          <a:p>
            <a:r>
              <a:rPr lang="en-US" dirty="0"/>
              <a:t>How does advertising relate to culture?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259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Raymond Williams</a:t>
            </a:r>
          </a:p>
          <a:p>
            <a:pPr lvl="1"/>
            <a:r>
              <a:rPr lang="en-CA" dirty="0"/>
              <a:t>A general process of intellectual, spiritual and aesthetic development.</a:t>
            </a:r>
          </a:p>
          <a:p>
            <a:pPr lvl="1"/>
            <a:r>
              <a:rPr lang="en-CA" dirty="0"/>
              <a:t>A particular way of life, whether of a people, period or group. </a:t>
            </a:r>
          </a:p>
          <a:p>
            <a:pPr lvl="1"/>
            <a:r>
              <a:rPr lang="en-CA" dirty="0"/>
              <a:t>The works and practices of intellectual and especially artistic activity. </a:t>
            </a:r>
            <a:endParaRPr lang="en-US" dirty="0"/>
          </a:p>
          <a:p>
            <a:r>
              <a:rPr lang="en-US" dirty="0"/>
              <a:t>Nesbitt-Larking</a:t>
            </a:r>
          </a:p>
          <a:p>
            <a:pPr lvl="1"/>
            <a:r>
              <a:rPr lang="en-US" dirty="0"/>
              <a:t>The general process of intellectual, spiritual, and artistic development of a people.</a:t>
            </a:r>
          </a:p>
          <a:p>
            <a:pPr lvl="1"/>
            <a:r>
              <a:rPr lang="en-US" dirty="0"/>
              <a:t>The entire way of life of a people, in terms of those practices and facts through which they express their meaning. </a:t>
            </a:r>
          </a:p>
          <a:p>
            <a:pPr lvl="1"/>
            <a:r>
              <a:rPr lang="en-US" dirty="0"/>
              <a:t>High culture – the works and practices of intellectual artistic activity</a:t>
            </a:r>
          </a:p>
          <a:p>
            <a:pPr lvl="1"/>
            <a:r>
              <a:rPr lang="en-US" dirty="0"/>
              <a:t>Culture is the way of life of a people, in particular their evolving ideas, beliefs, and values as they are understood, communicated and represented. </a:t>
            </a:r>
          </a:p>
          <a:p>
            <a:r>
              <a:rPr lang="en-US" dirty="0"/>
              <a:t>Bennett </a:t>
            </a:r>
          </a:p>
          <a:p>
            <a:pPr lvl="1"/>
            <a:r>
              <a:rPr lang="en-US" dirty="0"/>
              <a:t>Culture consists of all those practices (or activities) that signify; that is, which produce and communicate meaning by the manipulation of signs in socially shared and conventionalized ways.</a:t>
            </a:r>
          </a:p>
        </p:txBody>
      </p:sp>
    </p:spTree>
    <p:extLst>
      <p:ext uri="{BB962C8B-B14F-4D97-AF65-F5344CB8AC3E}">
        <p14:creationId xmlns:p14="http://schemas.microsoft.com/office/powerpoint/2010/main" val="28212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5400" dirty="0"/>
              <a:t>Richard Johnson</a:t>
            </a:r>
            <a:br>
              <a:rPr lang="en-US" altLang="en-US" dirty="0"/>
            </a:br>
            <a:r>
              <a:rPr lang="en-US" altLang="en-US" dirty="0"/>
              <a:t>What is Cultural Studies Anyways, Social Text, (1986-87)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9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20B991-397C-4BEC-99B3-ED25476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Analyze the New Nike 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6E054-FFE2-4065-B77C-123A8749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Colin Kaepernick Nike Commercial</a:t>
            </a:r>
            <a:endParaRPr lang="en-US" b="1" dirty="0"/>
          </a:p>
          <a:p>
            <a:endParaRPr lang="en-US" dirty="0"/>
          </a:p>
          <a:p>
            <a:r>
              <a:rPr lang="en-CA" b="1" dirty="0">
                <a:hlinkClick r:id="rId3"/>
              </a:rPr>
              <a:t>Nike - Whatever (Colin Kaepernick parody)</a:t>
            </a:r>
            <a:endParaRPr lang="en-CA" b="1" dirty="0"/>
          </a:p>
          <a:p>
            <a:endParaRPr lang="en-CA" b="1" dirty="0"/>
          </a:p>
          <a:p>
            <a:r>
              <a:rPr lang="en-CA" b="1" dirty="0">
                <a:hlinkClick r:id="rId4"/>
              </a:rPr>
              <a:t>Colin Kaepernick Memes</a:t>
            </a:r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5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349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Compare and contrast ad campaigns!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2"/>
              </a:rPr>
              <a:t>Dove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3"/>
              </a:rPr>
              <a:t>Dove Evolution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4"/>
              </a:rPr>
              <a:t>Dove Onslaught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5"/>
              </a:rPr>
              <a:t>Axe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6"/>
              </a:rPr>
              <a:t>Axe Music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7"/>
              </a:rPr>
              <a:t>Axe Television Ad Diner Party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8"/>
              </a:rPr>
              <a:t>Axe Television Ad Dentist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4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448" y="640081"/>
            <a:ext cx="6469319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495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1617</TotalTime>
  <Words>610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Advertising and the Consumer Culture</vt:lpstr>
      <vt:lpstr>Discussion</vt:lpstr>
      <vt:lpstr>What is Culture? </vt:lpstr>
      <vt:lpstr>RECAP – Critical Multidimensional Model</vt:lpstr>
      <vt:lpstr>RECAP – Critical Multidimensional Model</vt:lpstr>
      <vt:lpstr>RECAP – Critical Multidimensional Model</vt:lpstr>
      <vt:lpstr>Let’s Analyze the New Nike Ad</vt:lpstr>
      <vt:lpstr>Compare and contrast ad campaigns!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Discussion – What kind of a consumer are you? How do you acquire that you want and need? </vt:lpstr>
      <vt:lpstr>Ways to get Goods</vt:lpstr>
      <vt:lpstr>Learning Check</vt:lpstr>
      <vt:lpstr>Questions or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126</cp:revision>
  <dcterms:created xsi:type="dcterms:W3CDTF">2016-08-29T02:04:56Z</dcterms:created>
  <dcterms:modified xsi:type="dcterms:W3CDTF">2020-02-14T04:51:05Z</dcterms:modified>
</cp:coreProperties>
</file>