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2" r:id="rId1"/>
  </p:sldMasterIdLst>
  <p:notesMasterIdLst>
    <p:notesMasterId r:id="rId22"/>
  </p:notesMasterIdLst>
  <p:sldIdLst>
    <p:sldId id="256" r:id="rId2"/>
    <p:sldId id="338" r:id="rId3"/>
    <p:sldId id="342" r:id="rId4"/>
    <p:sldId id="343" r:id="rId5"/>
    <p:sldId id="323" r:id="rId6"/>
    <p:sldId id="324" r:id="rId7"/>
    <p:sldId id="325" r:id="rId8"/>
    <p:sldId id="322" r:id="rId9"/>
    <p:sldId id="359" r:id="rId10"/>
    <p:sldId id="268" r:id="rId11"/>
    <p:sldId id="360" r:id="rId12"/>
    <p:sldId id="361" r:id="rId13"/>
    <p:sldId id="326" r:id="rId14"/>
    <p:sldId id="329" r:id="rId15"/>
    <p:sldId id="285" r:id="rId16"/>
    <p:sldId id="362" r:id="rId17"/>
    <p:sldId id="363" r:id="rId18"/>
    <p:sldId id="294" r:id="rId19"/>
    <p:sldId id="339" r:id="rId20"/>
    <p:sldId id="283"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88" autoAdjust="0"/>
    <p:restoredTop sz="94660"/>
  </p:normalViewPr>
  <p:slideViewPr>
    <p:cSldViewPr snapToGrid="0">
      <p:cViewPr>
        <p:scale>
          <a:sx n="88" d="100"/>
          <a:sy n="88" d="100"/>
        </p:scale>
        <p:origin x="80" y="3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509237C-C3FD-452E-8E32-55B4E83C1FB7}" type="datetimeFigureOut">
              <a:rPr lang="en-US" smtClean="0"/>
              <a:t>1/15/2020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69C4681-C8FA-46BA-ACEB-0A28AD01EED3}" type="slidenum">
              <a:rPr lang="en-US" smtClean="0"/>
              <a:t>‹#›</a:t>
            </a:fld>
            <a:endParaRPr lang="en-US"/>
          </a:p>
        </p:txBody>
      </p:sp>
    </p:spTree>
    <p:extLst>
      <p:ext uri="{BB962C8B-B14F-4D97-AF65-F5344CB8AC3E}">
        <p14:creationId xmlns:p14="http://schemas.microsoft.com/office/powerpoint/2010/main" val="20891997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21842BA-7EFE-4E94-BF70-CCD5482705EF}" type="datetimeFigureOut">
              <a:rPr lang="en-CA" smtClean="0"/>
              <a:t>2020-01-15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2E8C5B3-70D6-4FAB-BB21-E17DB9DB3569}" type="slidenum">
              <a:rPr lang="en-CA" smtClean="0"/>
              <a:t>‹#›</a:t>
            </a:fld>
            <a:endParaRPr lang="en-CA"/>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092490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21842BA-7EFE-4E94-BF70-CCD5482705EF}" type="datetimeFigureOut">
              <a:rPr lang="en-CA" smtClean="0"/>
              <a:t>2020-01-15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2E8C5B3-70D6-4FAB-BB21-E17DB9DB3569}" type="slidenum">
              <a:rPr lang="en-CA" smtClean="0"/>
              <a:t>‹#›</a:t>
            </a:fld>
            <a:endParaRPr lang="en-CA"/>
          </a:p>
        </p:txBody>
      </p:sp>
    </p:spTree>
    <p:extLst>
      <p:ext uri="{BB962C8B-B14F-4D97-AF65-F5344CB8AC3E}">
        <p14:creationId xmlns:p14="http://schemas.microsoft.com/office/powerpoint/2010/main" val="35252328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21842BA-7EFE-4E94-BF70-CCD5482705EF}" type="datetimeFigureOut">
              <a:rPr lang="en-CA" smtClean="0"/>
              <a:t>2020-01-15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2E8C5B3-70D6-4FAB-BB21-E17DB9DB3569}" type="slidenum">
              <a:rPr lang="en-CA" smtClean="0"/>
              <a:t>‹#›</a:t>
            </a:fld>
            <a:endParaRPr lang="en-CA"/>
          </a:p>
        </p:txBody>
      </p:sp>
    </p:spTree>
    <p:extLst>
      <p:ext uri="{BB962C8B-B14F-4D97-AF65-F5344CB8AC3E}">
        <p14:creationId xmlns:p14="http://schemas.microsoft.com/office/powerpoint/2010/main" val="3289989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21842BA-7EFE-4E94-BF70-CCD5482705EF}" type="datetimeFigureOut">
              <a:rPr lang="en-CA" smtClean="0"/>
              <a:t>2020-01-15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2E8C5B3-70D6-4FAB-BB21-E17DB9DB3569}" type="slidenum">
              <a:rPr lang="en-CA" smtClean="0"/>
              <a:t>‹#›</a:t>
            </a:fld>
            <a:endParaRPr lang="en-CA"/>
          </a:p>
        </p:txBody>
      </p:sp>
    </p:spTree>
    <p:extLst>
      <p:ext uri="{BB962C8B-B14F-4D97-AF65-F5344CB8AC3E}">
        <p14:creationId xmlns:p14="http://schemas.microsoft.com/office/powerpoint/2010/main" val="10532762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21842BA-7EFE-4E94-BF70-CCD5482705EF}" type="datetimeFigureOut">
              <a:rPr lang="en-CA" smtClean="0"/>
              <a:t>2020-01-15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2E8C5B3-70D6-4FAB-BB21-E17DB9DB3569}" type="slidenum">
              <a:rPr lang="en-CA" smtClean="0"/>
              <a:t>‹#›</a:t>
            </a:fld>
            <a:endParaRPr lang="en-CA"/>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119578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21842BA-7EFE-4E94-BF70-CCD5482705EF}" type="datetimeFigureOut">
              <a:rPr lang="en-CA" smtClean="0"/>
              <a:t>2020-01-15</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C2E8C5B3-70D6-4FAB-BB21-E17DB9DB3569}" type="slidenum">
              <a:rPr lang="en-CA" smtClean="0"/>
              <a:t>‹#›</a:t>
            </a:fld>
            <a:endParaRPr lang="en-CA"/>
          </a:p>
        </p:txBody>
      </p:sp>
    </p:spTree>
    <p:extLst>
      <p:ext uri="{BB962C8B-B14F-4D97-AF65-F5344CB8AC3E}">
        <p14:creationId xmlns:p14="http://schemas.microsoft.com/office/powerpoint/2010/main" val="3514064454"/>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21842BA-7EFE-4E94-BF70-CCD5482705EF}" type="datetimeFigureOut">
              <a:rPr lang="en-CA" smtClean="0"/>
              <a:t>2020-01-15</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C2E8C5B3-70D6-4FAB-BB21-E17DB9DB3569}" type="slidenum">
              <a:rPr lang="en-CA" smtClean="0"/>
              <a:t>‹#›</a:t>
            </a:fld>
            <a:endParaRPr lang="en-CA"/>
          </a:p>
        </p:txBody>
      </p:sp>
    </p:spTree>
    <p:extLst>
      <p:ext uri="{BB962C8B-B14F-4D97-AF65-F5344CB8AC3E}">
        <p14:creationId xmlns:p14="http://schemas.microsoft.com/office/powerpoint/2010/main" val="1132136572"/>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21842BA-7EFE-4E94-BF70-CCD5482705EF}" type="datetimeFigureOut">
              <a:rPr lang="en-CA" smtClean="0"/>
              <a:t>2020-01-15</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C2E8C5B3-70D6-4FAB-BB21-E17DB9DB3569}" type="slidenum">
              <a:rPr lang="en-CA" smtClean="0"/>
              <a:t>‹#›</a:t>
            </a:fld>
            <a:endParaRPr lang="en-CA"/>
          </a:p>
        </p:txBody>
      </p:sp>
    </p:spTree>
    <p:extLst>
      <p:ext uri="{BB962C8B-B14F-4D97-AF65-F5344CB8AC3E}">
        <p14:creationId xmlns:p14="http://schemas.microsoft.com/office/powerpoint/2010/main" val="24969417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921842BA-7EFE-4E94-BF70-CCD5482705EF}" type="datetimeFigureOut">
              <a:rPr lang="en-CA" smtClean="0"/>
              <a:t>2020-01-15</a:t>
            </a:fld>
            <a:endParaRPr lang="en-CA"/>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CA"/>
          </a:p>
        </p:txBody>
      </p:sp>
      <p:sp>
        <p:nvSpPr>
          <p:cNvPr id="9" name="Slide Number Placeholder 8"/>
          <p:cNvSpPr>
            <a:spLocks noGrp="1"/>
          </p:cNvSpPr>
          <p:nvPr>
            <p:ph type="sldNum" sz="quarter" idx="12"/>
          </p:nvPr>
        </p:nvSpPr>
        <p:spPr/>
        <p:txBody>
          <a:bodyPr/>
          <a:lstStyle/>
          <a:p>
            <a:fld id="{C2E8C5B3-70D6-4FAB-BB21-E17DB9DB3569}" type="slidenum">
              <a:rPr lang="en-CA" smtClean="0"/>
              <a:t>‹#›</a:t>
            </a:fld>
            <a:endParaRPr lang="en-CA"/>
          </a:p>
        </p:txBody>
      </p:sp>
    </p:spTree>
    <p:extLst>
      <p:ext uri="{BB962C8B-B14F-4D97-AF65-F5344CB8AC3E}">
        <p14:creationId xmlns:p14="http://schemas.microsoft.com/office/powerpoint/2010/main" val="28393714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921842BA-7EFE-4E94-BF70-CCD5482705EF}" type="datetimeFigureOut">
              <a:rPr lang="en-CA" smtClean="0"/>
              <a:t>2020-01-15</a:t>
            </a:fld>
            <a:endParaRPr lang="en-CA"/>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CA"/>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C2E8C5B3-70D6-4FAB-BB21-E17DB9DB3569}" type="slidenum">
              <a:rPr lang="en-CA" smtClean="0"/>
              <a:t>‹#›</a:t>
            </a:fld>
            <a:endParaRPr lang="en-CA"/>
          </a:p>
        </p:txBody>
      </p:sp>
    </p:spTree>
    <p:extLst>
      <p:ext uri="{BB962C8B-B14F-4D97-AF65-F5344CB8AC3E}">
        <p14:creationId xmlns:p14="http://schemas.microsoft.com/office/powerpoint/2010/main" val="2993521936"/>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921842BA-7EFE-4E94-BF70-CCD5482705EF}" type="datetimeFigureOut">
              <a:rPr lang="en-CA" smtClean="0"/>
              <a:t>2020-01-15</a:t>
            </a:fld>
            <a:endParaRPr lang="en-CA"/>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2E8C5B3-70D6-4FAB-BB21-E17DB9DB3569}" type="slidenum">
              <a:rPr lang="en-CA" smtClean="0"/>
              <a:t>‹#›</a:t>
            </a:fld>
            <a:endParaRPr lang="en-CA"/>
          </a:p>
        </p:txBody>
      </p:sp>
    </p:spTree>
    <p:extLst>
      <p:ext uri="{BB962C8B-B14F-4D97-AF65-F5344CB8AC3E}">
        <p14:creationId xmlns:p14="http://schemas.microsoft.com/office/powerpoint/2010/main" val="12423868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921842BA-7EFE-4E94-BF70-CCD5482705EF}" type="datetimeFigureOut">
              <a:rPr lang="en-CA" smtClean="0"/>
              <a:t>2020-01-15</a:t>
            </a:fld>
            <a:endParaRPr lang="en-CA"/>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CA"/>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C2E8C5B3-70D6-4FAB-BB21-E17DB9DB3569}" type="slidenum">
              <a:rPr lang="en-CA" smtClean="0"/>
              <a:t>‹#›</a:t>
            </a:fld>
            <a:endParaRPr lang="en-CA"/>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82822672"/>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hyperlink" Target="https://www.youtube.com/playlist?list=PLxeXiLu4E6R_zHJnnt8-Wlu_TpEUBcKxA"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postcapitalistpossibilities.org/"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youtube.com/watch?v=D3R5Uy5O_Ds" TargetMode="External"/><Relationship Id="rId2" Type="http://schemas.openxmlformats.org/officeDocument/2006/relationships/hyperlink" Target="https://www.youtube.com/watch?v=2pFDh4n1lzE" TargetMode="External"/><Relationship Id="rId1" Type="http://schemas.openxmlformats.org/officeDocument/2006/relationships/slideLayout" Target="../slideLayouts/slideLayout2.xml"/><Relationship Id="rId5" Type="http://schemas.openxmlformats.org/officeDocument/2006/relationships/hyperlink" Target="https://www.yintahaccess.com/" TargetMode="External"/><Relationship Id="rId4" Type="http://schemas.openxmlformats.org/officeDocument/2006/relationships/hyperlink" Target="https://www.facebook.com/wetsuwetenstrong/videos/2958143090886727/"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CA" dirty="0"/>
              <a:t>Community and Local Activism</a:t>
            </a:r>
          </a:p>
        </p:txBody>
      </p:sp>
      <p:sp>
        <p:nvSpPr>
          <p:cNvPr id="3" name="Subtitle 2"/>
          <p:cNvSpPr>
            <a:spLocks noGrp="1"/>
          </p:cNvSpPr>
          <p:nvPr>
            <p:ph type="subTitle" idx="1"/>
          </p:nvPr>
        </p:nvSpPr>
        <p:spPr/>
        <p:txBody>
          <a:bodyPr>
            <a:normAutofit fontScale="85000" lnSpcReduction="20000"/>
          </a:bodyPr>
          <a:lstStyle/>
          <a:p>
            <a:r>
              <a:rPr lang="en-CA" dirty="0"/>
              <a:t>Erik Chevrier</a:t>
            </a:r>
          </a:p>
          <a:p>
            <a:r>
              <a:rPr lang="en-CA" dirty="0"/>
              <a:t>January 16</a:t>
            </a:r>
            <a:r>
              <a:rPr lang="en-CA" baseline="30000" dirty="0"/>
              <a:t>th</a:t>
            </a:r>
            <a:r>
              <a:rPr lang="en-CA" dirty="0"/>
              <a:t>, 2020</a:t>
            </a:r>
          </a:p>
          <a:p>
            <a:r>
              <a:rPr lang="en-CA" dirty="0"/>
              <a:t>Theoretical Perspectives and Models of Community Work</a:t>
            </a:r>
          </a:p>
        </p:txBody>
      </p:sp>
    </p:spTree>
    <p:extLst>
      <p:ext uri="{BB962C8B-B14F-4D97-AF65-F5344CB8AC3E}">
        <p14:creationId xmlns:p14="http://schemas.microsoft.com/office/powerpoint/2010/main" val="918609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009399-37A4-4DF8-97C6-A7B0EB4745CB}"/>
              </a:ext>
            </a:extLst>
          </p:cNvPr>
          <p:cNvSpPr>
            <a:spLocks noGrp="1"/>
          </p:cNvSpPr>
          <p:nvPr>
            <p:ph type="title"/>
          </p:nvPr>
        </p:nvSpPr>
        <p:spPr/>
        <p:txBody>
          <a:bodyPr>
            <a:normAutofit fontScale="90000"/>
          </a:bodyPr>
          <a:lstStyle/>
          <a:p>
            <a:r>
              <a:rPr lang="en-US" dirty="0"/>
              <a:t>Take back the Economy </a:t>
            </a:r>
            <a:br>
              <a:rPr lang="en-US" dirty="0"/>
            </a:br>
            <a:r>
              <a:rPr lang="en-US" dirty="0"/>
              <a:t>Gibson Graham</a:t>
            </a:r>
            <a:r>
              <a:rPr lang="en-US" sz="1200" dirty="0"/>
              <a:t> </a:t>
            </a:r>
            <a:br>
              <a:rPr lang="en-US" sz="1200" dirty="0"/>
            </a:br>
            <a:r>
              <a:rPr lang="en-US" sz="1200" i="1" dirty="0"/>
              <a:t>Gibson-Graham, J.K., Cameron, J., Healy, S. (2013) Take Back the Economy: An Ethical Guide for Transforming Communities, University of Minnesota Press </a:t>
            </a:r>
            <a:endParaRPr lang="en-US" dirty="0"/>
          </a:p>
        </p:txBody>
      </p:sp>
      <p:sp>
        <p:nvSpPr>
          <p:cNvPr id="3" name="Content Placeholder 2">
            <a:extLst>
              <a:ext uri="{FF2B5EF4-FFF2-40B4-BE49-F238E27FC236}">
                <a16:creationId xmlns:a16="http://schemas.microsoft.com/office/drawing/2014/main" id="{BDE889DB-74C6-4394-9984-38EC2EF2191D}"/>
              </a:ext>
            </a:extLst>
          </p:cNvPr>
          <p:cNvSpPr>
            <a:spLocks noGrp="1"/>
          </p:cNvSpPr>
          <p:nvPr>
            <p:ph idx="1"/>
          </p:nvPr>
        </p:nvSpPr>
        <p:spPr/>
        <p:txBody>
          <a:bodyPr/>
          <a:lstStyle/>
          <a:p>
            <a:r>
              <a:rPr lang="en-US" dirty="0">
                <a:hlinkClick r:id="rId2"/>
              </a:rPr>
              <a:t>Katherine Gibson Interview Playlist</a:t>
            </a:r>
            <a:endParaRPr lang="en-US" dirty="0"/>
          </a:p>
        </p:txBody>
      </p:sp>
      <p:pic>
        <p:nvPicPr>
          <p:cNvPr id="7" name="Picture 6">
            <a:extLst>
              <a:ext uri="{FF2B5EF4-FFF2-40B4-BE49-F238E27FC236}">
                <a16:creationId xmlns:a16="http://schemas.microsoft.com/office/drawing/2014/main" id="{A0492EBD-E0A7-4775-9164-21D90EFE0D5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76457" y="1809538"/>
            <a:ext cx="3579223" cy="4397331"/>
          </a:xfrm>
          <a:prstGeom prst="rect">
            <a:avLst/>
          </a:prstGeom>
        </p:spPr>
      </p:pic>
    </p:spTree>
    <p:extLst>
      <p:ext uri="{BB962C8B-B14F-4D97-AF65-F5344CB8AC3E}">
        <p14:creationId xmlns:p14="http://schemas.microsoft.com/office/powerpoint/2010/main" val="19013025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34DDD9-BF0C-4101-A605-8191950ABA7F}"/>
              </a:ext>
            </a:extLst>
          </p:cNvPr>
          <p:cNvSpPr>
            <a:spLocks noGrp="1"/>
          </p:cNvSpPr>
          <p:nvPr>
            <p:ph type="title"/>
          </p:nvPr>
        </p:nvSpPr>
        <p:spPr/>
        <p:txBody>
          <a:bodyPr>
            <a:normAutofit fontScale="90000"/>
          </a:bodyPr>
          <a:lstStyle/>
          <a:p>
            <a:r>
              <a:rPr lang="en-US" dirty="0"/>
              <a:t>Take back the Economy </a:t>
            </a:r>
            <a:br>
              <a:rPr lang="en-US" dirty="0"/>
            </a:br>
            <a:r>
              <a:rPr lang="en-US" dirty="0"/>
              <a:t>Gibson Graham </a:t>
            </a:r>
            <a:br>
              <a:rPr lang="en-US" dirty="0"/>
            </a:br>
            <a:r>
              <a:rPr lang="en-US" sz="1200" i="1" dirty="0"/>
              <a:t>Gibson-Graham, J.K., Cameron, J., Healy, S. (2013) Take Back the Economy: An Ethical Guide for Transforming Communities, University of Minnesota Press </a:t>
            </a:r>
            <a:endParaRPr lang="en-US" dirty="0"/>
          </a:p>
        </p:txBody>
      </p:sp>
      <p:pic>
        <p:nvPicPr>
          <p:cNvPr id="5" name="Content Placeholder 4">
            <a:extLst>
              <a:ext uri="{FF2B5EF4-FFF2-40B4-BE49-F238E27FC236}">
                <a16:creationId xmlns:a16="http://schemas.microsoft.com/office/drawing/2014/main" id="{117871B2-43AB-4F5C-B397-B1C43F612CA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83162" y="1846263"/>
            <a:ext cx="8086001" cy="4022725"/>
          </a:xfrm>
        </p:spPr>
      </p:pic>
    </p:spTree>
    <p:extLst>
      <p:ext uri="{BB962C8B-B14F-4D97-AF65-F5344CB8AC3E}">
        <p14:creationId xmlns:p14="http://schemas.microsoft.com/office/powerpoint/2010/main" val="41868142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B87160-73FC-48C8-9177-4CB86B9EE219}"/>
              </a:ext>
            </a:extLst>
          </p:cNvPr>
          <p:cNvSpPr>
            <a:spLocks noGrp="1"/>
          </p:cNvSpPr>
          <p:nvPr>
            <p:ph type="title"/>
          </p:nvPr>
        </p:nvSpPr>
        <p:spPr/>
        <p:txBody>
          <a:bodyPr>
            <a:normAutofit fontScale="90000"/>
          </a:bodyPr>
          <a:lstStyle/>
          <a:p>
            <a:r>
              <a:rPr lang="en-US" sz="4900" dirty="0"/>
              <a:t>Envisioning Real Utopias</a:t>
            </a:r>
            <a:br>
              <a:rPr lang="en-US" sz="4900" dirty="0"/>
            </a:br>
            <a:r>
              <a:rPr lang="en-US" sz="4900" dirty="0"/>
              <a:t>Erik Olin Wright</a:t>
            </a:r>
            <a:br>
              <a:rPr lang="en-US" sz="700" dirty="0"/>
            </a:br>
            <a:r>
              <a:rPr lang="en-CA" sz="1200" i="1" dirty="0"/>
              <a:t>Olin Wright, E. (2010) Envisioning Real Utopias, Verso</a:t>
            </a:r>
            <a:endParaRPr lang="en-US" sz="4400" dirty="0"/>
          </a:p>
        </p:txBody>
      </p:sp>
      <p:pic>
        <p:nvPicPr>
          <p:cNvPr id="4" name="Content Placeholder 3" descr="multiple pathways to social empowerment">
            <a:extLst>
              <a:ext uri="{FF2B5EF4-FFF2-40B4-BE49-F238E27FC236}">
                <a16:creationId xmlns:a16="http://schemas.microsoft.com/office/drawing/2014/main" id="{E49BF62C-3D41-4000-8FA1-FA86FC8094A2}"/>
              </a:ext>
            </a:extLst>
          </p:cNvPr>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34509" y="1878326"/>
            <a:ext cx="5783942" cy="4406814"/>
          </a:xfrm>
          <a:prstGeom prst="rect">
            <a:avLst/>
          </a:prstGeom>
          <a:noFill/>
          <a:ln>
            <a:noFill/>
          </a:ln>
        </p:spPr>
      </p:pic>
    </p:spTree>
    <p:extLst>
      <p:ext uri="{BB962C8B-B14F-4D97-AF65-F5344CB8AC3E}">
        <p14:creationId xmlns:p14="http://schemas.microsoft.com/office/powerpoint/2010/main" val="24008172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25C8D2C1-DA83-420D-9635-D52CE066B5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a:extLst>
              <a:ext uri="{FF2B5EF4-FFF2-40B4-BE49-F238E27FC236}">
                <a16:creationId xmlns:a16="http://schemas.microsoft.com/office/drawing/2014/main" id="{434F74C9-6A0B-409E-AD1C-45B58BE91B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9" name="Straight Connector 18">
            <a:extLst>
              <a:ext uri="{FF2B5EF4-FFF2-40B4-BE49-F238E27FC236}">
                <a16:creationId xmlns:a16="http://schemas.microsoft.com/office/drawing/2014/main" id="{F5486A9D-1265-4B57-91E6-68E666B978B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21" name="Rectangle 20">
            <a:extLst>
              <a:ext uri="{FF2B5EF4-FFF2-40B4-BE49-F238E27FC236}">
                <a16:creationId xmlns:a16="http://schemas.microsoft.com/office/drawing/2014/main" id="{F452A527-3631-41ED-858D-3777A7D149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CF0B4E9-487A-4FBC-9A57-758E3F9FD1CA}"/>
              </a:ext>
            </a:extLst>
          </p:cNvPr>
          <p:cNvSpPr>
            <a:spLocks noGrp="1"/>
          </p:cNvSpPr>
          <p:nvPr>
            <p:ph type="title"/>
          </p:nvPr>
        </p:nvSpPr>
        <p:spPr>
          <a:xfrm>
            <a:off x="6730000" y="639097"/>
            <a:ext cx="4813072" cy="3686015"/>
          </a:xfrm>
        </p:spPr>
        <p:txBody>
          <a:bodyPr vert="horz" lIns="91440" tIns="45720" rIns="91440" bIns="45720" rtlCol="0" anchor="b">
            <a:normAutofit/>
          </a:bodyPr>
          <a:lstStyle/>
          <a:p>
            <a:r>
              <a:rPr lang="en-US" sz="3200" dirty="0">
                <a:solidFill>
                  <a:schemeClr val="tx1">
                    <a:lumMod val="85000"/>
                    <a:lumOff val="15000"/>
                  </a:schemeClr>
                </a:solidFill>
              </a:rPr>
              <a:t>Three Systems of an Economy – John Pierce </a:t>
            </a:r>
            <a:br>
              <a:rPr lang="en-US" sz="3200" dirty="0">
                <a:solidFill>
                  <a:schemeClr val="tx1">
                    <a:lumMod val="85000"/>
                    <a:lumOff val="15000"/>
                  </a:schemeClr>
                </a:solidFill>
              </a:rPr>
            </a:br>
            <a:r>
              <a:rPr lang="en-US" sz="3200" dirty="0">
                <a:solidFill>
                  <a:schemeClr val="tx1">
                    <a:lumMod val="85000"/>
                    <a:lumOff val="15000"/>
                  </a:schemeClr>
                </a:solidFill>
              </a:rPr>
              <a:t>Pearce, J. (2009) Social Economy: Engaging as a Third System, In Amin, A. The Social Economy; International Perspectives on Economic Solidarity, p. 26. </a:t>
            </a:r>
          </a:p>
        </p:txBody>
      </p:sp>
      <p:pic>
        <p:nvPicPr>
          <p:cNvPr id="10" name="Picture 4" descr="A close up of a piece of paper&#10;&#10;Description generated with high confidence">
            <a:extLst>
              <a:ext uri="{FF2B5EF4-FFF2-40B4-BE49-F238E27FC236}">
                <a16:creationId xmlns:a16="http://schemas.microsoft.com/office/drawing/2014/main" id="{A8801FA1-E4BC-47C4-83D1-B7E5B995624C}"/>
              </a:ext>
            </a:extLst>
          </p:cNvPr>
          <p:cNvPicPr/>
          <p:nvPr/>
        </p:nvPicPr>
        <p:blipFill rotWithShape="1">
          <a:blip r:embed="rId2">
            <a:extLst>
              <a:ext uri="{28A0092B-C50C-407E-A947-70E740481C1C}">
                <a14:useLocalDpi xmlns:a14="http://schemas.microsoft.com/office/drawing/2010/main" val="0"/>
              </a:ext>
            </a:extLst>
          </a:blip>
          <a:srcRect b="5781"/>
          <a:stretch/>
        </p:blipFill>
        <p:spPr bwMode="auto">
          <a:xfrm>
            <a:off x="1" y="10"/>
            <a:ext cx="6096000" cy="6857990"/>
          </a:xfrm>
          <a:prstGeom prst="rect">
            <a:avLst/>
          </a:prstGeom>
          <a:solidFill>
            <a:srgbClr val="FFFFFF">
              <a:alpha val="0"/>
            </a:srgbClr>
          </a:solidFill>
        </p:spPr>
      </p:pic>
      <p:cxnSp>
        <p:nvCxnSpPr>
          <p:cNvPr id="23" name="Straight Connector 22">
            <a:extLst>
              <a:ext uri="{FF2B5EF4-FFF2-40B4-BE49-F238E27FC236}">
                <a16:creationId xmlns:a16="http://schemas.microsoft.com/office/drawing/2014/main" id="{D28A9C89-B313-458F-9C85-515930A51A9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805053" y="4343400"/>
            <a:ext cx="438912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95145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4E4490D0-3672-446A-AC12-B4830333BD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a:extLst>
              <a:ext uri="{FF2B5EF4-FFF2-40B4-BE49-F238E27FC236}">
                <a16:creationId xmlns:a16="http://schemas.microsoft.com/office/drawing/2014/main" id="{39CB82C2-DF65-4EC1-8280-F201D50F57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20" name="Straight Connector 19">
            <a:extLst>
              <a:ext uri="{FF2B5EF4-FFF2-40B4-BE49-F238E27FC236}">
                <a16:creationId xmlns:a16="http://schemas.microsoft.com/office/drawing/2014/main" id="{7E1D4427-852B-4B37-8E76-0E9F1810BA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22" name="Rectangle 21">
            <a:extLst>
              <a:ext uri="{FF2B5EF4-FFF2-40B4-BE49-F238E27FC236}">
                <a16:creationId xmlns:a16="http://schemas.microsoft.com/office/drawing/2014/main" id="{FA4CD5CB-D209-4D70-8CA4-629731C592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4ED36CF-D944-4014-983C-C1BA62CA51CF}"/>
              </a:ext>
            </a:extLst>
          </p:cNvPr>
          <p:cNvSpPr>
            <a:spLocks noGrp="1"/>
          </p:cNvSpPr>
          <p:nvPr>
            <p:ph type="title"/>
          </p:nvPr>
        </p:nvSpPr>
        <p:spPr>
          <a:xfrm>
            <a:off x="8141110" y="639097"/>
            <a:ext cx="3401961" cy="3686015"/>
          </a:xfrm>
        </p:spPr>
        <p:txBody>
          <a:bodyPr vert="horz" lIns="91440" tIns="45720" rIns="91440" bIns="45720" rtlCol="0" anchor="b">
            <a:normAutofit/>
          </a:bodyPr>
          <a:lstStyle/>
          <a:p>
            <a:r>
              <a:rPr lang="en-US" sz="4600">
                <a:solidFill>
                  <a:schemeClr val="tx1">
                    <a:lumMod val="85000"/>
                    <a:lumOff val="15000"/>
                  </a:schemeClr>
                </a:solidFill>
              </a:rPr>
              <a:t>Ecological Systems Theory of Development</a:t>
            </a:r>
          </a:p>
        </p:txBody>
      </p:sp>
      <p:pic>
        <p:nvPicPr>
          <p:cNvPr id="11" name="Content Placeholder 3" descr="http://keats.kcl.ac.uk/pluginfile.php/737715/mod_resource/content/1/images/pic007.jpg">
            <a:extLst>
              <a:ext uri="{FF2B5EF4-FFF2-40B4-BE49-F238E27FC236}">
                <a16:creationId xmlns:a16="http://schemas.microsoft.com/office/drawing/2014/main" id="{A74113DC-CBE7-456D-83A7-884039BDD7B2}"/>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581983" y="640081"/>
            <a:ext cx="5016249" cy="5054156"/>
          </a:xfrm>
          <a:prstGeom prst="rect">
            <a:avLst/>
          </a:prstGeom>
          <a:noFill/>
          <a:extLst>
            <a:ext uri="{909E8E84-426E-40DD-AFC4-6F175D3DCCD1}">
              <a14:hiddenFill xmlns:a14="http://schemas.microsoft.com/office/drawing/2010/main">
                <a:solidFill>
                  <a:srgbClr val="FFFFFF"/>
                </a:solidFill>
              </a14:hiddenFill>
            </a:ext>
          </a:extLst>
        </p:spPr>
      </p:pic>
      <p:cxnSp>
        <p:nvCxnSpPr>
          <p:cNvPr id="24" name="Straight Connector 23">
            <a:extLst>
              <a:ext uri="{FF2B5EF4-FFF2-40B4-BE49-F238E27FC236}">
                <a16:creationId xmlns:a16="http://schemas.microsoft.com/office/drawing/2014/main" id="{5C6A2BAE-B461-4B55-8E1F-0722ABDD139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209305" y="4343400"/>
            <a:ext cx="320040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26" name="Rectangle 25">
            <a:extLst>
              <a:ext uri="{FF2B5EF4-FFF2-40B4-BE49-F238E27FC236}">
                <a16:creationId xmlns:a16="http://schemas.microsoft.com/office/drawing/2014/main" id="{B4C27B90-DF2B-4D00-BA07-18ED774CD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8" name="Rectangle 27">
            <a:extLst>
              <a:ext uri="{FF2B5EF4-FFF2-40B4-BE49-F238E27FC236}">
                <a16:creationId xmlns:a16="http://schemas.microsoft.com/office/drawing/2014/main" id="{593ACC25-C262-417A-8AA9-0641C772BD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6077348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DF9194-DA33-4B21-8840-CA77D2806DCE}"/>
              </a:ext>
            </a:extLst>
          </p:cNvPr>
          <p:cNvSpPr>
            <a:spLocks noGrp="1"/>
          </p:cNvSpPr>
          <p:nvPr>
            <p:ph type="title"/>
          </p:nvPr>
        </p:nvSpPr>
        <p:spPr/>
        <p:txBody>
          <a:bodyPr/>
          <a:lstStyle/>
          <a:p>
            <a:r>
              <a:rPr lang="en-US" dirty="0"/>
              <a:t>What is Capitalism? </a:t>
            </a:r>
          </a:p>
        </p:txBody>
      </p:sp>
      <p:sp>
        <p:nvSpPr>
          <p:cNvPr id="3" name="Content Placeholder 2">
            <a:extLst>
              <a:ext uri="{FF2B5EF4-FFF2-40B4-BE49-F238E27FC236}">
                <a16:creationId xmlns:a16="http://schemas.microsoft.com/office/drawing/2014/main" id="{56A570B1-E993-4BC5-9A5B-A1F5A8C6121C}"/>
              </a:ext>
            </a:extLst>
          </p:cNvPr>
          <p:cNvSpPr>
            <a:spLocks noGrp="1"/>
          </p:cNvSpPr>
          <p:nvPr>
            <p:ph idx="1"/>
          </p:nvPr>
        </p:nvSpPr>
        <p:spPr/>
        <p:txBody>
          <a:bodyPr>
            <a:normAutofit/>
          </a:bodyPr>
          <a:lstStyle/>
          <a:p>
            <a:r>
              <a:rPr lang="en-US" dirty="0"/>
              <a:t>What features of a economic, social and political system does capitalism have? </a:t>
            </a:r>
            <a:br>
              <a:rPr lang="en-US" dirty="0"/>
            </a:br>
            <a:br>
              <a:rPr lang="en-US" dirty="0"/>
            </a:br>
            <a:br>
              <a:rPr lang="en-US" dirty="0"/>
            </a:br>
            <a:endParaRPr lang="en-US" dirty="0"/>
          </a:p>
          <a:p>
            <a:pPr marL="0" indent="0">
              <a:buNone/>
            </a:pPr>
            <a:endParaRPr lang="en-US" dirty="0"/>
          </a:p>
        </p:txBody>
      </p:sp>
    </p:spTree>
    <p:extLst>
      <p:ext uri="{BB962C8B-B14F-4D97-AF65-F5344CB8AC3E}">
        <p14:creationId xmlns:p14="http://schemas.microsoft.com/office/powerpoint/2010/main" val="36427296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DF9194-DA33-4B21-8840-CA77D2806DCE}"/>
              </a:ext>
            </a:extLst>
          </p:cNvPr>
          <p:cNvSpPr>
            <a:spLocks noGrp="1"/>
          </p:cNvSpPr>
          <p:nvPr>
            <p:ph type="title"/>
          </p:nvPr>
        </p:nvSpPr>
        <p:spPr/>
        <p:txBody>
          <a:bodyPr/>
          <a:lstStyle/>
          <a:p>
            <a:r>
              <a:rPr lang="en-US" dirty="0"/>
              <a:t>What is Capitalism? </a:t>
            </a:r>
          </a:p>
        </p:txBody>
      </p:sp>
      <p:sp>
        <p:nvSpPr>
          <p:cNvPr id="3" name="Content Placeholder 2">
            <a:extLst>
              <a:ext uri="{FF2B5EF4-FFF2-40B4-BE49-F238E27FC236}">
                <a16:creationId xmlns:a16="http://schemas.microsoft.com/office/drawing/2014/main" id="{56A570B1-E993-4BC5-9A5B-A1F5A8C6121C}"/>
              </a:ext>
            </a:extLst>
          </p:cNvPr>
          <p:cNvSpPr>
            <a:spLocks noGrp="1"/>
          </p:cNvSpPr>
          <p:nvPr>
            <p:ph idx="1"/>
          </p:nvPr>
        </p:nvSpPr>
        <p:spPr/>
        <p:txBody>
          <a:bodyPr>
            <a:normAutofit fontScale="70000" lnSpcReduction="20000"/>
          </a:bodyPr>
          <a:lstStyle/>
          <a:p>
            <a:r>
              <a:rPr lang="en-US" dirty="0"/>
              <a:t>Markets</a:t>
            </a:r>
            <a:br>
              <a:rPr lang="en-US" dirty="0"/>
            </a:br>
            <a:r>
              <a:rPr lang="en-US" dirty="0"/>
              <a:t>Profit</a:t>
            </a:r>
            <a:br>
              <a:rPr lang="en-US" dirty="0"/>
            </a:br>
            <a:r>
              <a:rPr lang="en-US" dirty="0"/>
              <a:t>Private ownership of the means of production</a:t>
            </a:r>
            <a:br>
              <a:rPr lang="en-US" dirty="0"/>
            </a:br>
            <a:r>
              <a:rPr lang="en-US" dirty="0"/>
              <a:t>Money based system</a:t>
            </a:r>
            <a:br>
              <a:rPr lang="en-US" dirty="0"/>
            </a:br>
            <a:r>
              <a:rPr lang="en-US" dirty="0"/>
              <a:t>Financial markets</a:t>
            </a:r>
            <a:br>
              <a:rPr lang="en-US" dirty="0"/>
            </a:br>
            <a:r>
              <a:rPr lang="en-US" dirty="0"/>
              <a:t>Private property</a:t>
            </a:r>
            <a:br>
              <a:rPr lang="en-US" dirty="0"/>
            </a:br>
            <a:r>
              <a:rPr lang="en-US" dirty="0"/>
              <a:t>Alienation</a:t>
            </a:r>
            <a:br>
              <a:rPr lang="en-US" dirty="0"/>
            </a:br>
            <a:r>
              <a:rPr lang="en-US" dirty="0"/>
              <a:t>Exploitation</a:t>
            </a:r>
            <a:br>
              <a:rPr lang="en-US" dirty="0"/>
            </a:br>
            <a:r>
              <a:rPr lang="en-US" dirty="0"/>
              <a:t>Wage Labour</a:t>
            </a:r>
            <a:br>
              <a:rPr lang="en-US" dirty="0"/>
            </a:br>
            <a:r>
              <a:rPr lang="en-US" dirty="0"/>
              <a:t>Externalities</a:t>
            </a:r>
            <a:br>
              <a:rPr lang="en-US" dirty="0"/>
            </a:br>
            <a:r>
              <a:rPr lang="en-US" dirty="0"/>
              <a:t>Expendable work force</a:t>
            </a:r>
            <a:br>
              <a:rPr lang="en-US" dirty="0"/>
            </a:br>
            <a:r>
              <a:rPr lang="en-US" dirty="0"/>
              <a:t>Inequality</a:t>
            </a:r>
            <a:br>
              <a:rPr lang="en-US" dirty="0"/>
            </a:br>
            <a:r>
              <a:rPr lang="en-US" dirty="0"/>
              <a:t>Advertising</a:t>
            </a:r>
            <a:br>
              <a:rPr lang="en-US" dirty="0"/>
            </a:br>
            <a:r>
              <a:rPr lang="en-US" dirty="0"/>
              <a:t>Consumerism</a:t>
            </a:r>
            <a:br>
              <a:rPr lang="en-US" dirty="0"/>
            </a:br>
            <a:r>
              <a:rPr lang="en-US" dirty="0"/>
              <a:t>Firms</a:t>
            </a:r>
            <a:br>
              <a:rPr lang="en-US" dirty="0"/>
            </a:br>
            <a:r>
              <a:rPr lang="en-US" dirty="0"/>
              <a:t>Institutions</a:t>
            </a:r>
            <a:br>
              <a:rPr lang="en-US" dirty="0"/>
            </a:br>
            <a:r>
              <a:rPr lang="en-US" dirty="0"/>
              <a:t>Imperialism</a:t>
            </a:r>
            <a:br>
              <a:rPr lang="en-US" dirty="0"/>
            </a:br>
            <a:r>
              <a:rPr lang="en-US" dirty="0"/>
              <a:t>Colonialism</a:t>
            </a:r>
            <a:br>
              <a:rPr lang="en-US" dirty="0"/>
            </a:br>
            <a:r>
              <a:rPr lang="en-US" dirty="0"/>
              <a:t>Exchange</a:t>
            </a:r>
            <a:br>
              <a:rPr lang="en-US" dirty="0"/>
            </a:br>
            <a:r>
              <a:rPr lang="en-US" dirty="0"/>
              <a:t>Free (non-slave) labour</a:t>
            </a:r>
            <a:br>
              <a:rPr lang="en-US" dirty="0"/>
            </a:br>
            <a:r>
              <a:rPr lang="en-US" dirty="0"/>
              <a:t>Cycles and crisis </a:t>
            </a:r>
            <a:br>
              <a:rPr lang="en-US" dirty="0"/>
            </a:br>
            <a:r>
              <a:rPr lang="en-US" dirty="0"/>
              <a:t>Growth</a:t>
            </a:r>
            <a:br>
              <a:rPr lang="en-US" dirty="0"/>
            </a:br>
            <a:r>
              <a:rPr lang="en-US" dirty="0"/>
              <a:t>Competition</a:t>
            </a:r>
            <a:br>
              <a:rPr lang="en-US" dirty="0"/>
            </a:br>
            <a:br>
              <a:rPr lang="en-US" dirty="0"/>
            </a:br>
            <a:br>
              <a:rPr lang="en-US" dirty="0"/>
            </a:br>
            <a:endParaRPr lang="en-US" dirty="0"/>
          </a:p>
          <a:p>
            <a:pPr marL="0" indent="0">
              <a:buNone/>
            </a:pPr>
            <a:endParaRPr lang="en-US" dirty="0"/>
          </a:p>
        </p:txBody>
      </p:sp>
    </p:spTree>
    <p:extLst>
      <p:ext uri="{BB962C8B-B14F-4D97-AF65-F5344CB8AC3E}">
        <p14:creationId xmlns:p14="http://schemas.microsoft.com/office/powerpoint/2010/main" val="16587013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77A809-24D9-4B54-B4AF-6BF362947255}"/>
              </a:ext>
            </a:extLst>
          </p:cNvPr>
          <p:cNvSpPr>
            <a:spLocks noGrp="1"/>
          </p:cNvSpPr>
          <p:nvPr>
            <p:ph type="title"/>
          </p:nvPr>
        </p:nvSpPr>
        <p:spPr/>
        <p:txBody>
          <a:bodyPr/>
          <a:lstStyle/>
          <a:p>
            <a:r>
              <a:rPr lang="en-US" dirty="0"/>
              <a:t>Post-Capitalist Possibilities</a:t>
            </a:r>
            <a:endParaRPr lang="en-CA" dirty="0"/>
          </a:p>
        </p:txBody>
      </p:sp>
      <p:sp>
        <p:nvSpPr>
          <p:cNvPr id="3" name="Content Placeholder 2">
            <a:extLst>
              <a:ext uri="{FF2B5EF4-FFF2-40B4-BE49-F238E27FC236}">
                <a16:creationId xmlns:a16="http://schemas.microsoft.com/office/drawing/2014/main" id="{EFFAB156-07FF-483C-A4BF-BC4B9526E3E5}"/>
              </a:ext>
            </a:extLst>
          </p:cNvPr>
          <p:cNvSpPr>
            <a:spLocks noGrp="1"/>
          </p:cNvSpPr>
          <p:nvPr>
            <p:ph idx="1"/>
          </p:nvPr>
        </p:nvSpPr>
        <p:spPr/>
        <p:txBody>
          <a:bodyPr>
            <a:normAutofit fontScale="70000" lnSpcReduction="20000"/>
          </a:bodyPr>
          <a:lstStyle/>
          <a:p>
            <a:r>
              <a:rPr lang="en-US" dirty="0">
                <a:hlinkClick r:id="rId2"/>
              </a:rPr>
              <a:t>What does post-capitalism/anti-capitalism mean? </a:t>
            </a:r>
            <a:endParaRPr lang="en-US" dirty="0"/>
          </a:p>
          <a:p>
            <a:endParaRPr lang="en-US" dirty="0"/>
          </a:p>
          <a:p>
            <a:r>
              <a:rPr lang="en-US" b="1" dirty="0"/>
              <a:t>Building Visions</a:t>
            </a:r>
          </a:p>
          <a:p>
            <a:r>
              <a:rPr lang="en-US" dirty="0"/>
              <a:t>What is our relationship to the natural world? How do we ensure that the environment is protected?</a:t>
            </a:r>
          </a:p>
          <a:p>
            <a:r>
              <a:rPr lang="en-US" dirty="0"/>
              <a:t>How do people get food? What do they eat? How is it distributed? How is it produced? </a:t>
            </a:r>
          </a:p>
          <a:p>
            <a:r>
              <a:rPr lang="en-US" dirty="0"/>
              <a:t>How do we handle waste? </a:t>
            </a:r>
          </a:p>
          <a:p>
            <a:r>
              <a:rPr lang="en-US" dirty="0"/>
              <a:t>How are people sheltered? What types of living arrangements do people have? </a:t>
            </a:r>
          </a:p>
          <a:p>
            <a:r>
              <a:rPr lang="en-US" dirty="0"/>
              <a:t>How are people educated? What should they learn? </a:t>
            </a:r>
          </a:p>
          <a:p>
            <a:r>
              <a:rPr lang="en-US" dirty="0"/>
              <a:t>How do we care for people (i.e. children, elderly, sick, etc.) </a:t>
            </a:r>
          </a:p>
          <a:p>
            <a:r>
              <a:rPr lang="en-US" dirty="0"/>
              <a:t>How are decisions made? </a:t>
            </a:r>
          </a:p>
          <a:p>
            <a:r>
              <a:rPr lang="en-US" dirty="0"/>
              <a:t>How do people travel? </a:t>
            </a:r>
          </a:p>
          <a:p>
            <a:r>
              <a:rPr lang="en-US" dirty="0"/>
              <a:t>How do people get and share information? </a:t>
            </a:r>
          </a:p>
          <a:p>
            <a:endParaRPr lang="en-US" dirty="0"/>
          </a:p>
          <a:p>
            <a:endParaRPr lang="en-US" dirty="0"/>
          </a:p>
        </p:txBody>
      </p:sp>
    </p:spTree>
    <p:extLst>
      <p:ext uri="{BB962C8B-B14F-4D97-AF65-F5344CB8AC3E}">
        <p14:creationId xmlns:p14="http://schemas.microsoft.com/office/powerpoint/2010/main" val="35073578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A1C6E8-F708-4CC3-81B5-C246A6EF3190}"/>
              </a:ext>
            </a:extLst>
          </p:cNvPr>
          <p:cNvSpPr>
            <a:spLocks noGrp="1"/>
          </p:cNvSpPr>
          <p:nvPr>
            <p:ph type="title"/>
          </p:nvPr>
        </p:nvSpPr>
        <p:spPr/>
        <p:txBody>
          <a:bodyPr/>
          <a:lstStyle/>
          <a:p>
            <a:r>
              <a:rPr lang="en-US" dirty="0"/>
              <a:t>Food for Thought</a:t>
            </a:r>
            <a:endParaRPr lang="en-CA" dirty="0"/>
          </a:p>
        </p:txBody>
      </p:sp>
      <p:sp>
        <p:nvSpPr>
          <p:cNvPr id="3" name="Content Placeholder 2">
            <a:extLst>
              <a:ext uri="{FF2B5EF4-FFF2-40B4-BE49-F238E27FC236}">
                <a16:creationId xmlns:a16="http://schemas.microsoft.com/office/drawing/2014/main" id="{0C88593F-9227-45E5-B303-C417B4B1C8DF}"/>
              </a:ext>
            </a:extLst>
          </p:cNvPr>
          <p:cNvSpPr>
            <a:spLocks noGrp="1"/>
          </p:cNvSpPr>
          <p:nvPr>
            <p:ph idx="1"/>
          </p:nvPr>
        </p:nvSpPr>
        <p:spPr/>
        <p:txBody>
          <a:bodyPr>
            <a:normAutofit fontScale="92500" lnSpcReduction="10000"/>
          </a:bodyPr>
          <a:lstStyle/>
          <a:p>
            <a:r>
              <a:rPr lang="en-US" dirty="0"/>
              <a:t>Calls to “fix a broken food system” assume that the capitalist food system used to work well. This assumption ignores the food systems long, racialized history of mistreatment of people of colour. The food system is unjust and unsustainable, but it is not broken. It functions precisely as the capitalist food system has always worked, concentrating power in the hands of the privileged minority and passing off the social and environmental “externalities” disproportionately to racially stigmatized groups. (Holt-Gimenez, 2017, p. 160)</a:t>
            </a:r>
          </a:p>
          <a:p>
            <a:r>
              <a:rPr lang="en-US" dirty="0"/>
              <a:t>We have created a society which appears to be totally beyond our control, but which in reality depends on our act of constant re-creation. The problem is not to destroy that society, but to stop creating it. Capitalism exists today not because we created it two hundred years ago or a hundred years ago, but because we created it today. If we do not create it tomorrow, it will not exist. (Holloway, 2010, p. 230)</a:t>
            </a:r>
            <a:endParaRPr lang="en-CA" dirty="0"/>
          </a:p>
          <a:p>
            <a:r>
              <a:rPr lang="en-US" dirty="0"/>
              <a:t>We make capitalism by creating and recreating the social relations of capitalism: we must stop doing so, we must do something else, live different social relations. Revolution is simply that: to stop making capitalism and do something else instead. The struggle is not a struggle for survival (that is the genuine struggle of abstract labour) but a struggle to live. (Holloway, 2010, p. 236)</a:t>
            </a:r>
            <a:endParaRPr lang="en-CA" dirty="0"/>
          </a:p>
          <a:p>
            <a:endParaRPr lang="en-CA" dirty="0"/>
          </a:p>
        </p:txBody>
      </p:sp>
    </p:spTree>
    <p:extLst>
      <p:ext uri="{BB962C8B-B14F-4D97-AF65-F5344CB8AC3E}">
        <p14:creationId xmlns:p14="http://schemas.microsoft.com/office/powerpoint/2010/main" val="15682060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BC8B4-8EAB-4E5A-9BAB-8B513F80F163}"/>
              </a:ext>
            </a:extLst>
          </p:cNvPr>
          <p:cNvSpPr>
            <a:spLocks noGrp="1"/>
          </p:cNvSpPr>
          <p:nvPr>
            <p:ph type="title"/>
          </p:nvPr>
        </p:nvSpPr>
        <p:spPr/>
        <p:txBody>
          <a:bodyPr>
            <a:normAutofit/>
          </a:bodyPr>
          <a:lstStyle/>
          <a:p>
            <a:r>
              <a:rPr lang="en-US" dirty="0"/>
              <a:t>Getting Started </a:t>
            </a:r>
            <a:r>
              <a:rPr lang="en-CA" sz="1000" dirty="0" err="1"/>
              <a:t>Minieri</a:t>
            </a:r>
            <a:r>
              <a:rPr lang="en-CA" sz="1000" dirty="0"/>
              <a:t>, J., Klein, K., </a:t>
            </a:r>
            <a:r>
              <a:rPr lang="en-CA" sz="1000" dirty="0" err="1"/>
              <a:t>Getsos</a:t>
            </a:r>
            <a:r>
              <a:rPr lang="en-CA" sz="1000" dirty="0"/>
              <a:t>, P. (2007) Tools for Radical Democracy: How to Organize for Power in Your Community, Jossey-Bass. </a:t>
            </a:r>
          </a:p>
        </p:txBody>
      </p:sp>
      <p:sp>
        <p:nvSpPr>
          <p:cNvPr id="3" name="Content Placeholder 2">
            <a:extLst>
              <a:ext uri="{FF2B5EF4-FFF2-40B4-BE49-F238E27FC236}">
                <a16:creationId xmlns:a16="http://schemas.microsoft.com/office/drawing/2014/main" id="{85C491AA-45AC-459C-BBE0-96C1806181F7}"/>
              </a:ext>
            </a:extLst>
          </p:cNvPr>
          <p:cNvSpPr>
            <a:spLocks noGrp="1"/>
          </p:cNvSpPr>
          <p:nvPr>
            <p:ph idx="1"/>
          </p:nvPr>
        </p:nvSpPr>
        <p:spPr/>
        <p:txBody>
          <a:bodyPr/>
          <a:lstStyle/>
          <a:p>
            <a:r>
              <a:rPr lang="en-US" dirty="0"/>
              <a:t>Finding partners and getting to work</a:t>
            </a:r>
          </a:p>
          <a:p>
            <a:r>
              <a:rPr lang="en-US" dirty="0"/>
              <a:t>1 – Go out and talk to people.</a:t>
            </a:r>
          </a:p>
          <a:p>
            <a:r>
              <a:rPr lang="en-US" dirty="0"/>
              <a:t>2 – Identify initial organizing committee.</a:t>
            </a:r>
          </a:p>
          <a:p>
            <a:r>
              <a:rPr lang="en-US" dirty="0"/>
              <a:t>3 – Make a proposal for power.</a:t>
            </a:r>
          </a:p>
          <a:p>
            <a:r>
              <a:rPr lang="en-US" dirty="0"/>
              <a:t>4 – Develop principles</a:t>
            </a:r>
            <a:r>
              <a:rPr lang="en-CA" dirty="0"/>
              <a:t>.</a:t>
            </a:r>
          </a:p>
          <a:p>
            <a:r>
              <a:rPr lang="en-CA" dirty="0"/>
              <a:t>5 – Kick it off – engage the broader community.</a:t>
            </a:r>
          </a:p>
          <a:p>
            <a:r>
              <a:rPr lang="en-CA" dirty="0"/>
              <a:t>6 – Train an organizing team.</a:t>
            </a:r>
          </a:p>
          <a:p>
            <a:r>
              <a:rPr lang="en-CA" dirty="0"/>
              <a:t>7 – Establish a leadership team.</a:t>
            </a:r>
          </a:p>
          <a:p>
            <a:r>
              <a:rPr lang="en-CA" dirty="0"/>
              <a:t>8 – Ramp up the work. </a:t>
            </a:r>
            <a:endParaRPr lang="en-US" dirty="0"/>
          </a:p>
        </p:txBody>
      </p:sp>
    </p:spTree>
    <p:extLst>
      <p:ext uri="{BB962C8B-B14F-4D97-AF65-F5344CB8AC3E}">
        <p14:creationId xmlns:p14="http://schemas.microsoft.com/office/powerpoint/2010/main" val="38928986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FC83B8-5810-4507-B3F8-B02E496762C7}"/>
              </a:ext>
            </a:extLst>
          </p:cNvPr>
          <p:cNvSpPr>
            <a:spLocks noGrp="1"/>
          </p:cNvSpPr>
          <p:nvPr>
            <p:ph type="title"/>
          </p:nvPr>
        </p:nvSpPr>
        <p:spPr/>
        <p:txBody>
          <a:bodyPr/>
          <a:lstStyle/>
          <a:p>
            <a:r>
              <a:rPr lang="en-US" dirty="0"/>
              <a:t>Discussion</a:t>
            </a:r>
            <a:endParaRPr lang="en-CA" dirty="0"/>
          </a:p>
        </p:txBody>
      </p:sp>
      <p:sp>
        <p:nvSpPr>
          <p:cNvPr id="3" name="Content Placeholder 2">
            <a:extLst>
              <a:ext uri="{FF2B5EF4-FFF2-40B4-BE49-F238E27FC236}">
                <a16:creationId xmlns:a16="http://schemas.microsoft.com/office/drawing/2014/main" id="{AE2DC832-21A6-41D6-A10C-D841A1F9D747}"/>
              </a:ext>
            </a:extLst>
          </p:cNvPr>
          <p:cNvSpPr>
            <a:spLocks noGrp="1"/>
          </p:cNvSpPr>
          <p:nvPr>
            <p:ph idx="1"/>
          </p:nvPr>
        </p:nvSpPr>
        <p:spPr/>
        <p:txBody>
          <a:bodyPr/>
          <a:lstStyle/>
          <a:p>
            <a:r>
              <a:rPr lang="en-US" dirty="0"/>
              <a:t>What social, political, economic, environmental issues are you interested in? </a:t>
            </a:r>
          </a:p>
          <a:p>
            <a:pPr lvl="1"/>
            <a:r>
              <a:rPr lang="en-US" dirty="0"/>
              <a:t>How do these issues intersect? </a:t>
            </a:r>
          </a:p>
          <a:p>
            <a:pPr lvl="1"/>
            <a:r>
              <a:rPr lang="en-US" dirty="0"/>
              <a:t>What are root causes, maintaining factors, and symptoms of these issues? </a:t>
            </a:r>
          </a:p>
          <a:p>
            <a:pPr lvl="1"/>
            <a:r>
              <a:rPr lang="en-US" dirty="0"/>
              <a:t>What are people doing to address these issues already?</a:t>
            </a:r>
          </a:p>
        </p:txBody>
      </p:sp>
    </p:spTree>
    <p:extLst>
      <p:ext uri="{BB962C8B-B14F-4D97-AF65-F5344CB8AC3E}">
        <p14:creationId xmlns:p14="http://schemas.microsoft.com/office/powerpoint/2010/main" val="36397708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 or Concerns?</a:t>
            </a:r>
          </a:p>
        </p:txBody>
      </p:sp>
      <p:sp>
        <p:nvSpPr>
          <p:cNvPr id="3" name="Content Placeholder 2"/>
          <p:cNvSpPr>
            <a:spLocks noGrp="1"/>
          </p:cNvSpPr>
          <p:nvPr>
            <p:ph idx="1"/>
          </p:nvPr>
        </p:nvSpPr>
        <p:spPr/>
        <p:txBody>
          <a:bodyPr>
            <a:normAutofit fontScale="85000" lnSpcReduction="20000"/>
          </a:bodyPr>
          <a:lstStyle/>
          <a:p>
            <a:r>
              <a:rPr lang="en-US" sz="2400" dirty="0"/>
              <a:t>Do we want to bring food?</a:t>
            </a:r>
            <a:endParaRPr lang="en-CA" dirty="0"/>
          </a:p>
          <a:p>
            <a:r>
              <a:rPr lang="en-CA" dirty="0"/>
              <a:t>Readings for the next two weeks. What do you want to read for next week?</a:t>
            </a:r>
          </a:p>
          <a:p>
            <a:r>
              <a:rPr lang="en-CA" dirty="0" err="1"/>
              <a:t>Shragge</a:t>
            </a:r>
            <a:r>
              <a:rPr lang="en-CA" dirty="0"/>
              <a:t>, E. (2013) Activism and Social Change: Lessons for Community Organizing, 2</a:t>
            </a:r>
            <a:r>
              <a:rPr lang="en-CA" baseline="30000" dirty="0"/>
              <a:t>nd</a:t>
            </a:r>
            <a:r>
              <a:rPr lang="en-CA" dirty="0"/>
              <a:t> edition, University of Toronto Press.</a:t>
            </a:r>
            <a:br>
              <a:rPr lang="en-CA" dirty="0"/>
            </a:br>
            <a:r>
              <a:rPr lang="en-CA" dirty="0"/>
              <a:t>Chapter 1 – Theoretical Perspectives and Models of Community Work (pp. 1 – 29)</a:t>
            </a:r>
          </a:p>
          <a:p>
            <a:r>
              <a:rPr lang="en-CA" dirty="0" err="1"/>
              <a:t>Choudry</a:t>
            </a:r>
            <a:r>
              <a:rPr lang="en-CA" dirty="0"/>
              <a:t>, A., Hanley, J., </a:t>
            </a:r>
            <a:r>
              <a:rPr lang="en-CA" dirty="0" err="1"/>
              <a:t>Shragge</a:t>
            </a:r>
            <a:r>
              <a:rPr lang="en-CA" dirty="0"/>
              <a:t>, E. (2012) Organize! Building from the Local for Global Justice, PM Press. </a:t>
            </a:r>
            <a:br>
              <a:rPr lang="en-CA" dirty="0"/>
            </a:br>
            <a:r>
              <a:rPr lang="en-CA" dirty="0"/>
              <a:t>Chapter 1 – Introduction: Organize! Looking Back, Thinking Ahead (pp. 1 – 22) </a:t>
            </a:r>
          </a:p>
          <a:p>
            <a:r>
              <a:rPr lang="en-US" dirty="0" err="1"/>
              <a:t>Kuyek</a:t>
            </a:r>
            <a:r>
              <a:rPr lang="en-US" dirty="0"/>
              <a:t>, J. (2011) Community Organizing: A Holistic Approach </a:t>
            </a:r>
            <a:br>
              <a:rPr lang="en-US" dirty="0"/>
            </a:br>
            <a:r>
              <a:rPr lang="en-US" dirty="0"/>
              <a:t>Chapter 2 – Understanding Power Over (pp. 17 – 27) </a:t>
            </a:r>
            <a:br>
              <a:rPr lang="en-US" dirty="0"/>
            </a:br>
            <a:r>
              <a:rPr lang="en-US" dirty="0"/>
              <a:t>Chapter 3 – A Neighbourhood Rebuilds Itself (pp. 30 – 40)</a:t>
            </a:r>
            <a:br>
              <a:rPr lang="en-US" dirty="0"/>
            </a:br>
            <a:r>
              <a:rPr lang="en-US" dirty="0"/>
              <a:t>Chapter 4 – Transforming Our Culture (pp. 41 – 56)</a:t>
            </a:r>
            <a:endParaRPr lang="en-CA" dirty="0"/>
          </a:p>
          <a:p>
            <a:r>
              <a:rPr lang="en-CA" dirty="0"/>
              <a:t>Whitmore, E., Wilson, M. G., Calhoun, A. (2011) Activism that Works, Fernwood Publishing</a:t>
            </a:r>
            <a:br>
              <a:rPr lang="en-CA" dirty="0"/>
            </a:br>
            <a:r>
              <a:rPr lang="en-CA" dirty="0"/>
              <a:t>Chapter 2 – Building Success in Social Activism (pp. 11 – 28) </a:t>
            </a:r>
          </a:p>
          <a:p>
            <a:r>
              <a:rPr lang="en-US" dirty="0"/>
              <a:t>See you all next week. </a:t>
            </a:r>
          </a:p>
          <a:p>
            <a:endParaRPr lang="en-CA" dirty="0"/>
          </a:p>
          <a:p>
            <a:endParaRPr lang="en-US" sz="2400" dirty="0"/>
          </a:p>
        </p:txBody>
      </p:sp>
    </p:spTree>
    <p:extLst>
      <p:ext uri="{BB962C8B-B14F-4D97-AF65-F5344CB8AC3E}">
        <p14:creationId xmlns:p14="http://schemas.microsoft.com/office/powerpoint/2010/main" val="18564128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1EA629-3197-4279-B258-E7C0D2F78B46}"/>
              </a:ext>
            </a:extLst>
          </p:cNvPr>
          <p:cNvSpPr>
            <a:spLocks noGrp="1"/>
          </p:cNvSpPr>
          <p:nvPr>
            <p:ph type="title"/>
          </p:nvPr>
        </p:nvSpPr>
        <p:spPr/>
        <p:txBody>
          <a:bodyPr/>
          <a:lstStyle/>
          <a:p>
            <a:r>
              <a:rPr lang="en-CA" dirty="0" err="1"/>
              <a:t>Wet'suwet'en</a:t>
            </a:r>
            <a:r>
              <a:rPr lang="en-CA" dirty="0"/>
              <a:t> Nation</a:t>
            </a:r>
          </a:p>
        </p:txBody>
      </p:sp>
      <p:sp>
        <p:nvSpPr>
          <p:cNvPr id="3" name="Content Placeholder 2">
            <a:extLst>
              <a:ext uri="{FF2B5EF4-FFF2-40B4-BE49-F238E27FC236}">
                <a16:creationId xmlns:a16="http://schemas.microsoft.com/office/drawing/2014/main" id="{78FBEB71-1C6A-4CEF-93A1-97873ED54E40}"/>
              </a:ext>
            </a:extLst>
          </p:cNvPr>
          <p:cNvSpPr>
            <a:spLocks noGrp="1"/>
          </p:cNvSpPr>
          <p:nvPr>
            <p:ph idx="1"/>
          </p:nvPr>
        </p:nvSpPr>
        <p:spPr/>
        <p:txBody>
          <a:bodyPr/>
          <a:lstStyle/>
          <a:p>
            <a:r>
              <a:rPr lang="en-US" dirty="0">
                <a:hlinkClick r:id="rId2"/>
              </a:rPr>
              <a:t>CBC News January 10, 2019</a:t>
            </a:r>
            <a:endParaRPr lang="en-US" dirty="0"/>
          </a:p>
          <a:p>
            <a:endParaRPr lang="en-US" dirty="0"/>
          </a:p>
          <a:p>
            <a:r>
              <a:rPr lang="en-US" dirty="0">
                <a:hlinkClick r:id="rId3"/>
              </a:rPr>
              <a:t>Invasion Mini Documentary </a:t>
            </a:r>
            <a:endParaRPr lang="en-US" dirty="0"/>
          </a:p>
          <a:p>
            <a:endParaRPr lang="en-CA" dirty="0"/>
          </a:p>
          <a:p>
            <a:r>
              <a:rPr lang="en-CA" dirty="0">
                <a:hlinkClick r:id="rId4"/>
              </a:rPr>
              <a:t>Call to Action </a:t>
            </a:r>
            <a:endParaRPr lang="en-CA" dirty="0"/>
          </a:p>
          <a:p>
            <a:endParaRPr lang="en-CA" dirty="0"/>
          </a:p>
          <a:p>
            <a:r>
              <a:rPr lang="en-CA" dirty="0" err="1">
                <a:hlinkClick r:id="rId5"/>
              </a:rPr>
              <a:t>Gidimt’en</a:t>
            </a:r>
            <a:r>
              <a:rPr lang="en-CA" dirty="0">
                <a:hlinkClick r:id="rId5"/>
              </a:rPr>
              <a:t> </a:t>
            </a:r>
            <a:r>
              <a:rPr lang="en-CA" dirty="0" err="1">
                <a:hlinkClick r:id="rId5"/>
              </a:rPr>
              <a:t>Yintah</a:t>
            </a:r>
            <a:r>
              <a:rPr lang="en-CA" dirty="0">
                <a:hlinkClick r:id="rId5"/>
              </a:rPr>
              <a:t> Access</a:t>
            </a:r>
            <a:endParaRPr lang="en-CA" dirty="0"/>
          </a:p>
        </p:txBody>
      </p:sp>
    </p:spTree>
    <p:extLst>
      <p:ext uri="{BB962C8B-B14F-4D97-AF65-F5344CB8AC3E}">
        <p14:creationId xmlns:p14="http://schemas.microsoft.com/office/powerpoint/2010/main" val="35786620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E4A800-935D-4E65-BA38-B16F5E8E8B56}"/>
              </a:ext>
            </a:extLst>
          </p:cNvPr>
          <p:cNvSpPr>
            <a:spLocks noGrp="1"/>
          </p:cNvSpPr>
          <p:nvPr>
            <p:ph type="title"/>
          </p:nvPr>
        </p:nvSpPr>
        <p:spPr/>
        <p:txBody>
          <a:bodyPr/>
          <a:lstStyle/>
          <a:p>
            <a:r>
              <a:rPr lang="en-US" dirty="0"/>
              <a:t>Discussion</a:t>
            </a:r>
            <a:endParaRPr lang="en-CA" dirty="0"/>
          </a:p>
        </p:txBody>
      </p:sp>
      <p:sp>
        <p:nvSpPr>
          <p:cNvPr id="3" name="Content Placeholder 2">
            <a:extLst>
              <a:ext uri="{FF2B5EF4-FFF2-40B4-BE49-F238E27FC236}">
                <a16:creationId xmlns:a16="http://schemas.microsoft.com/office/drawing/2014/main" id="{1374BD98-4A28-4C38-8024-B0AFD6C1FF9F}"/>
              </a:ext>
            </a:extLst>
          </p:cNvPr>
          <p:cNvSpPr>
            <a:spLocks noGrp="1"/>
          </p:cNvSpPr>
          <p:nvPr>
            <p:ph idx="1"/>
          </p:nvPr>
        </p:nvSpPr>
        <p:spPr/>
        <p:txBody>
          <a:bodyPr/>
          <a:lstStyle/>
          <a:p>
            <a:r>
              <a:rPr lang="en-US" dirty="0"/>
              <a:t>Please summarize the readings you completed.</a:t>
            </a:r>
          </a:p>
          <a:p>
            <a:pPr lvl="1"/>
            <a:r>
              <a:rPr lang="en-US" dirty="0"/>
              <a:t>What was the main argument/point?</a:t>
            </a:r>
          </a:p>
          <a:p>
            <a:pPr lvl="1"/>
            <a:r>
              <a:rPr lang="en-US" dirty="0"/>
              <a:t>What support/examples do they give to support their main argument/point? </a:t>
            </a:r>
          </a:p>
          <a:p>
            <a:pPr lvl="1"/>
            <a:r>
              <a:rPr lang="en-US" dirty="0"/>
              <a:t>How does this reading relate to other readings from other courses?</a:t>
            </a:r>
          </a:p>
          <a:p>
            <a:pPr lvl="1"/>
            <a:r>
              <a:rPr lang="en-US" dirty="0"/>
              <a:t>How does this reading relate to your life as an organizer or in other ways? </a:t>
            </a:r>
          </a:p>
          <a:p>
            <a:r>
              <a:rPr lang="en-US" dirty="0"/>
              <a:t>What do the authors say about power? </a:t>
            </a:r>
          </a:p>
          <a:p>
            <a:r>
              <a:rPr lang="en-US" dirty="0"/>
              <a:t>What do the authors say about community building/social change? </a:t>
            </a:r>
          </a:p>
          <a:p>
            <a:r>
              <a:rPr lang="en-US" dirty="0"/>
              <a:t>What do the authors say about capitalism? </a:t>
            </a:r>
            <a:endParaRPr lang="en-CA" dirty="0"/>
          </a:p>
        </p:txBody>
      </p:sp>
    </p:spTree>
    <p:extLst>
      <p:ext uri="{BB962C8B-B14F-4D97-AF65-F5344CB8AC3E}">
        <p14:creationId xmlns:p14="http://schemas.microsoft.com/office/powerpoint/2010/main" val="29257974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35D475-9448-473A-A052-0E0B19DD3064}"/>
              </a:ext>
            </a:extLst>
          </p:cNvPr>
          <p:cNvSpPr>
            <a:spLocks noGrp="1"/>
          </p:cNvSpPr>
          <p:nvPr>
            <p:ph type="title"/>
          </p:nvPr>
        </p:nvSpPr>
        <p:spPr/>
        <p:txBody>
          <a:bodyPr>
            <a:normAutofit/>
          </a:bodyPr>
          <a:lstStyle/>
          <a:p>
            <a:r>
              <a:rPr lang="en-US" dirty="0"/>
              <a:t>Aristotle </a:t>
            </a:r>
            <a:br>
              <a:rPr lang="en-US" dirty="0"/>
            </a:br>
            <a:r>
              <a:rPr lang="en-CA" sz="1050" dirty="0"/>
              <a:t>Aristotle. Aristotle in 23 Volumes, Vol. 21, translated by H. Rackham. Cambridge, MA, Harvard University Press; London, William Heinemann Ltd. 1944. </a:t>
            </a:r>
            <a:endParaRPr lang="en-US" dirty="0"/>
          </a:p>
        </p:txBody>
      </p:sp>
      <p:sp>
        <p:nvSpPr>
          <p:cNvPr id="3" name="Content Placeholder 2">
            <a:extLst>
              <a:ext uri="{FF2B5EF4-FFF2-40B4-BE49-F238E27FC236}">
                <a16:creationId xmlns:a16="http://schemas.microsoft.com/office/drawing/2014/main" id="{2F5509F7-DB9C-493C-8274-1007E88AA362}"/>
              </a:ext>
            </a:extLst>
          </p:cNvPr>
          <p:cNvSpPr>
            <a:spLocks noGrp="1"/>
          </p:cNvSpPr>
          <p:nvPr>
            <p:ph idx="1"/>
          </p:nvPr>
        </p:nvSpPr>
        <p:spPr/>
        <p:txBody>
          <a:bodyPr/>
          <a:lstStyle/>
          <a:p>
            <a:r>
              <a:rPr lang="en-CA" sz="2400" b="1" dirty="0"/>
              <a:t>Chrematistics </a:t>
            </a:r>
            <a:r>
              <a:rPr lang="en-CA" dirty="0"/>
              <a:t>– art of acquisition – limitless accumulation unnatural and problematic</a:t>
            </a:r>
          </a:p>
          <a:p>
            <a:r>
              <a:rPr lang="en-CA" sz="2400" b="1" dirty="0"/>
              <a:t>Oikonomia </a:t>
            </a:r>
            <a:r>
              <a:rPr lang="en-CA" dirty="0"/>
              <a:t>– management of the household – true form of an economy</a:t>
            </a:r>
            <a:endParaRPr lang="en-US" dirty="0"/>
          </a:p>
        </p:txBody>
      </p:sp>
    </p:spTree>
    <p:extLst>
      <p:ext uri="{BB962C8B-B14F-4D97-AF65-F5344CB8AC3E}">
        <p14:creationId xmlns:p14="http://schemas.microsoft.com/office/powerpoint/2010/main" val="37601903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573AE6-F8D3-436D-A233-D4177CB5950A}"/>
              </a:ext>
            </a:extLst>
          </p:cNvPr>
          <p:cNvSpPr>
            <a:spLocks noGrp="1"/>
          </p:cNvSpPr>
          <p:nvPr>
            <p:ph type="title"/>
          </p:nvPr>
        </p:nvSpPr>
        <p:spPr/>
        <p:txBody>
          <a:bodyPr/>
          <a:lstStyle/>
          <a:p>
            <a:r>
              <a:rPr lang="en-US" dirty="0"/>
              <a:t>Karl Marx</a:t>
            </a:r>
            <a:br>
              <a:rPr lang="en-US" dirty="0"/>
            </a:br>
            <a:r>
              <a:rPr lang="en-CA" sz="1800" i="1" dirty="0"/>
              <a:t>Marx, K. Capital Volume 1, Penguin Classics. </a:t>
            </a:r>
            <a:endParaRPr lang="en-US" dirty="0"/>
          </a:p>
        </p:txBody>
      </p:sp>
      <p:sp>
        <p:nvSpPr>
          <p:cNvPr id="3" name="Content Placeholder 2">
            <a:extLst>
              <a:ext uri="{FF2B5EF4-FFF2-40B4-BE49-F238E27FC236}">
                <a16:creationId xmlns:a16="http://schemas.microsoft.com/office/drawing/2014/main" id="{466BB645-B8A7-449F-8236-362FC2A2DD1D}"/>
              </a:ext>
            </a:extLst>
          </p:cNvPr>
          <p:cNvSpPr>
            <a:spLocks noGrp="1"/>
          </p:cNvSpPr>
          <p:nvPr>
            <p:ph idx="1"/>
          </p:nvPr>
        </p:nvSpPr>
        <p:spPr/>
        <p:txBody>
          <a:bodyPr/>
          <a:lstStyle/>
          <a:p>
            <a:r>
              <a:rPr lang="en-US" sz="2400" b="1" dirty="0"/>
              <a:t>C – C </a:t>
            </a:r>
            <a:r>
              <a:rPr lang="en-US" dirty="0"/>
              <a:t>– </a:t>
            </a:r>
            <a:r>
              <a:rPr lang="en-US" sz="1800" dirty="0"/>
              <a:t>Basic barter </a:t>
            </a:r>
            <a:br>
              <a:rPr lang="en-US" dirty="0"/>
            </a:br>
            <a:r>
              <a:rPr lang="en-US" sz="2400" b="1" dirty="0"/>
              <a:t>C – M – C </a:t>
            </a:r>
            <a:r>
              <a:rPr lang="en-US" dirty="0"/>
              <a:t>– </a:t>
            </a:r>
            <a:r>
              <a:rPr lang="en-US" sz="1800" dirty="0"/>
              <a:t>The way classical economists viewed basic barter with money</a:t>
            </a:r>
            <a:br>
              <a:rPr lang="en-US" sz="1800" dirty="0"/>
            </a:br>
            <a:r>
              <a:rPr lang="en-US" sz="2400" b="1" dirty="0"/>
              <a:t>M – C – M’ </a:t>
            </a:r>
            <a:r>
              <a:rPr lang="en-US" dirty="0"/>
              <a:t>– </a:t>
            </a:r>
            <a:r>
              <a:rPr lang="en-US" sz="1800" dirty="0"/>
              <a:t>What really happens when barter systems incorporate money – Limitless accumulation</a:t>
            </a:r>
            <a:br>
              <a:rPr lang="en-US" dirty="0"/>
            </a:br>
            <a:r>
              <a:rPr lang="en-US" sz="2400" b="1" dirty="0"/>
              <a:t>M – M’ </a:t>
            </a:r>
            <a:r>
              <a:rPr lang="en-US" dirty="0"/>
              <a:t>– Usury capital system – Limitless accumulation</a:t>
            </a:r>
          </a:p>
        </p:txBody>
      </p:sp>
    </p:spTree>
    <p:extLst>
      <p:ext uri="{BB962C8B-B14F-4D97-AF65-F5344CB8AC3E}">
        <p14:creationId xmlns:p14="http://schemas.microsoft.com/office/powerpoint/2010/main" val="37149320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8A256F-4087-4CA0-B7C9-504E1233BC3B}"/>
              </a:ext>
            </a:extLst>
          </p:cNvPr>
          <p:cNvSpPr>
            <a:spLocks noGrp="1"/>
          </p:cNvSpPr>
          <p:nvPr>
            <p:ph type="title"/>
          </p:nvPr>
        </p:nvSpPr>
        <p:spPr/>
        <p:txBody>
          <a:bodyPr>
            <a:normAutofit/>
          </a:bodyPr>
          <a:lstStyle/>
          <a:p>
            <a:r>
              <a:rPr lang="en-US" dirty="0"/>
              <a:t>Karl Polanyi</a:t>
            </a:r>
            <a:br>
              <a:rPr lang="en-US" dirty="0"/>
            </a:br>
            <a:r>
              <a:rPr lang="en-CA" sz="1200" i="1" dirty="0"/>
              <a:t>Polanyi, K. (2001) The Great Transformation; The Political and Economic Origins of Our Time, Beacon Press</a:t>
            </a:r>
            <a:endParaRPr lang="en-US" dirty="0"/>
          </a:p>
        </p:txBody>
      </p:sp>
      <p:sp>
        <p:nvSpPr>
          <p:cNvPr id="3" name="Content Placeholder 2">
            <a:extLst>
              <a:ext uri="{FF2B5EF4-FFF2-40B4-BE49-F238E27FC236}">
                <a16:creationId xmlns:a16="http://schemas.microsoft.com/office/drawing/2014/main" id="{E838CA5E-D9C7-4CC7-812C-C345CC79F2EB}"/>
              </a:ext>
            </a:extLst>
          </p:cNvPr>
          <p:cNvSpPr>
            <a:spLocks noGrp="1"/>
          </p:cNvSpPr>
          <p:nvPr>
            <p:ph idx="1"/>
          </p:nvPr>
        </p:nvSpPr>
        <p:spPr/>
        <p:txBody>
          <a:bodyPr/>
          <a:lstStyle/>
          <a:p>
            <a:r>
              <a:rPr lang="en-US" dirty="0"/>
              <a:t>Types of economic practices:</a:t>
            </a:r>
          </a:p>
          <a:p>
            <a:pPr lvl="1"/>
            <a:r>
              <a:rPr lang="en-US" dirty="0"/>
              <a:t>Markets (exchange)</a:t>
            </a:r>
          </a:p>
          <a:p>
            <a:pPr lvl="1"/>
            <a:r>
              <a:rPr lang="en-US" dirty="0"/>
              <a:t>Household economy</a:t>
            </a:r>
          </a:p>
          <a:p>
            <a:pPr lvl="1"/>
            <a:r>
              <a:rPr lang="en-US" dirty="0"/>
              <a:t>Redistribution</a:t>
            </a:r>
          </a:p>
          <a:p>
            <a:pPr lvl="1"/>
            <a:r>
              <a:rPr lang="en-US" dirty="0"/>
              <a:t>Reciprocity</a:t>
            </a:r>
          </a:p>
        </p:txBody>
      </p:sp>
    </p:spTree>
    <p:extLst>
      <p:ext uri="{BB962C8B-B14F-4D97-AF65-F5344CB8AC3E}">
        <p14:creationId xmlns:p14="http://schemas.microsoft.com/office/powerpoint/2010/main" val="20017942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074AA3-9846-459A-8BB2-E99E40F2C3C9}"/>
              </a:ext>
            </a:extLst>
          </p:cNvPr>
          <p:cNvSpPr>
            <a:spLocks noGrp="1"/>
          </p:cNvSpPr>
          <p:nvPr>
            <p:ph type="title"/>
          </p:nvPr>
        </p:nvSpPr>
        <p:spPr/>
        <p:txBody>
          <a:bodyPr/>
          <a:lstStyle/>
          <a:p>
            <a:r>
              <a:rPr lang="en-US" dirty="0"/>
              <a:t>Living Economies – Vandana Shiva</a:t>
            </a:r>
          </a:p>
        </p:txBody>
      </p:sp>
      <p:pic>
        <p:nvPicPr>
          <p:cNvPr id="5" name="Content Placeholder 4">
            <a:extLst>
              <a:ext uri="{FF2B5EF4-FFF2-40B4-BE49-F238E27FC236}">
                <a16:creationId xmlns:a16="http://schemas.microsoft.com/office/drawing/2014/main" id="{3D7EDF1D-3422-45F4-91C4-72C8935E012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41151" y="1846263"/>
            <a:ext cx="7970023" cy="4022725"/>
          </a:xfrm>
        </p:spPr>
      </p:pic>
    </p:spTree>
    <p:extLst>
      <p:ext uri="{BB962C8B-B14F-4D97-AF65-F5344CB8AC3E}">
        <p14:creationId xmlns:p14="http://schemas.microsoft.com/office/powerpoint/2010/main" val="27404826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9937E9-9A54-44B5-8824-F5971F96B448}"/>
              </a:ext>
            </a:extLst>
          </p:cNvPr>
          <p:cNvSpPr>
            <a:spLocks noGrp="1"/>
          </p:cNvSpPr>
          <p:nvPr>
            <p:ph type="title"/>
          </p:nvPr>
        </p:nvSpPr>
        <p:spPr/>
        <p:txBody>
          <a:bodyPr vert="horz" lIns="91440" tIns="45720" rIns="91440" bIns="45720" rtlCol="0" anchor="b">
            <a:normAutofit fontScale="90000"/>
          </a:bodyPr>
          <a:lstStyle/>
          <a:p>
            <a:r>
              <a:rPr lang="en-US" sz="6000" dirty="0">
                <a:solidFill>
                  <a:schemeClr val="tx1">
                    <a:lumMod val="85000"/>
                    <a:lumOff val="15000"/>
                  </a:schemeClr>
                </a:solidFill>
              </a:rPr>
              <a:t>Prioritize the Biosphere and Social Relations Over the Market</a:t>
            </a:r>
          </a:p>
        </p:txBody>
      </p:sp>
      <p:sp>
        <p:nvSpPr>
          <p:cNvPr id="8" name="Text Placeholder 7">
            <a:extLst>
              <a:ext uri="{FF2B5EF4-FFF2-40B4-BE49-F238E27FC236}">
                <a16:creationId xmlns:a16="http://schemas.microsoft.com/office/drawing/2014/main" id="{4AB6CA63-8EB2-4454-BC76-66E26A31017B}"/>
              </a:ext>
            </a:extLst>
          </p:cNvPr>
          <p:cNvSpPr>
            <a:spLocks noGrp="1"/>
          </p:cNvSpPr>
          <p:nvPr>
            <p:ph type="body" idx="1"/>
          </p:nvPr>
        </p:nvSpPr>
        <p:spPr/>
        <p:txBody>
          <a:bodyPr/>
          <a:lstStyle/>
          <a:p>
            <a:r>
              <a:rPr lang="en-US" dirty="0"/>
              <a:t>Triple Bottom line</a:t>
            </a:r>
            <a:endParaRPr lang="en-CA" dirty="0"/>
          </a:p>
        </p:txBody>
      </p:sp>
      <p:sp>
        <p:nvSpPr>
          <p:cNvPr id="9" name="Text Placeholder 8">
            <a:extLst>
              <a:ext uri="{FF2B5EF4-FFF2-40B4-BE49-F238E27FC236}">
                <a16:creationId xmlns:a16="http://schemas.microsoft.com/office/drawing/2014/main" id="{3A993A81-540F-45FC-9784-70C1658180E2}"/>
              </a:ext>
            </a:extLst>
          </p:cNvPr>
          <p:cNvSpPr>
            <a:spLocks noGrp="1"/>
          </p:cNvSpPr>
          <p:nvPr>
            <p:ph type="body" sz="quarter" idx="3"/>
          </p:nvPr>
        </p:nvSpPr>
        <p:spPr/>
        <p:txBody>
          <a:bodyPr/>
          <a:lstStyle/>
          <a:p>
            <a:r>
              <a:rPr lang="en-US" dirty="0"/>
              <a:t>Nested model</a:t>
            </a:r>
            <a:endParaRPr lang="en-CA" dirty="0"/>
          </a:p>
        </p:txBody>
      </p:sp>
      <p:pic>
        <p:nvPicPr>
          <p:cNvPr id="37" name="Content Placeholder 4" descr="A picture containing text, map&#10;&#10;Description automatically generated">
            <a:extLst>
              <a:ext uri="{FF2B5EF4-FFF2-40B4-BE49-F238E27FC236}">
                <a16:creationId xmlns:a16="http://schemas.microsoft.com/office/drawing/2014/main" id="{D89358E2-8ECD-4362-9111-522C25BBEB9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96872" y="2582863"/>
            <a:ext cx="4138893" cy="3378200"/>
          </a:xfrm>
          <a:prstGeom prst="rect">
            <a:avLst/>
          </a:prstGeom>
        </p:spPr>
      </p:pic>
      <p:pic>
        <p:nvPicPr>
          <p:cNvPr id="39" name="Picture 38">
            <a:extLst>
              <a:ext uri="{FF2B5EF4-FFF2-40B4-BE49-F238E27FC236}">
                <a16:creationId xmlns:a16="http://schemas.microsoft.com/office/drawing/2014/main" id="{0EFBDA24-89E0-44EF-A006-A084E34A73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06534" y="2582334"/>
            <a:ext cx="3900975" cy="3602736"/>
          </a:xfrm>
          <a:prstGeom prst="rect">
            <a:avLst/>
          </a:prstGeom>
        </p:spPr>
      </p:pic>
    </p:spTree>
    <p:extLst>
      <p:ext uri="{BB962C8B-B14F-4D97-AF65-F5344CB8AC3E}">
        <p14:creationId xmlns:p14="http://schemas.microsoft.com/office/powerpoint/2010/main" val="846176200"/>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TotalTime>
  <Words>820</Words>
  <Application>Microsoft Office PowerPoint</Application>
  <PresentationFormat>Widescreen</PresentationFormat>
  <Paragraphs>86</Paragraphs>
  <Slides>20</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Calibri</vt:lpstr>
      <vt:lpstr>Calibri Light</vt:lpstr>
      <vt:lpstr>Retrospect</vt:lpstr>
      <vt:lpstr>Community and Local Activism</vt:lpstr>
      <vt:lpstr>Discussion</vt:lpstr>
      <vt:lpstr>Wet'suwet'en Nation</vt:lpstr>
      <vt:lpstr>Discussion</vt:lpstr>
      <vt:lpstr>Aristotle  Aristotle. Aristotle in 23 Volumes, Vol. 21, translated by H. Rackham. Cambridge, MA, Harvard University Press; London, William Heinemann Ltd. 1944. </vt:lpstr>
      <vt:lpstr>Karl Marx Marx, K. Capital Volume 1, Penguin Classics. </vt:lpstr>
      <vt:lpstr>Karl Polanyi Polanyi, K. (2001) The Great Transformation; The Political and Economic Origins of Our Time, Beacon Press</vt:lpstr>
      <vt:lpstr>Living Economies – Vandana Shiva</vt:lpstr>
      <vt:lpstr>Prioritize the Biosphere and Social Relations Over the Market</vt:lpstr>
      <vt:lpstr>Take back the Economy  Gibson Graham  Gibson-Graham, J.K., Cameron, J., Healy, S. (2013) Take Back the Economy: An Ethical Guide for Transforming Communities, University of Minnesota Press </vt:lpstr>
      <vt:lpstr>Take back the Economy  Gibson Graham  Gibson-Graham, J.K., Cameron, J., Healy, S. (2013) Take Back the Economy: An Ethical Guide for Transforming Communities, University of Minnesota Press </vt:lpstr>
      <vt:lpstr>Envisioning Real Utopias Erik Olin Wright Olin Wright, E. (2010) Envisioning Real Utopias, Verso</vt:lpstr>
      <vt:lpstr>Three Systems of an Economy – John Pierce  Pearce, J. (2009) Social Economy: Engaging as a Third System, In Amin, A. The Social Economy; International Perspectives on Economic Solidarity, p. 26. </vt:lpstr>
      <vt:lpstr>Ecological Systems Theory of Development</vt:lpstr>
      <vt:lpstr>What is Capitalism? </vt:lpstr>
      <vt:lpstr>What is Capitalism? </vt:lpstr>
      <vt:lpstr>Post-Capitalist Possibilities</vt:lpstr>
      <vt:lpstr>Food for Thought</vt:lpstr>
      <vt:lpstr>Getting Started Minieri, J., Klein, K., Getsos, P. (2007) Tools for Radical Democracy: How to Organize for Power in Your Community, Jossey-Bass. </vt:lpstr>
      <vt:lpstr>Questions or Concerns?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Community and Local Activism</dc:title>
  <dc:creator>Erik Chevrier</dc:creator>
  <cp:lastModifiedBy>Erik Chevrier</cp:lastModifiedBy>
  <cp:revision>2</cp:revision>
  <dcterms:created xsi:type="dcterms:W3CDTF">2020-01-16T05:05:14Z</dcterms:created>
  <dcterms:modified xsi:type="dcterms:W3CDTF">2020-01-16T05:17:07Z</dcterms:modified>
</cp:coreProperties>
</file>