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4"/>
  </p:notesMasterIdLst>
  <p:sldIdLst>
    <p:sldId id="256" r:id="rId2"/>
    <p:sldId id="285" r:id="rId3"/>
    <p:sldId id="362" r:id="rId4"/>
    <p:sldId id="368" r:id="rId5"/>
    <p:sldId id="290" r:id="rId6"/>
    <p:sldId id="280" r:id="rId7"/>
    <p:sldId id="289" r:id="rId8"/>
    <p:sldId id="278" r:id="rId9"/>
    <p:sldId id="291" r:id="rId10"/>
    <p:sldId id="279" r:id="rId11"/>
    <p:sldId id="281" r:id="rId12"/>
    <p:sldId id="367" r:id="rId13"/>
    <p:sldId id="369" r:id="rId14"/>
    <p:sldId id="370" r:id="rId15"/>
    <p:sldId id="371" r:id="rId16"/>
    <p:sldId id="364" r:id="rId17"/>
    <p:sldId id="294" r:id="rId18"/>
    <p:sldId id="365" r:id="rId19"/>
    <p:sldId id="366" r:id="rId20"/>
    <p:sldId id="363" r:id="rId21"/>
    <p:sldId id="339"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9237C-C3FD-452E-8E32-55B4E83C1FB7}"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4681-C8FA-46BA-ACEB-0A28AD01EED3}" type="slidenum">
              <a:rPr lang="en-US" smtClean="0"/>
              <a:t>‹#›</a:t>
            </a:fld>
            <a:endParaRPr lang="en-US"/>
          </a:p>
        </p:txBody>
      </p:sp>
    </p:spTree>
    <p:extLst>
      <p:ext uri="{BB962C8B-B14F-4D97-AF65-F5344CB8AC3E}">
        <p14:creationId xmlns:p14="http://schemas.microsoft.com/office/powerpoint/2010/main" val="208919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2020-01-22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2020-01-22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2020-01-22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2020-01-22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2020-01-22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2020-01-22</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2020-01-22</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2020-01-22</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2020-01-22</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CeCQaEPsQ" TargetMode="External"/><Relationship Id="rId7" Type="http://schemas.openxmlformats.org/officeDocument/2006/relationships/hyperlink" Target="https://www.youtube.com/watch?v=tnQECO-uyvI" TargetMode="External"/><Relationship Id="rId2" Type="http://schemas.openxmlformats.org/officeDocument/2006/relationships/hyperlink" Target="https://www.youtube.com/watch?v=zDZFcDGpL4U" TargetMode="External"/><Relationship Id="rId1" Type="http://schemas.openxmlformats.org/officeDocument/2006/relationships/slideLayout" Target="../slideLayouts/slideLayout2.xml"/><Relationship Id="rId6" Type="http://schemas.openxmlformats.org/officeDocument/2006/relationships/hyperlink" Target="https://www.youtube.com/watch?v=NJRAHyPVFWU" TargetMode="External"/><Relationship Id="rId5" Type="http://schemas.openxmlformats.org/officeDocument/2006/relationships/hyperlink" Target="https://www.youtube.com/watch?v=KzzDG3lKdfs" TargetMode="External"/><Relationship Id="rId4" Type="http://schemas.openxmlformats.org/officeDocument/2006/relationships/hyperlink" Target="https://www.youtube.com/watch?v=VzMiQq4ZWY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postcapitalistpossibilitie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Desktop/POLI/Indebtedness%20and%20Wealth.pdf" TargetMode="External"/><Relationship Id="rId2" Type="http://schemas.openxmlformats.org/officeDocument/2006/relationships/hyperlink" Target="../../../../../Desktop/POLI/Big%20Banks%20Big%20Secret.pdf" TargetMode="External"/><Relationship Id="rId1" Type="http://schemas.openxmlformats.org/officeDocument/2006/relationships/slideLayout" Target="../slideLayouts/slideLayout2.xml"/><Relationship Id="rId6" Type="http://schemas.openxmlformats.org/officeDocument/2006/relationships/hyperlink" Target="https://www.cbc.ca/news/politics/trans-mountain-executive-employee-bonuses-1.5225471" TargetMode="External"/><Relationship Id="rId5" Type="http://schemas.openxmlformats.org/officeDocument/2006/relationships/hyperlink" Target="../../../../../Desktop/POLI/house-sep2018.pdf" TargetMode="External"/><Relationship Id="rId4" Type="http://schemas.openxmlformats.org/officeDocument/2006/relationships/hyperlink" Target="../../../../../Desktop/POLI/householddebt_june2018.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Community and Local Activism</a:t>
            </a:r>
          </a:p>
        </p:txBody>
      </p:sp>
      <p:sp>
        <p:nvSpPr>
          <p:cNvPr id="3" name="Subtitle 2"/>
          <p:cNvSpPr>
            <a:spLocks noGrp="1"/>
          </p:cNvSpPr>
          <p:nvPr>
            <p:ph type="subTitle" idx="1"/>
          </p:nvPr>
        </p:nvSpPr>
        <p:spPr/>
        <p:txBody>
          <a:bodyPr>
            <a:normAutofit fontScale="85000" lnSpcReduction="20000"/>
          </a:bodyPr>
          <a:lstStyle/>
          <a:p>
            <a:r>
              <a:rPr lang="en-CA" dirty="0"/>
              <a:t>Erik Chevrier</a:t>
            </a:r>
          </a:p>
          <a:p>
            <a:r>
              <a:rPr lang="en-CA" dirty="0"/>
              <a:t>January 23</a:t>
            </a:r>
            <a:r>
              <a:rPr lang="en-CA" baseline="30000" dirty="0"/>
              <a:t>th</a:t>
            </a:r>
            <a:r>
              <a:rPr lang="en-CA" dirty="0"/>
              <a:t>, 2020</a:t>
            </a:r>
          </a:p>
          <a:p>
            <a:r>
              <a:rPr lang="en-CA" dirty="0"/>
              <a:t>Theoretical Perspectives and Models of Community Work</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BA037967-3181-43DB-B157-CA434F3F9A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5688"/>
          <a:stretch/>
        </p:blipFill>
        <p:spPr>
          <a:xfrm>
            <a:off x="633999" y="854388"/>
            <a:ext cx="6275667" cy="5149223"/>
          </a:xfrm>
          <a:prstGeom prst="rect">
            <a:avLst/>
          </a:prstGeom>
        </p:spPr>
      </p:pic>
      <p:sp>
        <p:nvSpPr>
          <p:cNvPr id="2" name="Title 1">
            <a:extLst>
              <a:ext uri="{FF2B5EF4-FFF2-40B4-BE49-F238E27FC236}">
                <a16:creationId xmlns:a16="http://schemas.microsoft.com/office/drawing/2014/main" id="{B396BB14-7F99-47A1-8FA8-F75247C7163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Hourly Wages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291924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 screenshot of a cell phone&#10;&#10;Description automatically generated">
            <a:extLst>
              <a:ext uri="{FF2B5EF4-FFF2-40B4-BE49-F238E27FC236}">
                <a16:creationId xmlns:a16="http://schemas.microsoft.com/office/drawing/2014/main" id="{7AF92D71-B75D-44CF-AE0A-68A69C47A7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82" b="3"/>
          <a:stretch/>
        </p:blipFill>
        <p:spPr>
          <a:xfrm>
            <a:off x="633999" y="854425"/>
            <a:ext cx="6275667" cy="5149149"/>
          </a:xfrm>
          <a:prstGeom prst="rect">
            <a:avLst/>
          </a:prstGeom>
        </p:spPr>
      </p:pic>
      <p:sp>
        <p:nvSpPr>
          <p:cNvPr id="2" name="Title 1">
            <a:extLst>
              <a:ext uri="{FF2B5EF4-FFF2-40B4-BE49-F238E27FC236}">
                <a16:creationId xmlns:a16="http://schemas.microsoft.com/office/drawing/2014/main" id="{840959AD-5752-4718-95BF-AC26D54B789D}"/>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400" dirty="0">
                <a:solidFill>
                  <a:srgbClr val="FFFFFF"/>
                </a:solidFill>
              </a:rPr>
              <a:t>Growth Rates of Real Market Incomes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br>
              <a:rPr lang="en-US" sz="4400" dirty="0">
                <a:solidFill>
                  <a:srgbClr val="FFFFFF"/>
                </a:solidFill>
              </a:rPr>
            </a:br>
            <a:endParaRPr lang="en-US" sz="4400" dirty="0">
              <a:solidFill>
                <a:srgbClr val="FFFFFF"/>
              </a:solidFill>
            </a:endParaRPr>
          </a:p>
        </p:txBody>
      </p:sp>
    </p:spTree>
    <p:extLst>
      <p:ext uri="{BB962C8B-B14F-4D97-AF65-F5344CB8AC3E}">
        <p14:creationId xmlns:p14="http://schemas.microsoft.com/office/powerpoint/2010/main" val="325130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9362-4A7F-41C9-8B79-A45EC99CA232}"/>
              </a:ext>
            </a:extLst>
          </p:cNvPr>
          <p:cNvSpPr>
            <a:spLocks noGrp="1"/>
          </p:cNvSpPr>
          <p:nvPr>
            <p:ph type="title"/>
          </p:nvPr>
        </p:nvSpPr>
        <p:spPr/>
        <p:txBody>
          <a:bodyPr>
            <a:normAutofit/>
          </a:bodyPr>
          <a:lstStyle/>
          <a:p>
            <a:r>
              <a:rPr lang="en-US" dirty="0"/>
              <a:t>Defining Community Organizing </a:t>
            </a:r>
            <a:br>
              <a:rPr lang="en-US" dirty="0"/>
            </a:br>
            <a:r>
              <a:rPr lang="en-CA" sz="1100" i="1" dirty="0" err="1"/>
              <a:t>Shragge</a:t>
            </a:r>
            <a:r>
              <a:rPr lang="en-CA" sz="1100" i="1" dirty="0"/>
              <a:t>, E. (2013) Activism and Social Change: Lessons for Community Organizing, 2</a:t>
            </a:r>
            <a:r>
              <a:rPr lang="en-CA" sz="1100" i="1" baseline="30000" dirty="0"/>
              <a:t>nd</a:t>
            </a:r>
            <a:r>
              <a:rPr lang="en-CA" sz="1100" i="1" dirty="0"/>
              <a:t> edition, University of Toronto Press.</a:t>
            </a:r>
            <a:endParaRPr lang="en-CA" sz="1100" dirty="0"/>
          </a:p>
        </p:txBody>
      </p:sp>
      <p:sp>
        <p:nvSpPr>
          <p:cNvPr id="3" name="Content Placeholder 2">
            <a:extLst>
              <a:ext uri="{FF2B5EF4-FFF2-40B4-BE49-F238E27FC236}">
                <a16:creationId xmlns:a16="http://schemas.microsoft.com/office/drawing/2014/main" id="{49EAC81D-83D2-47A1-8F9C-4B1D37C75F4B}"/>
              </a:ext>
            </a:extLst>
          </p:cNvPr>
          <p:cNvSpPr>
            <a:spLocks noGrp="1"/>
          </p:cNvSpPr>
          <p:nvPr>
            <p:ph idx="1"/>
          </p:nvPr>
        </p:nvSpPr>
        <p:spPr/>
        <p:txBody>
          <a:bodyPr>
            <a:normAutofit fontScale="70000" lnSpcReduction="20000"/>
          </a:bodyPr>
          <a:lstStyle/>
          <a:p>
            <a:r>
              <a:rPr lang="en-US" dirty="0"/>
              <a:t>Rubin and Rubin (1992)</a:t>
            </a:r>
          </a:p>
          <a:p>
            <a:pPr lvl="1"/>
            <a:r>
              <a:rPr lang="en-US" dirty="0"/>
              <a:t>Community organizing is a search for social power and an effort to combat perceived helplessness through learning that appears personal is often political.</a:t>
            </a:r>
          </a:p>
          <a:p>
            <a:pPr lvl="1"/>
            <a:r>
              <a:rPr lang="en-US" dirty="0"/>
              <a:t>Community organizing creates capacity for democracy and for sustained social change. It can make society more adaptable and governments more accountable….Community organizing means bringing people together to combat shared problems and to increase their say about decisions that affect their lives. </a:t>
            </a:r>
          </a:p>
          <a:p>
            <a:r>
              <a:rPr lang="en-US" dirty="0"/>
              <a:t>Traditions</a:t>
            </a:r>
          </a:p>
          <a:p>
            <a:pPr lvl="1"/>
            <a:r>
              <a:rPr lang="en-US" dirty="0"/>
              <a:t>Community action </a:t>
            </a:r>
          </a:p>
          <a:p>
            <a:pPr lvl="1"/>
            <a:r>
              <a:rPr lang="en-US" dirty="0"/>
              <a:t>Personal development</a:t>
            </a:r>
          </a:p>
          <a:p>
            <a:r>
              <a:rPr lang="en-US" dirty="0"/>
              <a:t>Capacity for democracy (different forms of democracy)</a:t>
            </a:r>
          </a:p>
          <a:p>
            <a:pPr lvl="1"/>
            <a:r>
              <a:rPr lang="en-US" dirty="0"/>
              <a:t>i.e., associational, representational, direct.</a:t>
            </a:r>
          </a:p>
          <a:p>
            <a:r>
              <a:rPr lang="en-US" dirty="0"/>
              <a:t>Sustained social change</a:t>
            </a:r>
          </a:p>
          <a:p>
            <a:r>
              <a:rPr lang="en-US" dirty="0"/>
              <a:t>Five Goals: 	</a:t>
            </a:r>
          </a:p>
          <a:p>
            <a:pPr lvl="1"/>
            <a:r>
              <a:rPr lang="en-US" dirty="0"/>
              <a:t>Improvement in quality of life through resolution of shared problems</a:t>
            </a:r>
          </a:p>
          <a:p>
            <a:pPr lvl="1"/>
            <a:r>
              <a:rPr lang="en-US" dirty="0"/>
              <a:t>Reduction of the level of social inequalities caused by poverty, racism, sexism</a:t>
            </a:r>
          </a:p>
          <a:p>
            <a:pPr lvl="1"/>
            <a:r>
              <a:rPr lang="en-US" dirty="0"/>
              <a:t>The exercise and preservation  of democratic values as part of the process of organizing</a:t>
            </a:r>
          </a:p>
          <a:p>
            <a:pPr lvl="1"/>
            <a:r>
              <a:rPr lang="en-US" dirty="0"/>
              <a:t>Enabling people to achieve their potential as individuals and the creation of a sense of community</a:t>
            </a:r>
          </a:p>
          <a:p>
            <a:pPr lvl="1"/>
            <a:endParaRPr lang="en-US" dirty="0"/>
          </a:p>
          <a:p>
            <a:endParaRPr lang="en-CA" dirty="0"/>
          </a:p>
        </p:txBody>
      </p:sp>
    </p:spTree>
    <p:extLst>
      <p:ext uri="{BB962C8B-B14F-4D97-AF65-F5344CB8AC3E}">
        <p14:creationId xmlns:p14="http://schemas.microsoft.com/office/powerpoint/2010/main" val="90770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9362-4A7F-41C9-8B79-A45EC99CA232}"/>
              </a:ext>
            </a:extLst>
          </p:cNvPr>
          <p:cNvSpPr>
            <a:spLocks noGrp="1"/>
          </p:cNvSpPr>
          <p:nvPr>
            <p:ph type="title"/>
          </p:nvPr>
        </p:nvSpPr>
        <p:spPr/>
        <p:txBody>
          <a:bodyPr>
            <a:normAutofit/>
          </a:bodyPr>
          <a:lstStyle/>
          <a:p>
            <a:r>
              <a:rPr lang="en-US" dirty="0"/>
              <a:t>Politics of Organizing</a:t>
            </a:r>
            <a:br>
              <a:rPr lang="en-US" dirty="0"/>
            </a:br>
            <a:r>
              <a:rPr lang="en-CA" sz="1100" i="1" dirty="0" err="1"/>
              <a:t>Shragge</a:t>
            </a:r>
            <a:r>
              <a:rPr lang="en-CA" sz="1100" i="1" dirty="0"/>
              <a:t>, E. (2013) Activism and Social Change: Lessons for Community Organizing, 2</a:t>
            </a:r>
            <a:r>
              <a:rPr lang="en-CA" sz="1100" i="1" baseline="30000" dirty="0"/>
              <a:t>nd</a:t>
            </a:r>
            <a:r>
              <a:rPr lang="en-CA" sz="1100" i="1" dirty="0"/>
              <a:t> edition, University of Toronto Press.</a:t>
            </a:r>
            <a:endParaRPr lang="en-CA" sz="1100" dirty="0"/>
          </a:p>
        </p:txBody>
      </p:sp>
      <p:sp>
        <p:nvSpPr>
          <p:cNvPr id="3" name="Content Placeholder 2">
            <a:extLst>
              <a:ext uri="{FF2B5EF4-FFF2-40B4-BE49-F238E27FC236}">
                <a16:creationId xmlns:a16="http://schemas.microsoft.com/office/drawing/2014/main" id="{49EAC81D-83D2-47A1-8F9C-4B1D37C75F4B}"/>
              </a:ext>
            </a:extLst>
          </p:cNvPr>
          <p:cNvSpPr>
            <a:spLocks noGrp="1"/>
          </p:cNvSpPr>
          <p:nvPr>
            <p:ph idx="1"/>
          </p:nvPr>
        </p:nvSpPr>
        <p:spPr/>
        <p:txBody>
          <a:bodyPr>
            <a:normAutofit fontScale="62500" lnSpcReduction="20000"/>
          </a:bodyPr>
          <a:lstStyle/>
          <a:p>
            <a:r>
              <a:rPr lang="en-US" dirty="0"/>
              <a:t>Traditional theories vs common sense</a:t>
            </a:r>
          </a:p>
          <a:p>
            <a:r>
              <a:rPr lang="en-US" dirty="0"/>
              <a:t>Two (interrelated) perspectives </a:t>
            </a:r>
          </a:p>
          <a:p>
            <a:pPr lvl="1"/>
            <a:r>
              <a:rPr lang="en-US" dirty="0"/>
              <a:t>Shaped by examining our underlying values and constructing a basic social standpoint</a:t>
            </a:r>
          </a:p>
          <a:p>
            <a:pPr lvl="1"/>
            <a:r>
              <a:rPr lang="en-US" dirty="0"/>
              <a:t>How change takes place, including a discussion of human agency and related social processes</a:t>
            </a:r>
          </a:p>
          <a:p>
            <a:r>
              <a:rPr lang="en-US" dirty="0"/>
              <a:t>To build a vision of the long-term direction of organizing, acknowledging the underlying values is important.</a:t>
            </a:r>
          </a:p>
          <a:p>
            <a:pPr lvl="1"/>
            <a:r>
              <a:rPr lang="en-US" b="1" dirty="0"/>
              <a:t>Reactionary perspective – </a:t>
            </a:r>
            <a:r>
              <a:rPr lang="en-US" dirty="0"/>
              <a:t>values to stop social change and decrease power of the lower class and minority groups</a:t>
            </a:r>
          </a:p>
          <a:p>
            <a:pPr lvl="1"/>
            <a:r>
              <a:rPr lang="en-US" b="1" dirty="0"/>
              <a:t>Conservative perspective – </a:t>
            </a:r>
            <a:r>
              <a:rPr lang="en-US" dirty="0"/>
              <a:t>values to maintain the status quo</a:t>
            </a:r>
          </a:p>
          <a:p>
            <a:pPr lvl="1"/>
            <a:r>
              <a:rPr lang="en-US" b="1" dirty="0"/>
              <a:t>Liberal – </a:t>
            </a:r>
            <a:r>
              <a:rPr lang="en-US" dirty="0"/>
              <a:t>describe those who promote more limited social changes that do not actively challenge the existing social and economic system</a:t>
            </a:r>
          </a:p>
          <a:p>
            <a:pPr lvl="1"/>
            <a:r>
              <a:rPr lang="en-US" b="1" dirty="0"/>
              <a:t>Radical – </a:t>
            </a:r>
            <a:r>
              <a:rPr lang="en-US" dirty="0"/>
              <a:t>Describe those who see the capitalist system as the cause of social problems and see organizing as a way to make more basic changes as well as win concrete gains</a:t>
            </a:r>
          </a:p>
          <a:p>
            <a:r>
              <a:rPr lang="en-US" dirty="0"/>
              <a:t>Marxist movements </a:t>
            </a:r>
          </a:p>
          <a:p>
            <a:r>
              <a:rPr lang="en-US" dirty="0"/>
              <a:t>Anti-racist movements</a:t>
            </a:r>
          </a:p>
          <a:p>
            <a:r>
              <a:rPr lang="en-US" dirty="0"/>
              <a:t>Feminist movements </a:t>
            </a:r>
          </a:p>
          <a:p>
            <a:pPr lvl="1"/>
            <a:r>
              <a:rPr lang="en-US" dirty="0"/>
              <a:t>Critique of leadership role taken by men in the field of organizing in the 60s</a:t>
            </a:r>
          </a:p>
          <a:p>
            <a:pPr lvl="1"/>
            <a:r>
              <a:rPr lang="en-US" dirty="0"/>
              <a:t>Women represent a key constituency of community workers</a:t>
            </a:r>
          </a:p>
          <a:p>
            <a:pPr marL="201168" lvl="1" indent="0">
              <a:buNone/>
            </a:pPr>
            <a:endParaRPr lang="en-US" dirty="0"/>
          </a:p>
          <a:p>
            <a:pPr marL="201168" lvl="1" indent="0">
              <a:buNone/>
            </a:pPr>
            <a:r>
              <a:rPr lang="en-US" sz="2200" i="1" dirty="0"/>
              <a:t>Contradictions? </a:t>
            </a:r>
          </a:p>
          <a:p>
            <a:pPr lvl="1"/>
            <a:endParaRPr lang="en-US" dirty="0"/>
          </a:p>
          <a:p>
            <a:endParaRPr lang="en-CA" dirty="0"/>
          </a:p>
        </p:txBody>
      </p:sp>
    </p:spTree>
    <p:extLst>
      <p:ext uri="{BB962C8B-B14F-4D97-AF65-F5344CB8AC3E}">
        <p14:creationId xmlns:p14="http://schemas.microsoft.com/office/powerpoint/2010/main" val="306916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9362-4A7F-41C9-8B79-A45EC99CA232}"/>
              </a:ext>
            </a:extLst>
          </p:cNvPr>
          <p:cNvSpPr>
            <a:spLocks noGrp="1"/>
          </p:cNvSpPr>
          <p:nvPr>
            <p:ph type="title"/>
          </p:nvPr>
        </p:nvSpPr>
        <p:spPr/>
        <p:txBody>
          <a:bodyPr>
            <a:normAutofit/>
          </a:bodyPr>
          <a:lstStyle/>
          <a:p>
            <a:r>
              <a:rPr lang="en-US" dirty="0"/>
              <a:t>Strategies and Models</a:t>
            </a:r>
            <a:br>
              <a:rPr lang="en-US" dirty="0"/>
            </a:br>
            <a:r>
              <a:rPr lang="en-CA" sz="1100" i="1" dirty="0" err="1"/>
              <a:t>Shragge</a:t>
            </a:r>
            <a:r>
              <a:rPr lang="en-CA" sz="1100" i="1" dirty="0"/>
              <a:t>, E. (2013) Activism and Social Change: Lessons for Community Organizing, 2</a:t>
            </a:r>
            <a:r>
              <a:rPr lang="en-CA" sz="1100" i="1" baseline="30000" dirty="0"/>
              <a:t>nd</a:t>
            </a:r>
            <a:r>
              <a:rPr lang="en-CA" sz="1100" i="1" dirty="0"/>
              <a:t> edition, University of Toronto Press.</a:t>
            </a:r>
            <a:endParaRPr lang="en-CA" sz="1100" dirty="0"/>
          </a:p>
        </p:txBody>
      </p:sp>
      <p:sp>
        <p:nvSpPr>
          <p:cNvPr id="3" name="Content Placeholder 2">
            <a:extLst>
              <a:ext uri="{FF2B5EF4-FFF2-40B4-BE49-F238E27FC236}">
                <a16:creationId xmlns:a16="http://schemas.microsoft.com/office/drawing/2014/main" id="{49EAC81D-83D2-47A1-8F9C-4B1D37C75F4B}"/>
              </a:ext>
            </a:extLst>
          </p:cNvPr>
          <p:cNvSpPr>
            <a:spLocks noGrp="1"/>
          </p:cNvSpPr>
          <p:nvPr>
            <p:ph idx="1"/>
          </p:nvPr>
        </p:nvSpPr>
        <p:spPr/>
        <p:txBody>
          <a:bodyPr>
            <a:normAutofit fontScale="92500" lnSpcReduction="10000"/>
          </a:bodyPr>
          <a:lstStyle/>
          <a:p>
            <a:r>
              <a:rPr lang="en-US" b="1" dirty="0"/>
              <a:t>Social action – </a:t>
            </a:r>
            <a:r>
              <a:rPr lang="en-US" dirty="0"/>
              <a:t>exerting pressure on specific targets in order for the targets to make a change in policy or behaviour</a:t>
            </a:r>
          </a:p>
          <a:p>
            <a:r>
              <a:rPr lang="en-US" b="1" dirty="0"/>
              <a:t>Creation of a service (developmental process) – </a:t>
            </a:r>
            <a:r>
              <a:rPr lang="en-US" dirty="0"/>
              <a:t>create new community initiatives to address the problem</a:t>
            </a:r>
          </a:p>
          <a:p>
            <a:r>
              <a:rPr lang="en-US" dirty="0"/>
              <a:t>Three distinct models (Rothman): </a:t>
            </a:r>
          </a:p>
          <a:p>
            <a:pPr lvl="1"/>
            <a:r>
              <a:rPr lang="en-US" b="1" dirty="0"/>
              <a:t>Locality development </a:t>
            </a:r>
            <a:r>
              <a:rPr lang="en-US" dirty="0"/>
              <a:t>– problems can be solved by bringing local interests together through creative problem-solving </a:t>
            </a:r>
          </a:p>
          <a:p>
            <a:pPr lvl="1"/>
            <a:r>
              <a:rPr lang="en-US" b="1" dirty="0"/>
              <a:t>Social planning</a:t>
            </a:r>
            <a:r>
              <a:rPr lang="en-US" dirty="0"/>
              <a:t> – a technocratic model that emphasizes top-down approaches to problem-solving. Involves experts &amp; professionals. </a:t>
            </a:r>
            <a:endParaRPr lang="en-US" b="1" dirty="0"/>
          </a:p>
          <a:p>
            <a:pPr lvl="1"/>
            <a:r>
              <a:rPr lang="en-US" b="1" dirty="0"/>
              <a:t>Social action – </a:t>
            </a:r>
            <a:r>
              <a:rPr lang="en-US" dirty="0"/>
              <a:t>promotes changes in power relations and direct action from a segment of the community. Involves conflict. </a:t>
            </a:r>
          </a:p>
          <a:p>
            <a:r>
              <a:rPr lang="en-US" b="1" dirty="0"/>
              <a:t>Development</a:t>
            </a:r>
            <a:r>
              <a:rPr lang="en-US" dirty="0"/>
              <a:t> = consensus model vs </a:t>
            </a:r>
            <a:r>
              <a:rPr lang="en-US" b="1" dirty="0"/>
              <a:t>conflict </a:t>
            </a:r>
            <a:r>
              <a:rPr lang="en-US" dirty="0"/>
              <a:t>= social action (</a:t>
            </a:r>
            <a:r>
              <a:rPr lang="en-US" dirty="0" err="1"/>
              <a:t>Minkler</a:t>
            </a:r>
            <a:r>
              <a:rPr lang="en-US" dirty="0"/>
              <a:t> &amp; Wallerstein) </a:t>
            </a:r>
          </a:p>
          <a:p>
            <a:r>
              <a:rPr lang="en-US" b="1" dirty="0"/>
              <a:t>Functionalism</a:t>
            </a:r>
            <a:r>
              <a:rPr lang="en-US" dirty="0"/>
              <a:t> = balance &amp; opportunity vs </a:t>
            </a:r>
            <a:r>
              <a:rPr lang="en-US" b="1" dirty="0"/>
              <a:t>conflict</a:t>
            </a:r>
            <a:r>
              <a:rPr lang="en-US" dirty="0"/>
              <a:t> = take power (</a:t>
            </a:r>
            <a:r>
              <a:rPr lang="en-US" dirty="0" err="1"/>
              <a:t>Stoecker</a:t>
            </a:r>
            <a:r>
              <a:rPr lang="en-US" dirty="0"/>
              <a:t>)</a:t>
            </a:r>
          </a:p>
        </p:txBody>
      </p:sp>
    </p:spTree>
    <p:extLst>
      <p:ext uri="{BB962C8B-B14F-4D97-AF65-F5344CB8AC3E}">
        <p14:creationId xmlns:p14="http://schemas.microsoft.com/office/powerpoint/2010/main" val="98527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09362-4A7F-41C9-8B79-A45EC99CA232}"/>
              </a:ext>
            </a:extLst>
          </p:cNvPr>
          <p:cNvSpPr>
            <a:spLocks noGrp="1"/>
          </p:cNvSpPr>
          <p:nvPr>
            <p:ph type="title"/>
          </p:nvPr>
        </p:nvSpPr>
        <p:spPr>
          <a:xfrm>
            <a:off x="6411685" y="634946"/>
            <a:ext cx="5127171" cy="1450757"/>
          </a:xfrm>
        </p:spPr>
        <p:txBody>
          <a:bodyPr>
            <a:normAutofit/>
          </a:bodyPr>
          <a:lstStyle/>
          <a:p>
            <a:r>
              <a:rPr lang="en-US" sz="2300" dirty="0"/>
              <a:t>Limitations of Model-Building</a:t>
            </a:r>
            <a:br>
              <a:rPr lang="en-US" sz="2300" dirty="0"/>
            </a:br>
            <a:r>
              <a:rPr lang="en-CA" sz="1000" i="1" dirty="0" err="1"/>
              <a:t>Shragge</a:t>
            </a:r>
            <a:r>
              <a:rPr lang="en-CA" sz="1000" i="1" dirty="0"/>
              <a:t>, E. (2013) Activism and Social Change: Lessons for Community Organizing, 2</a:t>
            </a:r>
            <a:r>
              <a:rPr lang="en-CA" sz="1000" i="1" baseline="30000" dirty="0"/>
              <a:t>nd</a:t>
            </a:r>
            <a:r>
              <a:rPr lang="en-CA" sz="1000" i="1" dirty="0"/>
              <a:t> edition, University of Toronto Press.</a:t>
            </a:r>
            <a:endParaRPr lang="en-CA" sz="1000" dirty="0"/>
          </a:p>
        </p:txBody>
      </p:sp>
      <p:pic>
        <p:nvPicPr>
          <p:cNvPr id="5" name="Picture 4" descr="A close up of a newspaper&#10;&#10;Description automatically generated">
            <a:extLst>
              <a:ext uri="{FF2B5EF4-FFF2-40B4-BE49-F238E27FC236}">
                <a16:creationId xmlns:a16="http://schemas.microsoft.com/office/drawing/2014/main" id="{47A9230E-87B5-4671-A1D8-EDD546CCC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694822"/>
            <a:ext cx="5451627" cy="3148314"/>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EAC81D-83D2-47A1-8F9C-4B1D37C75F4B}"/>
              </a:ext>
            </a:extLst>
          </p:cNvPr>
          <p:cNvSpPr>
            <a:spLocks noGrp="1"/>
          </p:cNvSpPr>
          <p:nvPr>
            <p:ph idx="1"/>
          </p:nvPr>
        </p:nvSpPr>
        <p:spPr>
          <a:xfrm>
            <a:off x="6411684" y="2198914"/>
            <a:ext cx="5127172" cy="3670180"/>
          </a:xfrm>
        </p:spPr>
        <p:txBody>
          <a:bodyPr>
            <a:normAutofit/>
          </a:bodyPr>
          <a:lstStyle/>
          <a:p>
            <a:r>
              <a:rPr lang="en-US" dirty="0"/>
              <a:t>Complexities and overlaps are not easily represented in models</a:t>
            </a:r>
          </a:p>
          <a:p>
            <a:r>
              <a:rPr lang="en-US" dirty="0"/>
              <a:t>Movement from action to service provision is common</a:t>
            </a:r>
          </a:p>
          <a:p>
            <a:r>
              <a:rPr lang="en-US" dirty="0"/>
              <a:t>Models do not represent shifts in transitions</a:t>
            </a:r>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180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4200-86FA-4FD4-99F6-7BEAA5229737}"/>
              </a:ext>
            </a:extLst>
          </p:cNvPr>
          <p:cNvSpPr>
            <a:spLocks noGrp="1"/>
          </p:cNvSpPr>
          <p:nvPr>
            <p:ph type="title"/>
          </p:nvPr>
        </p:nvSpPr>
        <p:spPr/>
        <p:txBody>
          <a:bodyPr/>
          <a:lstStyle/>
          <a:p>
            <a:r>
              <a:rPr lang="en-US" dirty="0"/>
              <a:t>Power </a:t>
            </a:r>
            <a:r>
              <a:rPr lang="en-CA" sz="1000" dirty="0" err="1"/>
              <a:t>Kuyek</a:t>
            </a:r>
            <a:r>
              <a:rPr lang="en-CA" sz="1000" dirty="0"/>
              <a:t>, J. (2011) Community Organizing: A Holistic Approach</a:t>
            </a:r>
          </a:p>
        </p:txBody>
      </p:sp>
      <p:sp>
        <p:nvSpPr>
          <p:cNvPr id="3" name="Content Placeholder 2">
            <a:extLst>
              <a:ext uri="{FF2B5EF4-FFF2-40B4-BE49-F238E27FC236}">
                <a16:creationId xmlns:a16="http://schemas.microsoft.com/office/drawing/2014/main" id="{8E199C2E-E668-4D13-9015-A95D2ACF53DC}"/>
              </a:ext>
            </a:extLst>
          </p:cNvPr>
          <p:cNvSpPr>
            <a:spLocks noGrp="1"/>
          </p:cNvSpPr>
          <p:nvPr>
            <p:ph idx="1"/>
          </p:nvPr>
        </p:nvSpPr>
        <p:spPr/>
        <p:txBody>
          <a:bodyPr/>
          <a:lstStyle/>
          <a:p>
            <a:r>
              <a:rPr lang="en-US" b="1" dirty="0"/>
              <a:t>Power over – </a:t>
            </a:r>
            <a:r>
              <a:rPr lang="en-US" dirty="0"/>
              <a:t>requires the domination or oppression of others. Unlike the other two forms, it has to have a clear material base, as it is grounded in the ability to punish by imposing physical or economic sanctions. </a:t>
            </a:r>
          </a:p>
          <a:p>
            <a:r>
              <a:rPr lang="en-US" b="1" dirty="0"/>
              <a:t>Power with – </a:t>
            </a:r>
            <a:r>
              <a:rPr lang="en-US" dirty="0"/>
              <a:t>sees the world as made up of changing relationships and our collective energy and ability to act together. It includes influence and leadership as legitimate forms of power. </a:t>
            </a:r>
          </a:p>
          <a:p>
            <a:r>
              <a:rPr lang="en-US" b="1" dirty="0"/>
              <a:t>Power-from-within – </a:t>
            </a:r>
            <a:r>
              <a:rPr lang="en-US" dirty="0"/>
              <a:t>the personal power each of us has, our energy, self-knowledge, self-discipline, character. </a:t>
            </a:r>
            <a:endParaRPr lang="en-CA" dirty="0"/>
          </a:p>
        </p:txBody>
      </p:sp>
    </p:spTree>
    <p:extLst>
      <p:ext uri="{BB962C8B-B14F-4D97-AF65-F5344CB8AC3E}">
        <p14:creationId xmlns:p14="http://schemas.microsoft.com/office/powerpoint/2010/main" val="217486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C6E8-F708-4CC3-81B5-C246A6EF3190}"/>
              </a:ext>
            </a:extLst>
          </p:cNvPr>
          <p:cNvSpPr>
            <a:spLocks noGrp="1"/>
          </p:cNvSpPr>
          <p:nvPr>
            <p:ph type="title"/>
          </p:nvPr>
        </p:nvSpPr>
        <p:spPr/>
        <p:txBody>
          <a:bodyPr/>
          <a:lstStyle/>
          <a:p>
            <a:r>
              <a:rPr lang="en-US" dirty="0"/>
              <a:t>Food for Thought</a:t>
            </a:r>
            <a:endParaRPr lang="en-CA" dirty="0"/>
          </a:p>
        </p:txBody>
      </p:sp>
      <p:sp>
        <p:nvSpPr>
          <p:cNvPr id="3" name="Content Placeholder 2">
            <a:extLst>
              <a:ext uri="{FF2B5EF4-FFF2-40B4-BE49-F238E27FC236}">
                <a16:creationId xmlns:a16="http://schemas.microsoft.com/office/drawing/2014/main" id="{0C88593F-9227-45E5-B303-C417B4B1C8DF}"/>
              </a:ext>
            </a:extLst>
          </p:cNvPr>
          <p:cNvSpPr>
            <a:spLocks noGrp="1"/>
          </p:cNvSpPr>
          <p:nvPr>
            <p:ph idx="1"/>
          </p:nvPr>
        </p:nvSpPr>
        <p:spPr/>
        <p:txBody>
          <a:bodyPr>
            <a:normAutofit fontScale="92500" lnSpcReduction="10000"/>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r>
              <a:rPr lang="en-US" dirty="0"/>
              <a:t>We have created a society which appears to be totally beyond our control, but which in reality depends on our act of constant re-creation. The problem is not to destroy that society, but to stop creating it. Capitalism exists today not because we created it two hundred years ago or a hundred years ago, but because we created it today. If we do not create it tomorrow, it will not exist. (Holloway, 2010, p. 230)</a:t>
            </a:r>
            <a:endParaRPr lang="en-CA" dirty="0"/>
          </a:p>
          <a:p>
            <a:r>
              <a:rPr lang="en-US" dirty="0"/>
              <a:t>We make capitalism by creating and recreating the social relations of capitalism: we must stop doing so, we must do something else, live different social relations. Revolution is simply that: to stop making capitalism and do something else instead. The struggle is not a struggle for survival (that is the genuine struggle of abstract labour) but a struggle to live. (Holloway, 2010, p. 236)</a:t>
            </a:r>
            <a:endParaRPr lang="en-CA" dirty="0"/>
          </a:p>
          <a:p>
            <a:endParaRPr lang="en-CA" dirty="0"/>
          </a:p>
        </p:txBody>
      </p:sp>
    </p:spTree>
    <p:extLst>
      <p:ext uri="{BB962C8B-B14F-4D97-AF65-F5344CB8AC3E}">
        <p14:creationId xmlns:p14="http://schemas.microsoft.com/office/powerpoint/2010/main" val="156820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4B03-4A6D-4406-8BB0-915240FF29F5}"/>
              </a:ext>
            </a:extLst>
          </p:cNvPr>
          <p:cNvSpPr>
            <a:spLocks noGrp="1"/>
          </p:cNvSpPr>
          <p:nvPr>
            <p:ph type="title"/>
          </p:nvPr>
        </p:nvSpPr>
        <p:spPr/>
        <p:txBody>
          <a:bodyPr>
            <a:normAutofit/>
          </a:bodyPr>
          <a:lstStyle/>
          <a:p>
            <a:r>
              <a:rPr lang="en-US" dirty="0"/>
              <a:t>Asking Serious Questions </a:t>
            </a:r>
            <a:r>
              <a:rPr lang="en-CA" sz="1100" dirty="0" err="1"/>
              <a:t>Kuyek</a:t>
            </a:r>
            <a:r>
              <a:rPr lang="en-CA" sz="1100" dirty="0"/>
              <a:t>, J. (2011) Community Organizing: A Holistic Approach</a:t>
            </a:r>
          </a:p>
        </p:txBody>
      </p:sp>
      <p:sp>
        <p:nvSpPr>
          <p:cNvPr id="3" name="Content Placeholder 2">
            <a:extLst>
              <a:ext uri="{FF2B5EF4-FFF2-40B4-BE49-F238E27FC236}">
                <a16:creationId xmlns:a16="http://schemas.microsoft.com/office/drawing/2014/main" id="{DB0649F8-875A-4148-8D4B-740F9FF54CC4}"/>
              </a:ext>
            </a:extLst>
          </p:cNvPr>
          <p:cNvSpPr>
            <a:spLocks noGrp="1"/>
          </p:cNvSpPr>
          <p:nvPr>
            <p:ph idx="1"/>
          </p:nvPr>
        </p:nvSpPr>
        <p:spPr/>
        <p:txBody>
          <a:bodyPr/>
          <a:lstStyle/>
          <a:p>
            <a:r>
              <a:rPr lang="en-US" b="1" dirty="0"/>
              <a:t>Social and cultural </a:t>
            </a:r>
            <a:r>
              <a:rPr lang="en-US" dirty="0"/>
              <a:t>– what do we mean by inclusivity and tolerance? What is the role of cultural identity? </a:t>
            </a:r>
          </a:p>
          <a:p>
            <a:r>
              <a:rPr lang="en-US" b="1" dirty="0"/>
              <a:t>Environmental </a:t>
            </a:r>
            <a:r>
              <a:rPr lang="en-US" dirty="0"/>
              <a:t>– How do we learn to live carefully on the earth? And to change our environmental behaviour? </a:t>
            </a:r>
          </a:p>
          <a:p>
            <a:r>
              <a:rPr lang="en-US" b="1" dirty="0"/>
              <a:t>Economic</a:t>
            </a:r>
            <a:r>
              <a:rPr lang="en-US" dirty="0"/>
              <a:t> – How do we transform an economy that traches the earth, impoverishes and creates inequality? </a:t>
            </a:r>
          </a:p>
          <a:p>
            <a:r>
              <a:rPr lang="en-US" b="1" dirty="0"/>
              <a:t>Political </a:t>
            </a:r>
            <a:r>
              <a:rPr lang="en-US" dirty="0"/>
              <a:t>– How do we create power to resist change that harms and creates the good changes we want to see for our children? </a:t>
            </a:r>
            <a:endParaRPr lang="en-CA" dirty="0"/>
          </a:p>
        </p:txBody>
      </p:sp>
    </p:spTree>
    <p:extLst>
      <p:ext uri="{BB962C8B-B14F-4D97-AF65-F5344CB8AC3E}">
        <p14:creationId xmlns:p14="http://schemas.microsoft.com/office/powerpoint/2010/main" val="75765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4CB0-2618-4A33-8A04-E46C8CF7C69A}"/>
              </a:ext>
            </a:extLst>
          </p:cNvPr>
          <p:cNvSpPr>
            <a:spLocks noGrp="1"/>
          </p:cNvSpPr>
          <p:nvPr>
            <p:ph type="title"/>
          </p:nvPr>
        </p:nvSpPr>
        <p:spPr/>
        <p:txBody>
          <a:bodyPr>
            <a:normAutofit/>
          </a:bodyPr>
          <a:lstStyle/>
          <a:p>
            <a:r>
              <a:rPr lang="en-US" sz="4000" dirty="0"/>
              <a:t>Transforming Our Culture to a Culture of Hope</a:t>
            </a:r>
            <a:endParaRPr lang="en-CA" sz="4000" dirty="0"/>
          </a:p>
        </p:txBody>
      </p:sp>
      <p:sp>
        <p:nvSpPr>
          <p:cNvPr id="3" name="Content Placeholder 2">
            <a:extLst>
              <a:ext uri="{FF2B5EF4-FFF2-40B4-BE49-F238E27FC236}">
                <a16:creationId xmlns:a16="http://schemas.microsoft.com/office/drawing/2014/main" id="{1D0AAF9F-DACE-4772-A802-FED68059453D}"/>
              </a:ext>
            </a:extLst>
          </p:cNvPr>
          <p:cNvSpPr>
            <a:spLocks noGrp="1"/>
          </p:cNvSpPr>
          <p:nvPr>
            <p:ph idx="1"/>
          </p:nvPr>
        </p:nvSpPr>
        <p:spPr/>
        <p:txBody>
          <a:bodyPr>
            <a:normAutofit fontScale="92500" lnSpcReduction="20000"/>
          </a:bodyPr>
          <a:lstStyle/>
          <a:p>
            <a:r>
              <a:rPr lang="en-US" dirty="0"/>
              <a:t>Creating a safe learning environment. </a:t>
            </a:r>
          </a:p>
          <a:p>
            <a:pPr lvl="1"/>
            <a:r>
              <a:rPr lang="en-US" dirty="0">
                <a:hlinkClick r:id="rId2"/>
              </a:rPr>
              <a:t>Changing education paradigms</a:t>
            </a:r>
            <a:endParaRPr lang="en-US" dirty="0"/>
          </a:p>
          <a:p>
            <a:r>
              <a:rPr lang="en-US" dirty="0"/>
              <a:t>Building Visions</a:t>
            </a:r>
          </a:p>
          <a:p>
            <a:r>
              <a:rPr lang="en-US" dirty="0"/>
              <a:t>Activist Theatre</a:t>
            </a:r>
          </a:p>
          <a:p>
            <a:pPr lvl="1"/>
            <a:r>
              <a:rPr lang="en-US" dirty="0">
                <a:hlinkClick r:id="rId3"/>
              </a:rPr>
              <a:t>Brandon You at Le Plateau Council </a:t>
            </a:r>
            <a:endParaRPr lang="en-US" dirty="0"/>
          </a:p>
          <a:p>
            <a:pPr lvl="1"/>
            <a:r>
              <a:rPr lang="en-US" dirty="0" err="1">
                <a:hlinkClick r:id="rId4"/>
              </a:rPr>
              <a:t>Braodon</a:t>
            </a:r>
            <a:r>
              <a:rPr lang="en-US" dirty="0">
                <a:hlinkClick r:id="rId4"/>
              </a:rPr>
              <a:t> You Ville Marie </a:t>
            </a:r>
            <a:endParaRPr lang="en-US" dirty="0"/>
          </a:p>
          <a:p>
            <a:pPr lvl="1"/>
            <a:r>
              <a:rPr lang="en-US" dirty="0">
                <a:hlinkClick r:id="rId5"/>
              </a:rPr>
              <a:t>Coppertone Culture Jam</a:t>
            </a:r>
            <a:endParaRPr lang="en-US" dirty="0"/>
          </a:p>
          <a:p>
            <a:pPr lvl="1"/>
            <a:r>
              <a:rPr lang="en-US" dirty="0">
                <a:hlinkClick r:id="rId6"/>
              </a:rPr>
              <a:t>Global Invisible Theatre</a:t>
            </a:r>
            <a:endParaRPr lang="en-US" dirty="0"/>
          </a:p>
          <a:p>
            <a:pPr lvl="1"/>
            <a:r>
              <a:rPr lang="en-US" dirty="0">
                <a:hlinkClick r:id="rId7"/>
              </a:rPr>
              <a:t>Chartwells New Scheduled Meal Plan</a:t>
            </a:r>
            <a:endParaRPr lang="en-US" dirty="0"/>
          </a:p>
          <a:p>
            <a:r>
              <a:rPr lang="en-US" dirty="0"/>
              <a:t>Speaking Truth</a:t>
            </a:r>
          </a:p>
          <a:p>
            <a:r>
              <a:rPr lang="en-US" dirty="0"/>
              <a:t>Our Own Media</a:t>
            </a:r>
          </a:p>
          <a:p>
            <a:r>
              <a:rPr lang="en-US" dirty="0"/>
              <a:t>DVDs and Videos (or new media technology) </a:t>
            </a:r>
            <a:endParaRPr lang="en-CA" dirty="0"/>
          </a:p>
          <a:p>
            <a:endParaRPr lang="en-US" dirty="0"/>
          </a:p>
        </p:txBody>
      </p:sp>
    </p:spTree>
    <p:extLst>
      <p:ext uri="{BB962C8B-B14F-4D97-AF65-F5344CB8AC3E}">
        <p14:creationId xmlns:p14="http://schemas.microsoft.com/office/powerpoint/2010/main" val="396576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a:bodyPr>
          <a:lstStyle/>
          <a:p>
            <a:r>
              <a:rPr lang="en-US" dirty="0"/>
              <a:t>What features of a economic, social and political system does capitalism have? </a:t>
            </a:r>
            <a:br>
              <a:rPr lang="en-US" dirty="0"/>
            </a:b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364272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A809-24D9-4B54-B4AF-6BF362947255}"/>
              </a:ext>
            </a:extLst>
          </p:cNvPr>
          <p:cNvSpPr>
            <a:spLocks noGrp="1"/>
          </p:cNvSpPr>
          <p:nvPr>
            <p:ph type="title"/>
          </p:nvPr>
        </p:nvSpPr>
        <p:spPr/>
        <p:txBody>
          <a:bodyPr/>
          <a:lstStyle/>
          <a:p>
            <a:r>
              <a:rPr lang="en-US" dirty="0"/>
              <a:t>Building Visions</a:t>
            </a:r>
            <a:endParaRPr lang="en-CA" dirty="0"/>
          </a:p>
        </p:txBody>
      </p:sp>
      <p:sp>
        <p:nvSpPr>
          <p:cNvPr id="3" name="Content Placeholder 2">
            <a:extLst>
              <a:ext uri="{FF2B5EF4-FFF2-40B4-BE49-F238E27FC236}">
                <a16:creationId xmlns:a16="http://schemas.microsoft.com/office/drawing/2014/main" id="{EFFAB156-07FF-483C-A4BF-BC4B9526E3E5}"/>
              </a:ext>
            </a:extLst>
          </p:cNvPr>
          <p:cNvSpPr>
            <a:spLocks noGrp="1"/>
          </p:cNvSpPr>
          <p:nvPr>
            <p:ph idx="1"/>
          </p:nvPr>
        </p:nvSpPr>
        <p:spPr/>
        <p:txBody>
          <a:bodyPr>
            <a:normAutofit lnSpcReduction="10000"/>
          </a:bodyPr>
          <a:lstStyle/>
          <a:p>
            <a:r>
              <a:rPr lang="en-US" dirty="0"/>
              <a:t>What is our relationship to the natural world? How do we ensure that the environment is protected?</a:t>
            </a:r>
          </a:p>
          <a:p>
            <a:r>
              <a:rPr lang="en-US" dirty="0"/>
              <a:t>How do people get food? What do they eat? How is it distributed? How is it produced? </a:t>
            </a:r>
          </a:p>
          <a:p>
            <a:r>
              <a:rPr lang="en-US" dirty="0"/>
              <a:t>How do we handle waste? </a:t>
            </a:r>
          </a:p>
          <a:p>
            <a:r>
              <a:rPr lang="en-US" dirty="0"/>
              <a:t>How are people sheltered? What types of living arrangements do people have? </a:t>
            </a:r>
          </a:p>
          <a:p>
            <a:r>
              <a:rPr lang="en-US" dirty="0"/>
              <a:t>How are people educated? What should they learn? </a:t>
            </a:r>
          </a:p>
          <a:p>
            <a:r>
              <a:rPr lang="en-US" dirty="0"/>
              <a:t>How do we care for people (i.e. children, elderly, sick, etc.) </a:t>
            </a:r>
          </a:p>
          <a:p>
            <a:r>
              <a:rPr lang="en-US" dirty="0"/>
              <a:t>How are decisions made? </a:t>
            </a:r>
          </a:p>
          <a:p>
            <a:r>
              <a:rPr lang="en-US" dirty="0"/>
              <a:t>How do people travel? </a:t>
            </a:r>
          </a:p>
          <a:p>
            <a:r>
              <a:rPr lang="en-US" dirty="0"/>
              <a:t>How do people get and share information? </a:t>
            </a:r>
          </a:p>
          <a:p>
            <a:endParaRPr lang="en-US" dirty="0"/>
          </a:p>
          <a:p>
            <a:endParaRPr lang="en-US" dirty="0"/>
          </a:p>
        </p:txBody>
      </p:sp>
    </p:spTree>
    <p:extLst>
      <p:ext uri="{BB962C8B-B14F-4D97-AF65-F5344CB8AC3E}">
        <p14:creationId xmlns:p14="http://schemas.microsoft.com/office/powerpoint/2010/main" val="350735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BC8B4-8EAB-4E5A-9BAB-8B513F80F163}"/>
              </a:ext>
            </a:extLst>
          </p:cNvPr>
          <p:cNvSpPr>
            <a:spLocks noGrp="1"/>
          </p:cNvSpPr>
          <p:nvPr>
            <p:ph type="title"/>
          </p:nvPr>
        </p:nvSpPr>
        <p:spPr/>
        <p:txBody>
          <a:bodyPr>
            <a:normAutofit/>
          </a:bodyPr>
          <a:lstStyle/>
          <a:p>
            <a:r>
              <a:rPr lang="en-US" dirty="0"/>
              <a:t>Getting Started </a:t>
            </a:r>
            <a:r>
              <a:rPr lang="en-CA" sz="1000" dirty="0" err="1"/>
              <a:t>Minieri</a:t>
            </a:r>
            <a:r>
              <a:rPr lang="en-CA" sz="1000" dirty="0"/>
              <a:t>, J., Klein, K., </a:t>
            </a:r>
            <a:r>
              <a:rPr lang="en-CA" sz="1000" dirty="0" err="1"/>
              <a:t>Getsos</a:t>
            </a:r>
            <a:r>
              <a:rPr lang="en-CA" sz="1000" dirty="0"/>
              <a:t>, P. (2007) Tools for Radical Democracy: How to Organize for Power in Your Community, Jossey-Bass. </a:t>
            </a:r>
          </a:p>
        </p:txBody>
      </p:sp>
      <p:sp>
        <p:nvSpPr>
          <p:cNvPr id="3" name="Content Placeholder 2">
            <a:extLst>
              <a:ext uri="{FF2B5EF4-FFF2-40B4-BE49-F238E27FC236}">
                <a16:creationId xmlns:a16="http://schemas.microsoft.com/office/drawing/2014/main" id="{85C491AA-45AC-459C-BBE0-96C1806181F7}"/>
              </a:ext>
            </a:extLst>
          </p:cNvPr>
          <p:cNvSpPr>
            <a:spLocks noGrp="1"/>
          </p:cNvSpPr>
          <p:nvPr>
            <p:ph idx="1"/>
          </p:nvPr>
        </p:nvSpPr>
        <p:spPr/>
        <p:txBody>
          <a:bodyPr/>
          <a:lstStyle/>
          <a:p>
            <a:r>
              <a:rPr lang="en-US" dirty="0"/>
              <a:t>Finding partners and getting to work</a:t>
            </a:r>
          </a:p>
          <a:p>
            <a:r>
              <a:rPr lang="en-US" dirty="0"/>
              <a:t>1 – Go out and talk to people.</a:t>
            </a:r>
          </a:p>
          <a:p>
            <a:r>
              <a:rPr lang="en-US" dirty="0"/>
              <a:t>2 – Identify initial organizing committee.</a:t>
            </a:r>
          </a:p>
          <a:p>
            <a:r>
              <a:rPr lang="en-US" dirty="0"/>
              <a:t>3 – Make a proposal for power.</a:t>
            </a:r>
          </a:p>
          <a:p>
            <a:r>
              <a:rPr lang="en-US" dirty="0"/>
              <a:t>4 – Develop principles</a:t>
            </a:r>
            <a:r>
              <a:rPr lang="en-CA" dirty="0"/>
              <a:t>.</a:t>
            </a:r>
          </a:p>
          <a:p>
            <a:r>
              <a:rPr lang="en-CA" dirty="0"/>
              <a:t>5 – Kick it off – engage the broader community.</a:t>
            </a:r>
          </a:p>
          <a:p>
            <a:r>
              <a:rPr lang="en-CA" dirty="0"/>
              <a:t>6 – Train an organizing team.</a:t>
            </a:r>
          </a:p>
          <a:p>
            <a:r>
              <a:rPr lang="en-CA" dirty="0"/>
              <a:t>7 – Establish a leadership team.</a:t>
            </a:r>
          </a:p>
          <a:p>
            <a:r>
              <a:rPr lang="en-CA" dirty="0"/>
              <a:t>8 – Ramp up the work. </a:t>
            </a:r>
            <a:endParaRPr lang="en-US" dirty="0"/>
          </a:p>
        </p:txBody>
      </p:sp>
    </p:spTree>
    <p:extLst>
      <p:ext uri="{BB962C8B-B14F-4D97-AF65-F5344CB8AC3E}">
        <p14:creationId xmlns:p14="http://schemas.microsoft.com/office/powerpoint/2010/main" val="389289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a:t>
            </a:r>
          </a:p>
        </p:txBody>
      </p:sp>
      <p:sp>
        <p:nvSpPr>
          <p:cNvPr id="3" name="Content Placeholder 2"/>
          <p:cNvSpPr>
            <a:spLocks noGrp="1"/>
          </p:cNvSpPr>
          <p:nvPr>
            <p:ph idx="1"/>
          </p:nvPr>
        </p:nvSpPr>
        <p:spPr/>
        <p:txBody>
          <a:bodyPr>
            <a:normAutofit lnSpcReduction="10000"/>
          </a:bodyPr>
          <a:lstStyle/>
          <a:p>
            <a:r>
              <a:rPr lang="en-US" sz="2400" dirty="0"/>
              <a:t>Do we want to bring food?</a:t>
            </a:r>
            <a:endParaRPr lang="en-CA" dirty="0"/>
          </a:p>
          <a:p>
            <a:r>
              <a:rPr lang="en-CA" dirty="0"/>
              <a:t>Readings for the next week. </a:t>
            </a:r>
          </a:p>
          <a:p>
            <a:r>
              <a:rPr lang="en-CA" dirty="0" err="1"/>
              <a:t>Shragge</a:t>
            </a:r>
            <a:r>
              <a:rPr lang="en-CA" dirty="0"/>
              <a:t>, E. (2013) Activism and Social Change: Lessons for Community Organizing, 2</a:t>
            </a:r>
            <a:r>
              <a:rPr lang="en-CA" baseline="30000" dirty="0"/>
              <a:t>nd</a:t>
            </a:r>
            <a:r>
              <a:rPr lang="en-CA" dirty="0"/>
              <a:t> edition, University of Toronto Press.</a:t>
            </a:r>
          </a:p>
          <a:p>
            <a:r>
              <a:rPr lang="en-CA" dirty="0"/>
              <a:t>Chapter 2 – Getting from There to Here: Historical Development of Community Work (pp. 29 – 50)</a:t>
            </a:r>
          </a:p>
          <a:p>
            <a:r>
              <a:rPr lang="en-CA" dirty="0"/>
              <a:t>Chapter 3 – Legacy and Traditions of Social Action (pp. 51 – 81)</a:t>
            </a:r>
          </a:p>
          <a:p>
            <a:r>
              <a:rPr lang="en-CA" dirty="0"/>
              <a:t>Chapter 4 – Social Action Continues: Fighting Back in a Neo-Liberal Age (81 – 98)</a:t>
            </a:r>
          </a:p>
          <a:p>
            <a:pPr marL="0" indent="0">
              <a:buNone/>
            </a:pPr>
            <a:endParaRPr lang="en-US" dirty="0"/>
          </a:p>
          <a:p>
            <a:r>
              <a:rPr lang="en-US" dirty="0"/>
              <a:t>See you all next week. </a:t>
            </a:r>
          </a:p>
          <a:p>
            <a:endParaRPr lang="en-CA" dirty="0"/>
          </a:p>
          <a:p>
            <a:endParaRPr lang="en-US" sz="2400" dirty="0"/>
          </a:p>
        </p:txBody>
      </p:sp>
    </p:spTree>
    <p:extLst>
      <p:ext uri="{BB962C8B-B14F-4D97-AF65-F5344CB8AC3E}">
        <p14:creationId xmlns:p14="http://schemas.microsoft.com/office/powerpoint/2010/main" val="1856412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fontScale="70000" lnSpcReduction="20000"/>
          </a:bodyPr>
          <a:lstStyle/>
          <a:p>
            <a:r>
              <a:rPr lang="en-US" dirty="0"/>
              <a:t>Markets</a:t>
            </a:r>
            <a:br>
              <a:rPr lang="en-US" dirty="0"/>
            </a:br>
            <a:r>
              <a:rPr lang="en-US" dirty="0"/>
              <a:t>Profit</a:t>
            </a:r>
            <a:br>
              <a:rPr lang="en-US" dirty="0"/>
            </a:br>
            <a:r>
              <a:rPr lang="en-US" dirty="0"/>
              <a:t>Private ownership of the means of production</a:t>
            </a:r>
            <a:br>
              <a:rPr lang="en-US" dirty="0"/>
            </a:br>
            <a:r>
              <a:rPr lang="en-US" dirty="0"/>
              <a:t>Money based system</a:t>
            </a:r>
            <a:br>
              <a:rPr lang="en-US" dirty="0"/>
            </a:br>
            <a:r>
              <a:rPr lang="en-US" dirty="0"/>
              <a:t>Financial markets</a:t>
            </a:r>
            <a:br>
              <a:rPr lang="en-US" dirty="0"/>
            </a:br>
            <a:r>
              <a:rPr lang="en-US" dirty="0"/>
              <a:t>Private property</a:t>
            </a:r>
            <a:br>
              <a:rPr lang="en-US" dirty="0"/>
            </a:br>
            <a:r>
              <a:rPr lang="en-US" dirty="0"/>
              <a:t>Alienation</a:t>
            </a:r>
            <a:br>
              <a:rPr lang="en-US" dirty="0"/>
            </a:br>
            <a:r>
              <a:rPr lang="en-US" dirty="0"/>
              <a:t>Exploitation</a:t>
            </a:r>
            <a:br>
              <a:rPr lang="en-US" dirty="0"/>
            </a:br>
            <a:r>
              <a:rPr lang="en-US" dirty="0"/>
              <a:t>Wage Labour</a:t>
            </a:r>
            <a:br>
              <a:rPr lang="en-US" dirty="0"/>
            </a:br>
            <a:r>
              <a:rPr lang="en-US" dirty="0"/>
              <a:t>Externalities</a:t>
            </a:r>
            <a:br>
              <a:rPr lang="en-US" dirty="0"/>
            </a:br>
            <a:r>
              <a:rPr lang="en-US" dirty="0"/>
              <a:t>Expendable work force</a:t>
            </a:r>
            <a:br>
              <a:rPr lang="en-US" dirty="0"/>
            </a:br>
            <a:r>
              <a:rPr lang="en-US" dirty="0"/>
              <a:t>Inequality</a:t>
            </a:r>
            <a:br>
              <a:rPr lang="en-US" dirty="0"/>
            </a:br>
            <a:r>
              <a:rPr lang="en-US" dirty="0"/>
              <a:t>Advertising</a:t>
            </a:r>
            <a:br>
              <a:rPr lang="en-US" dirty="0"/>
            </a:br>
            <a:r>
              <a:rPr lang="en-US" dirty="0"/>
              <a:t>Consumerism</a:t>
            </a:r>
            <a:br>
              <a:rPr lang="en-US" dirty="0"/>
            </a:br>
            <a:r>
              <a:rPr lang="en-US" dirty="0"/>
              <a:t>Firms</a:t>
            </a:r>
            <a:br>
              <a:rPr lang="en-US" dirty="0"/>
            </a:br>
            <a:r>
              <a:rPr lang="en-US" dirty="0"/>
              <a:t>Institutions</a:t>
            </a:r>
            <a:br>
              <a:rPr lang="en-US" dirty="0"/>
            </a:br>
            <a:r>
              <a:rPr lang="en-US" dirty="0"/>
              <a:t>Imperialism</a:t>
            </a:r>
            <a:br>
              <a:rPr lang="en-US" dirty="0"/>
            </a:br>
            <a:r>
              <a:rPr lang="en-US" dirty="0"/>
              <a:t>Colonialism</a:t>
            </a:r>
            <a:br>
              <a:rPr lang="en-US" dirty="0"/>
            </a:br>
            <a:r>
              <a:rPr lang="en-US" dirty="0"/>
              <a:t>Exchange</a:t>
            </a:r>
            <a:br>
              <a:rPr lang="en-US" dirty="0"/>
            </a:br>
            <a:r>
              <a:rPr lang="en-US" dirty="0"/>
              <a:t>Free (non-slave) labour</a:t>
            </a:r>
            <a:br>
              <a:rPr lang="en-US" dirty="0"/>
            </a:br>
            <a:r>
              <a:rPr lang="en-US" dirty="0"/>
              <a:t>Cycles and crisis </a:t>
            </a:r>
            <a:br>
              <a:rPr lang="en-US" dirty="0"/>
            </a:br>
            <a:r>
              <a:rPr lang="en-US" dirty="0"/>
              <a:t>Growth</a:t>
            </a:r>
            <a:br>
              <a:rPr lang="en-US" dirty="0"/>
            </a:br>
            <a:r>
              <a:rPr lang="en-US" dirty="0"/>
              <a:t>Competition</a:t>
            </a:r>
          </a:p>
          <a:p>
            <a:r>
              <a:rPr lang="en-US" dirty="0">
                <a:hlinkClick r:id="rId2"/>
              </a:rPr>
              <a:t>What does post-capitalism/anti-capitalism mean? </a:t>
            </a:r>
            <a:endParaRPr lang="en-US" dirty="0"/>
          </a:p>
        </p:txBody>
      </p:sp>
    </p:spTree>
    <p:extLst>
      <p:ext uri="{BB962C8B-B14F-4D97-AF65-F5344CB8AC3E}">
        <p14:creationId xmlns:p14="http://schemas.microsoft.com/office/powerpoint/2010/main" val="165870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F84F-634B-4302-BE1A-CE54BBDB48C2}"/>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580B682-6B49-4CDA-9BB7-4DF203129A1A}"/>
              </a:ext>
            </a:extLst>
          </p:cNvPr>
          <p:cNvSpPr>
            <a:spLocks noGrp="1"/>
          </p:cNvSpPr>
          <p:nvPr>
            <p:ph idx="1"/>
          </p:nvPr>
        </p:nvSpPr>
        <p:spPr/>
        <p:txBody>
          <a:bodyPr/>
          <a:lstStyle/>
          <a:p>
            <a:r>
              <a:rPr lang="en-CA" dirty="0">
                <a:hlinkClick r:id="rId2" action="ppaction://hlinkfile"/>
              </a:rPr>
              <a:t>Bank’s Big Secret</a:t>
            </a:r>
            <a:endParaRPr lang="en-CA" dirty="0"/>
          </a:p>
          <a:p>
            <a:r>
              <a:rPr lang="en-CA" dirty="0">
                <a:hlinkClick r:id="rId3" action="ppaction://hlinkfile"/>
              </a:rPr>
              <a:t>Debt and Wealth in Canada</a:t>
            </a:r>
            <a:endParaRPr lang="en-CA" dirty="0"/>
          </a:p>
          <a:p>
            <a:r>
              <a:rPr lang="en-CA" dirty="0">
                <a:hlinkClick r:id="rId4" action="ppaction://hlinkfile"/>
              </a:rPr>
              <a:t>Household Debt</a:t>
            </a:r>
            <a:endParaRPr lang="en-CA" dirty="0"/>
          </a:p>
          <a:p>
            <a:r>
              <a:rPr lang="en-CA" dirty="0">
                <a:hlinkClick r:id="rId5" action="ppaction://hlinkfile"/>
              </a:rPr>
              <a:t>House Market in Canada</a:t>
            </a:r>
            <a:endParaRPr lang="en-CA" dirty="0"/>
          </a:p>
          <a:p>
            <a:r>
              <a:rPr lang="en-CA" dirty="0">
                <a:hlinkClick r:id="rId6"/>
              </a:rPr>
              <a:t>Trans Mountain Pipeline</a:t>
            </a:r>
            <a:endParaRPr lang="en-CA" dirty="0"/>
          </a:p>
          <a:p>
            <a:endParaRPr lang="en-US" dirty="0"/>
          </a:p>
        </p:txBody>
      </p:sp>
    </p:spTree>
    <p:extLst>
      <p:ext uri="{BB962C8B-B14F-4D97-AF65-F5344CB8AC3E}">
        <p14:creationId xmlns:p14="http://schemas.microsoft.com/office/powerpoint/2010/main" val="265727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CA1A91F2-C1DF-4A9A-833D-30365CC95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20713"/>
            <a:ext cx="6275667" cy="4816574"/>
          </a:xfrm>
          <a:prstGeom prst="rect">
            <a:avLst/>
          </a:prstGeom>
        </p:spPr>
      </p:pic>
      <p:sp>
        <p:nvSpPr>
          <p:cNvPr id="2" name="Title 1">
            <a:extLst>
              <a:ext uri="{FF2B5EF4-FFF2-40B4-BE49-F238E27FC236}">
                <a16:creationId xmlns:a16="http://schemas.microsoft.com/office/drawing/2014/main" id="{CCB5402A-8E4B-43F9-BFDE-611D345C334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vs Market Income</a:t>
            </a:r>
            <a:br>
              <a:rPr lang="en-US" sz="4400" dirty="0">
                <a:solidFill>
                  <a:srgbClr val="FFFFFF"/>
                </a:solidFill>
              </a:rPr>
            </a:br>
            <a:r>
              <a:rPr lang="en-US" sz="1600" dirty="0" err="1"/>
              <a:t>Osberg</a:t>
            </a:r>
            <a:r>
              <a:rPr lang="en-US" sz="1600" dirty="0"/>
              <a:t>, L. (2018) The Age of Increasing Inequality – The Astonishing Rise of Canada’s 1%, James Lorimer and Company. </a:t>
            </a:r>
            <a:br>
              <a:rPr lang="en-US" dirty="0"/>
            </a:br>
            <a:endParaRPr lang="en-US" sz="4400" dirty="0">
              <a:solidFill>
                <a:srgbClr val="FFFFFF"/>
              </a:solidFill>
            </a:endParaRPr>
          </a:p>
        </p:txBody>
      </p:sp>
    </p:spTree>
    <p:extLst>
      <p:ext uri="{BB962C8B-B14F-4D97-AF65-F5344CB8AC3E}">
        <p14:creationId xmlns:p14="http://schemas.microsoft.com/office/powerpoint/2010/main" val="157992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descr="A close up of text on a white background&#10;&#10;Description generated with high confidence">
            <a:extLst>
              <a:ext uri="{FF2B5EF4-FFF2-40B4-BE49-F238E27FC236}">
                <a16:creationId xmlns:a16="http://schemas.microsoft.com/office/drawing/2014/main" id="{97C321A6-885B-42CA-8EF7-15D7E75C2C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20" b="11852"/>
          <a:stretch/>
        </p:blipFill>
        <p:spPr>
          <a:xfrm>
            <a:off x="633999" y="854374"/>
            <a:ext cx="6275667" cy="5149251"/>
          </a:xfrm>
          <a:prstGeom prst="rect">
            <a:avLst/>
          </a:prstGeom>
        </p:spPr>
      </p:pic>
      <p:sp>
        <p:nvSpPr>
          <p:cNvPr id="2" name="Title 1">
            <a:extLst>
              <a:ext uri="{FF2B5EF4-FFF2-40B4-BE49-F238E27FC236}">
                <a16:creationId xmlns:a16="http://schemas.microsoft.com/office/drawing/2014/main" id="{EE381DDC-46C4-4228-8B97-226FB375B1B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Disposable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3790040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descr="A close up of text on a white background&#10;&#10;Description generated with high confidence">
            <a:extLst>
              <a:ext uri="{FF2B5EF4-FFF2-40B4-BE49-F238E27FC236}">
                <a16:creationId xmlns:a16="http://schemas.microsoft.com/office/drawing/2014/main" id="{48AD8700-645D-4654-85EC-60E0F8B48E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1" r="2" b="1131"/>
          <a:stretch/>
        </p:blipFill>
        <p:spPr>
          <a:xfrm>
            <a:off x="700580" y="640080"/>
            <a:ext cx="6142504" cy="5577840"/>
          </a:xfrm>
          <a:prstGeom prst="rect">
            <a:avLst/>
          </a:prstGeom>
        </p:spPr>
      </p:pic>
      <p:sp>
        <p:nvSpPr>
          <p:cNvPr id="2" name="Title 1">
            <a:extLst>
              <a:ext uri="{FF2B5EF4-FFF2-40B4-BE49-F238E27FC236}">
                <a16:creationId xmlns:a16="http://schemas.microsoft.com/office/drawing/2014/main" id="{ACF1C99F-EA5E-41C9-AEB8-9DB53F6E15E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120825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Content Placeholder 4" descr="A picture containing monitor&#10;&#10;Description automatically generated">
            <a:extLst>
              <a:ext uri="{FF2B5EF4-FFF2-40B4-BE49-F238E27FC236}">
                <a16:creationId xmlns:a16="http://schemas.microsoft.com/office/drawing/2014/main" id="{6419BF7C-79A6-48A2-9D82-F7D971465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467854"/>
            <a:ext cx="6275667" cy="3922291"/>
          </a:xfrm>
          <a:prstGeom prst="rect">
            <a:avLst/>
          </a:prstGeom>
        </p:spPr>
      </p:pic>
      <p:sp>
        <p:nvSpPr>
          <p:cNvPr id="2" name="Title 1">
            <a:extLst>
              <a:ext uri="{FF2B5EF4-FFF2-40B4-BE49-F238E27FC236}">
                <a16:creationId xmlns:a16="http://schemas.microsoft.com/office/drawing/2014/main" id="{CE534162-F28F-43A5-AFD1-64F7BC35A86F}"/>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3100" dirty="0">
                <a:solidFill>
                  <a:srgbClr val="FFFFFF"/>
                </a:solidFill>
              </a:rPr>
              <a:t>Family Income</a:t>
            </a:r>
            <a:br>
              <a:rPr lang="en-US" sz="3100" dirty="0">
                <a:solidFill>
                  <a:srgbClr val="FFFFFF"/>
                </a:solidFill>
              </a:rPr>
            </a:br>
            <a:r>
              <a:rPr lang="en-US" sz="1400" dirty="0" err="1">
                <a:solidFill>
                  <a:srgbClr val="FFFFFF"/>
                </a:solidFill>
              </a:rPr>
              <a:t>Osberg</a:t>
            </a:r>
            <a:r>
              <a:rPr lang="en-US" sz="1400" dirty="0">
                <a:solidFill>
                  <a:srgbClr val="FFFFFF"/>
                </a:solidFill>
              </a:rPr>
              <a:t>, L. (2018) The Age of Increasing Inequality – The Astonishing Rise of Canada’s 1%, James Lorimer</a:t>
            </a:r>
            <a:br>
              <a:rPr lang="en-US" sz="1400" dirty="0">
                <a:solidFill>
                  <a:srgbClr val="FFFFFF"/>
                </a:solidFill>
              </a:rPr>
            </a:br>
            <a:r>
              <a:rPr lang="en-US" sz="1400" dirty="0">
                <a:solidFill>
                  <a:srgbClr val="FFFFFF"/>
                </a:solidFill>
              </a:rPr>
              <a:t>and Company</a:t>
            </a:r>
            <a:r>
              <a:rPr lang="en-US" sz="3100" dirty="0">
                <a:solidFill>
                  <a:srgbClr val="FFFFFF"/>
                </a:solidFill>
              </a:rPr>
              <a:t>.</a:t>
            </a:r>
          </a:p>
        </p:txBody>
      </p:sp>
    </p:spTree>
    <p:extLst>
      <p:ext uri="{BB962C8B-B14F-4D97-AF65-F5344CB8AC3E}">
        <p14:creationId xmlns:p14="http://schemas.microsoft.com/office/powerpoint/2010/main" val="33038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A close up of text on a white background&#10;&#10;Description generated with very high confidence">
            <a:extLst>
              <a:ext uri="{FF2B5EF4-FFF2-40B4-BE49-F238E27FC236}">
                <a16:creationId xmlns:a16="http://schemas.microsoft.com/office/drawing/2014/main" id="{FA382AC4-3CC0-45DC-93BE-1C7C8D5A12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18" r="-1" b="-1"/>
          <a:stretch/>
        </p:blipFill>
        <p:spPr>
          <a:xfrm>
            <a:off x="700558" y="640080"/>
            <a:ext cx="6142549" cy="5577840"/>
          </a:xfrm>
          <a:prstGeom prst="rect">
            <a:avLst/>
          </a:prstGeom>
        </p:spPr>
      </p:pic>
      <p:sp>
        <p:nvSpPr>
          <p:cNvPr id="2" name="Title 1">
            <a:extLst>
              <a:ext uri="{FF2B5EF4-FFF2-40B4-BE49-F238E27FC236}">
                <a16:creationId xmlns:a16="http://schemas.microsoft.com/office/drawing/2014/main" id="{DD50F587-2D1D-4A19-A36C-15854C739943}"/>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Wage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41169397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1354</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Calibri Light</vt:lpstr>
      <vt:lpstr>Retrospect</vt:lpstr>
      <vt:lpstr>Community and Local Activism</vt:lpstr>
      <vt:lpstr>What is Capitalism? </vt:lpstr>
      <vt:lpstr>What is Capitalism? </vt:lpstr>
      <vt:lpstr>Links</vt:lpstr>
      <vt:lpstr>Real vs Market Income Osberg, L. (2018) The Age of Increasing Inequality – The Astonishing Rise of Canada’s 1%, James Lorimer and Company.  </vt:lpstr>
      <vt:lpstr>Average Disposable Income Osberg, L. (2018) The Age of Increasing Inequality – The Astonishing Rise of Canada’s 1%, James Lorimer and Company.</vt:lpstr>
      <vt:lpstr>Real Income Osberg, L. (2018) The Age of Increasing Inequality – The Astonishing Rise of Canada’s 1%, James Lorimer and Company.</vt:lpstr>
      <vt:lpstr>Family Income Osberg, L. (2018) The Age of Increasing Inequality – The Astonishing Rise of Canada’s 1%, James Lorimer and Company.</vt:lpstr>
      <vt:lpstr>Average Wage Osberg, L. (2018) The Age of Increasing Inequality – The Astonishing Rise of Canada’s 1%, James Lorimer and Company.</vt:lpstr>
      <vt:lpstr>Real Hourly Wages Osberg, L. (2018) The Age of Increasing Inequality – The Astonishing Rise of Canada’s 1%, James Lorimer and Company.</vt:lpstr>
      <vt:lpstr>Growth Rates of Real Market Incomes Osberg, L. (2018) The Age of Increasing Inequality – The Astonishing Rise of Canada’s 1%, James Lorimer and Company. </vt:lpstr>
      <vt:lpstr>Defining Community Organizing  Shragge, E. (2013) Activism and Social Change: Lessons for Community Organizing, 2nd edition, University of Toronto Press.</vt:lpstr>
      <vt:lpstr>Politics of Organizing Shragge, E. (2013) Activism and Social Change: Lessons for Community Organizing, 2nd edition, University of Toronto Press.</vt:lpstr>
      <vt:lpstr>Strategies and Models Shragge, E. (2013) Activism and Social Change: Lessons for Community Organizing, 2nd edition, University of Toronto Press.</vt:lpstr>
      <vt:lpstr>Limitations of Model-Building Shragge, E. (2013) Activism and Social Change: Lessons for Community Organizing, 2nd edition, University of Toronto Press.</vt:lpstr>
      <vt:lpstr>Power Kuyek, J. (2011) Community Organizing: A Holistic Approach</vt:lpstr>
      <vt:lpstr>Food for Thought</vt:lpstr>
      <vt:lpstr>Asking Serious Questions Kuyek, J. (2011) Community Organizing: A Holistic Approach</vt:lpstr>
      <vt:lpstr>Transforming Our Culture to a Culture of Hope</vt:lpstr>
      <vt:lpstr>Building Visions</vt:lpstr>
      <vt:lpstr>Getting Started Minieri, J., Klein, K., Getsos, P. (2007) Tools for Radical Democracy: How to Organize for Power in Your Community, Jossey-Bass. </vt:lpstr>
      <vt:lpstr>Questions or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and Local Activism</dc:title>
  <dc:creator>Erik Chevrier</dc:creator>
  <cp:lastModifiedBy>Erik Chevrier</cp:lastModifiedBy>
  <cp:revision>28</cp:revision>
  <dcterms:created xsi:type="dcterms:W3CDTF">2020-01-16T05:05:14Z</dcterms:created>
  <dcterms:modified xsi:type="dcterms:W3CDTF">2020-01-23T04:29:07Z</dcterms:modified>
</cp:coreProperties>
</file>