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15"/>
  </p:notesMasterIdLst>
  <p:sldIdLst>
    <p:sldId id="256" r:id="rId2"/>
    <p:sldId id="367" r:id="rId3"/>
    <p:sldId id="364" r:id="rId4"/>
    <p:sldId id="365" r:id="rId5"/>
    <p:sldId id="366" r:id="rId6"/>
    <p:sldId id="363" r:id="rId7"/>
    <p:sldId id="338" r:id="rId8"/>
    <p:sldId id="339" r:id="rId9"/>
    <p:sldId id="368" r:id="rId10"/>
    <p:sldId id="369" r:id="rId11"/>
    <p:sldId id="370" r:id="rId12"/>
    <p:sldId id="294" r:id="rId13"/>
    <p:sldId id="28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06" autoAdjust="0"/>
    <p:restoredTop sz="87228" autoAdjust="0"/>
  </p:normalViewPr>
  <p:slideViewPr>
    <p:cSldViewPr snapToGrid="0">
      <p:cViewPr varScale="1">
        <p:scale>
          <a:sx n="87" d="100"/>
          <a:sy n="87" d="100"/>
        </p:scale>
        <p:origin x="1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09237C-C3FD-452E-8E32-55B4E83C1FB7}" type="datetimeFigureOut">
              <a:rPr lang="en-US" smtClean="0"/>
              <a:t>1/30/2020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9C4681-C8FA-46BA-ACEB-0A28AD01EED3}" type="slidenum">
              <a:rPr lang="en-US" smtClean="0"/>
              <a:t>‹#›</a:t>
            </a:fld>
            <a:endParaRPr lang="en-US"/>
          </a:p>
        </p:txBody>
      </p:sp>
    </p:spTree>
    <p:extLst>
      <p:ext uri="{BB962C8B-B14F-4D97-AF65-F5344CB8AC3E}">
        <p14:creationId xmlns:p14="http://schemas.microsoft.com/office/powerpoint/2010/main" val="208919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2020-01-30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2020-01-30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2020-01-30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2020-01-30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2020-01-30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2020-01-30</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2020-01-30</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2020-01-30</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2020-01-30</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CeCQaEPsQ" TargetMode="External"/><Relationship Id="rId7" Type="http://schemas.openxmlformats.org/officeDocument/2006/relationships/hyperlink" Target="https://www.youtube.com/watch?v=tnQECO-uyvI" TargetMode="External"/><Relationship Id="rId2" Type="http://schemas.openxmlformats.org/officeDocument/2006/relationships/hyperlink" Target="https://www.youtube.com/watch?v=zDZFcDGpL4U" TargetMode="External"/><Relationship Id="rId1" Type="http://schemas.openxmlformats.org/officeDocument/2006/relationships/slideLayout" Target="../slideLayouts/slideLayout2.xml"/><Relationship Id="rId6" Type="http://schemas.openxmlformats.org/officeDocument/2006/relationships/hyperlink" Target="https://www.youtube.com/watch?v=NJRAHyPVFWU" TargetMode="External"/><Relationship Id="rId5" Type="http://schemas.openxmlformats.org/officeDocument/2006/relationships/hyperlink" Target="https://www.youtube.com/watch?v=KzzDG3lKdfs" TargetMode="External"/><Relationship Id="rId4" Type="http://schemas.openxmlformats.org/officeDocument/2006/relationships/hyperlink" Target="https://www.youtube.com/watch?v=VzMiQq4ZWY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Community and Local Activism</a:t>
            </a:r>
          </a:p>
        </p:txBody>
      </p:sp>
      <p:sp>
        <p:nvSpPr>
          <p:cNvPr id="3" name="Subtitle 2"/>
          <p:cNvSpPr>
            <a:spLocks noGrp="1"/>
          </p:cNvSpPr>
          <p:nvPr>
            <p:ph type="subTitle" idx="1"/>
          </p:nvPr>
        </p:nvSpPr>
        <p:spPr/>
        <p:txBody>
          <a:bodyPr>
            <a:normAutofit fontScale="62500" lnSpcReduction="20000"/>
          </a:bodyPr>
          <a:lstStyle/>
          <a:p>
            <a:r>
              <a:rPr lang="en-CA" dirty="0"/>
              <a:t>Erik Chevrier</a:t>
            </a:r>
          </a:p>
          <a:p>
            <a:r>
              <a:rPr lang="en-CA" dirty="0"/>
              <a:t>January 30</a:t>
            </a:r>
            <a:r>
              <a:rPr lang="en-CA" baseline="30000" dirty="0"/>
              <a:t>th</a:t>
            </a:r>
            <a:r>
              <a:rPr lang="en-CA" dirty="0"/>
              <a:t>, 2020</a:t>
            </a:r>
          </a:p>
          <a:p>
            <a:r>
              <a:rPr lang="en-CA" dirty="0"/>
              <a:t>January 30th – Historical Perspectives on Activism and Community Practices in Quebec</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6716D-40D6-4E8A-AE7D-06ABF82833CF}"/>
              </a:ext>
            </a:extLst>
          </p:cNvPr>
          <p:cNvSpPr>
            <a:spLocks noGrp="1"/>
          </p:cNvSpPr>
          <p:nvPr>
            <p:ph type="title"/>
          </p:nvPr>
        </p:nvSpPr>
        <p:spPr/>
        <p:txBody>
          <a:bodyPr/>
          <a:lstStyle/>
          <a:p>
            <a:r>
              <a:rPr lang="en-US" dirty="0"/>
              <a:t>Discussion Questions</a:t>
            </a:r>
            <a:endParaRPr lang="en-CA" dirty="0"/>
          </a:p>
        </p:txBody>
      </p:sp>
      <p:sp>
        <p:nvSpPr>
          <p:cNvPr id="3" name="Content Placeholder 2">
            <a:extLst>
              <a:ext uri="{FF2B5EF4-FFF2-40B4-BE49-F238E27FC236}">
                <a16:creationId xmlns:a16="http://schemas.microsoft.com/office/drawing/2014/main" id="{265D86E2-BBFA-43FC-829E-721C60B0CA7C}"/>
              </a:ext>
            </a:extLst>
          </p:cNvPr>
          <p:cNvSpPr>
            <a:spLocks noGrp="1"/>
          </p:cNvSpPr>
          <p:nvPr>
            <p:ph idx="1"/>
          </p:nvPr>
        </p:nvSpPr>
        <p:spPr/>
        <p:txBody>
          <a:bodyPr/>
          <a:lstStyle/>
          <a:p>
            <a:r>
              <a:rPr lang="en-US" dirty="0"/>
              <a:t>What was the chapter about? </a:t>
            </a:r>
          </a:p>
          <a:p>
            <a:r>
              <a:rPr lang="en-US" dirty="0"/>
              <a:t>What did </a:t>
            </a:r>
            <a:r>
              <a:rPr lang="en-US" dirty="0" err="1"/>
              <a:t>Shragge</a:t>
            </a:r>
            <a:r>
              <a:rPr lang="en-US" dirty="0"/>
              <a:t> say about historical development and community work?</a:t>
            </a:r>
          </a:p>
          <a:p>
            <a:r>
              <a:rPr lang="en-US" dirty="0"/>
              <a:t>What organizations did </a:t>
            </a:r>
            <a:r>
              <a:rPr lang="en-US" dirty="0" err="1"/>
              <a:t>Shragge</a:t>
            </a:r>
            <a:r>
              <a:rPr lang="en-US" dirty="0"/>
              <a:t> mention and why are they important? </a:t>
            </a:r>
          </a:p>
          <a:p>
            <a:r>
              <a:rPr lang="en-US" dirty="0"/>
              <a:t>What theories of community organizing and/or social action are mentioned in the chapter? </a:t>
            </a:r>
          </a:p>
          <a:p>
            <a:r>
              <a:rPr lang="en-CA" dirty="0"/>
              <a:t>What political, economic and/or social relations are mentioned in the chapter? How do they relate to community organizing? </a:t>
            </a:r>
          </a:p>
          <a:p>
            <a:r>
              <a:rPr lang="en-CA" dirty="0"/>
              <a:t>What contradictions/limitations/challenges with community organizing are mentioned in the chapter? </a:t>
            </a:r>
          </a:p>
          <a:p>
            <a:r>
              <a:rPr lang="en-CA" dirty="0"/>
              <a:t>How do the themes, concepts, and/or theories in the chapter relate to your work and/or interests? </a:t>
            </a:r>
          </a:p>
        </p:txBody>
      </p:sp>
    </p:spTree>
    <p:extLst>
      <p:ext uri="{BB962C8B-B14F-4D97-AF65-F5344CB8AC3E}">
        <p14:creationId xmlns:p14="http://schemas.microsoft.com/office/powerpoint/2010/main" val="3693017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8AE58-0111-4775-B910-D421E6281743}"/>
              </a:ext>
            </a:extLst>
          </p:cNvPr>
          <p:cNvSpPr>
            <a:spLocks noGrp="1"/>
          </p:cNvSpPr>
          <p:nvPr>
            <p:ph type="title"/>
          </p:nvPr>
        </p:nvSpPr>
        <p:spPr/>
        <p:txBody>
          <a:bodyPr/>
          <a:lstStyle/>
          <a:p>
            <a:r>
              <a:rPr lang="en-US" dirty="0"/>
              <a:t>Principles That Guide Organizing Efforts</a:t>
            </a:r>
            <a:endParaRPr lang="en-CA" dirty="0"/>
          </a:p>
        </p:txBody>
      </p:sp>
      <p:sp>
        <p:nvSpPr>
          <p:cNvPr id="3" name="Content Placeholder 2">
            <a:extLst>
              <a:ext uri="{FF2B5EF4-FFF2-40B4-BE49-F238E27FC236}">
                <a16:creationId xmlns:a16="http://schemas.microsoft.com/office/drawing/2014/main" id="{50DAAEAD-3815-4678-B112-DCA34C4AD2D2}"/>
              </a:ext>
            </a:extLst>
          </p:cNvPr>
          <p:cNvSpPr>
            <a:spLocks noGrp="1"/>
          </p:cNvSpPr>
          <p:nvPr>
            <p:ph idx="1"/>
          </p:nvPr>
        </p:nvSpPr>
        <p:spPr/>
        <p:txBody>
          <a:bodyPr/>
          <a:lstStyle/>
          <a:p>
            <a:r>
              <a:rPr lang="en-US" dirty="0"/>
              <a:t>1 – Be a catalyst not a leader</a:t>
            </a:r>
          </a:p>
          <a:p>
            <a:r>
              <a:rPr lang="en-US" dirty="0"/>
              <a:t>2 – Let the people decide</a:t>
            </a:r>
          </a:p>
          <a:p>
            <a:r>
              <a:rPr lang="en-US" dirty="0"/>
              <a:t>3 – Develop loose organizational structures that can maximize participation of the people – consensus decision making</a:t>
            </a:r>
          </a:p>
          <a:p>
            <a:r>
              <a:rPr lang="en-US" dirty="0"/>
              <a:t>4 – Establish places in the community free of external restraints</a:t>
            </a:r>
          </a:p>
          <a:p>
            <a:r>
              <a:rPr lang="en-US" dirty="0"/>
              <a:t>5 – Develop indigenous leaders</a:t>
            </a:r>
          </a:p>
          <a:p>
            <a:r>
              <a:rPr lang="en-US" dirty="0"/>
              <a:t>6 – Create personal relationships</a:t>
            </a:r>
          </a:p>
        </p:txBody>
      </p:sp>
    </p:spTree>
    <p:extLst>
      <p:ext uri="{BB962C8B-B14F-4D97-AF65-F5344CB8AC3E}">
        <p14:creationId xmlns:p14="http://schemas.microsoft.com/office/powerpoint/2010/main" val="3114690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1C6E8-F708-4CC3-81B5-C246A6EF3190}"/>
              </a:ext>
            </a:extLst>
          </p:cNvPr>
          <p:cNvSpPr>
            <a:spLocks noGrp="1"/>
          </p:cNvSpPr>
          <p:nvPr>
            <p:ph type="title"/>
          </p:nvPr>
        </p:nvSpPr>
        <p:spPr/>
        <p:txBody>
          <a:bodyPr/>
          <a:lstStyle/>
          <a:p>
            <a:r>
              <a:rPr lang="en-US" dirty="0"/>
              <a:t>Food for Thought</a:t>
            </a:r>
            <a:endParaRPr lang="en-CA" dirty="0"/>
          </a:p>
        </p:txBody>
      </p:sp>
      <p:sp>
        <p:nvSpPr>
          <p:cNvPr id="3" name="Content Placeholder 2">
            <a:extLst>
              <a:ext uri="{FF2B5EF4-FFF2-40B4-BE49-F238E27FC236}">
                <a16:creationId xmlns:a16="http://schemas.microsoft.com/office/drawing/2014/main" id="{0C88593F-9227-45E5-B303-C417B4B1C8DF}"/>
              </a:ext>
            </a:extLst>
          </p:cNvPr>
          <p:cNvSpPr>
            <a:spLocks noGrp="1"/>
          </p:cNvSpPr>
          <p:nvPr>
            <p:ph idx="1"/>
          </p:nvPr>
        </p:nvSpPr>
        <p:spPr/>
        <p:txBody>
          <a:bodyPr>
            <a:normAutofit fontScale="92500" lnSpcReduction="10000"/>
          </a:bodyPr>
          <a:lstStyle/>
          <a:p>
            <a:r>
              <a:rPr lang="en-US" dirty="0"/>
              <a:t>Calls to “fix a broken food system” assume that the capitalist food system used to work well. This assumption ignores the food systems long, racialized history of mistreatment of people of colour. The food system is unjust and unsustainable, but it is not broken. It functions precisely as the capitalist food system has always worked, concentrating power in the hands of the privileged minority and passing off the social and environmental “externalities” disproportionately to racially stigmatized groups. (Holt-Gimenez, 2017, p. 160)</a:t>
            </a:r>
          </a:p>
          <a:p>
            <a:r>
              <a:rPr lang="en-US" dirty="0"/>
              <a:t>We have created a society which appears to be totally beyond our control, but which in reality depends on our act of constant re-creation. The problem is not to destroy that society, but to stop creating it. Capitalism exists today not because we created it two hundred years ago or a hundred years ago, but because we created it today. If we do not create it tomorrow, it will not exist. (Holloway, 2010, p. 230)</a:t>
            </a:r>
            <a:endParaRPr lang="en-CA" dirty="0"/>
          </a:p>
          <a:p>
            <a:r>
              <a:rPr lang="en-US" dirty="0"/>
              <a:t>We make capitalism by creating and recreating the social relations of capitalism: we must stop doing so, we must do something else, live different social relations. Revolution is simply that: to stop making capitalism and do something else instead. The struggle is not a struggle for survival (that is the genuine struggle of abstract labour) but a struggle to live. (Holloway, 2010, p. 236)</a:t>
            </a:r>
            <a:endParaRPr lang="en-CA" dirty="0"/>
          </a:p>
          <a:p>
            <a:endParaRPr lang="en-CA" dirty="0"/>
          </a:p>
        </p:txBody>
      </p:sp>
    </p:spTree>
    <p:extLst>
      <p:ext uri="{BB962C8B-B14F-4D97-AF65-F5344CB8AC3E}">
        <p14:creationId xmlns:p14="http://schemas.microsoft.com/office/powerpoint/2010/main" val="1568206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or Concerns?</a:t>
            </a:r>
          </a:p>
        </p:txBody>
      </p:sp>
      <p:sp>
        <p:nvSpPr>
          <p:cNvPr id="3" name="Content Placeholder 2"/>
          <p:cNvSpPr>
            <a:spLocks noGrp="1"/>
          </p:cNvSpPr>
          <p:nvPr>
            <p:ph idx="1"/>
          </p:nvPr>
        </p:nvSpPr>
        <p:spPr/>
        <p:txBody>
          <a:bodyPr>
            <a:normAutofit fontScale="92500" lnSpcReduction="20000"/>
          </a:bodyPr>
          <a:lstStyle/>
          <a:p>
            <a:r>
              <a:rPr lang="en-US" sz="2400" dirty="0"/>
              <a:t>Who wants to bring food next week?</a:t>
            </a:r>
            <a:endParaRPr lang="en-CA" dirty="0"/>
          </a:p>
          <a:p>
            <a:r>
              <a:rPr lang="en-CA" dirty="0"/>
              <a:t>Readings for the next week. </a:t>
            </a:r>
          </a:p>
          <a:p>
            <a:r>
              <a:rPr lang="en-CA" dirty="0"/>
              <a:t>Bishop, A. (2015) Becoming an Ally; Breaking the Cycle of Oppression in People, 3</a:t>
            </a:r>
            <a:r>
              <a:rPr lang="en-CA" baseline="30000" dirty="0"/>
              <a:t>rd</a:t>
            </a:r>
            <a:r>
              <a:rPr lang="en-CA" dirty="0"/>
              <a:t> Edition, Fernwood Publishing. </a:t>
            </a:r>
          </a:p>
          <a:p>
            <a:pPr lvl="1"/>
            <a:r>
              <a:rPr lang="en-CA" dirty="0"/>
              <a:t>Chapter 2 – Understanding Oppression: How did it Come About? (pp. 14 – 33)</a:t>
            </a:r>
          </a:p>
          <a:p>
            <a:pPr lvl="1"/>
            <a:r>
              <a:rPr lang="en-CA" dirty="0"/>
              <a:t>Chapter 3 – Understanding Oppression: How is it Held in Place? (pp. 35 – 43)</a:t>
            </a:r>
          </a:p>
          <a:p>
            <a:pPr lvl="1"/>
            <a:r>
              <a:rPr lang="en-CA" dirty="0"/>
              <a:t>Chapter 4 – Understanding Oppression: The Personal is Political (pp. 45 – 59)</a:t>
            </a:r>
          </a:p>
          <a:p>
            <a:pPr lvl="1"/>
            <a:r>
              <a:rPr lang="en-CA" dirty="0"/>
              <a:t>Chapter 8 – Becoming an Ally (pp. 87 – 107)</a:t>
            </a:r>
          </a:p>
          <a:p>
            <a:pPr marL="0" indent="0">
              <a:buNone/>
            </a:pPr>
            <a:endParaRPr lang="en-US" dirty="0"/>
          </a:p>
          <a:p>
            <a:pPr marL="0" indent="0">
              <a:buNone/>
            </a:pPr>
            <a:endParaRPr lang="en-US" dirty="0"/>
          </a:p>
          <a:p>
            <a:pPr marL="0" indent="0">
              <a:buNone/>
            </a:pPr>
            <a:endParaRPr lang="en-US" dirty="0"/>
          </a:p>
          <a:p>
            <a:r>
              <a:rPr lang="en-US" dirty="0"/>
              <a:t>See you all next week. </a:t>
            </a:r>
          </a:p>
          <a:p>
            <a:endParaRPr lang="en-CA" dirty="0"/>
          </a:p>
          <a:p>
            <a:endParaRPr lang="en-US" sz="2400" dirty="0"/>
          </a:p>
        </p:txBody>
      </p:sp>
    </p:spTree>
    <p:extLst>
      <p:ext uri="{BB962C8B-B14F-4D97-AF65-F5344CB8AC3E}">
        <p14:creationId xmlns:p14="http://schemas.microsoft.com/office/powerpoint/2010/main" val="1856412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A373E-BBEE-416B-B6E3-93C82DCF428D}"/>
              </a:ext>
            </a:extLst>
          </p:cNvPr>
          <p:cNvSpPr>
            <a:spLocks noGrp="1"/>
          </p:cNvSpPr>
          <p:nvPr>
            <p:ph type="title"/>
          </p:nvPr>
        </p:nvSpPr>
        <p:spPr/>
        <p:txBody>
          <a:bodyPr/>
          <a:lstStyle/>
          <a:p>
            <a:r>
              <a:rPr lang="en-US" dirty="0"/>
              <a:t>Checking in and Setting Up Groups</a:t>
            </a:r>
            <a:endParaRPr lang="en-CA" dirty="0"/>
          </a:p>
        </p:txBody>
      </p:sp>
      <p:sp>
        <p:nvSpPr>
          <p:cNvPr id="3" name="Content Placeholder 2">
            <a:extLst>
              <a:ext uri="{FF2B5EF4-FFF2-40B4-BE49-F238E27FC236}">
                <a16:creationId xmlns:a16="http://schemas.microsoft.com/office/drawing/2014/main" id="{47EB518D-E36B-465A-939A-E6BB8DD96BD0}"/>
              </a:ext>
            </a:extLst>
          </p:cNvPr>
          <p:cNvSpPr>
            <a:spLocks noGrp="1"/>
          </p:cNvSpPr>
          <p:nvPr>
            <p:ph idx="1"/>
          </p:nvPr>
        </p:nvSpPr>
        <p:spPr/>
        <p:txBody>
          <a:bodyPr/>
          <a:lstStyle/>
          <a:p>
            <a:r>
              <a:rPr lang="en-US" dirty="0"/>
              <a:t>Check in and determine meeting roles (5 minutes)</a:t>
            </a:r>
          </a:p>
          <a:p>
            <a:endParaRPr lang="en-US" dirty="0"/>
          </a:p>
          <a:p>
            <a:endParaRPr lang="en-US" dirty="0"/>
          </a:p>
          <a:p>
            <a:r>
              <a:rPr lang="en-US" dirty="0"/>
              <a:t>Group Discussion</a:t>
            </a:r>
          </a:p>
          <a:p>
            <a:r>
              <a:rPr lang="en-US" dirty="0"/>
              <a:t>Do we want to store notes collectively?</a:t>
            </a:r>
          </a:p>
          <a:p>
            <a:pPr lvl="1"/>
            <a:r>
              <a:rPr lang="en-US" dirty="0"/>
              <a:t>As a group or the entire class?</a:t>
            </a:r>
          </a:p>
          <a:p>
            <a:pPr lvl="1"/>
            <a:r>
              <a:rPr lang="en-US" dirty="0"/>
              <a:t>What platform do we want to use? Facebook?</a:t>
            </a:r>
          </a:p>
          <a:p>
            <a:pPr lvl="1"/>
            <a:endParaRPr lang="en-CA" dirty="0"/>
          </a:p>
        </p:txBody>
      </p:sp>
    </p:spTree>
    <p:extLst>
      <p:ext uri="{BB962C8B-B14F-4D97-AF65-F5344CB8AC3E}">
        <p14:creationId xmlns:p14="http://schemas.microsoft.com/office/powerpoint/2010/main" val="1260196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C4200-86FA-4FD4-99F6-7BEAA5229737}"/>
              </a:ext>
            </a:extLst>
          </p:cNvPr>
          <p:cNvSpPr>
            <a:spLocks noGrp="1"/>
          </p:cNvSpPr>
          <p:nvPr>
            <p:ph type="title"/>
          </p:nvPr>
        </p:nvSpPr>
        <p:spPr/>
        <p:txBody>
          <a:bodyPr/>
          <a:lstStyle/>
          <a:p>
            <a:r>
              <a:rPr lang="en-US" dirty="0"/>
              <a:t>Power </a:t>
            </a:r>
            <a:r>
              <a:rPr lang="en-CA" sz="1000" dirty="0" err="1"/>
              <a:t>Kuyek</a:t>
            </a:r>
            <a:r>
              <a:rPr lang="en-CA" sz="1000" dirty="0"/>
              <a:t>, J. (2011) Community Organizing: A Holistic Approach</a:t>
            </a:r>
          </a:p>
        </p:txBody>
      </p:sp>
      <p:sp>
        <p:nvSpPr>
          <p:cNvPr id="3" name="Content Placeholder 2">
            <a:extLst>
              <a:ext uri="{FF2B5EF4-FFF2-40B4-BE49-F238E27FC236}">
                <a16:creationId xmlns:a16="http://schemas.microsoft.com/office/drawing/2014/main" id="{8E199C2E-E668-4D13-9015-A95D2ACF53DC}"/>
              </a:ext>
            </a:extLst>
          </p:cNvPr>
          <p:cNvSpPr>
            <a:spLocks noGrp="1"/>
          </p:cNvSpPr>
          <p:nvPr>
            <p:ph idx="1"/>
          </p:nvPr>
        </p:nvSpPr>
        <p:spPr/>
        <p:txBody>
          <a:bodyPr/>
          <a:lstStyle/>
          <a:p>
            <a:r>
              <a:rPr lang="en-US" b="1" dirty="0"/>
              <a:t>Power over – </a:t>
            </a:r>
            <a:r>
              <a:rPr lang="en-US" dirty="0"/>
              <a:t>requires the domination or oppression of others. Unlike the other two forms, it has to have a clear material base, as it is grounded in the ability to punish by imposing physical or economic sanctions. </a:t>
            </a:r>
          </a:p>
          <a:p>
            <a:r>
              <a:rPr lang="en-US" b="1" dirty="0"/>
              <a:t>Power with – </a:t>
            </a:r>
            <a:r>
              <a:rPr lang="en-US" dirty="0"/>
              <a:t>sees the world as made up of changing relationships and our collective energy and ability to act together. It includes influence and leadership as legitimate forms of power. </a:t>
            </a:r>
          </a:p>
          <a:p>
            <a:r>
              <a:rPr lang="en-US" b="1" dirty="0"/>
              <a:t>Power-from-within – </a:t>
            </a:r>
            <a:r>
              <a:rPr lang="en-US" dirty="0"/>
              <a:t>the personal power each of us has, our energy, self-knowledge, self-discipline, character. </a:t>
            </a:r>
            <a:endParaRPr lang="en-CA" dirty="0"/>
          </a:p>
        </p:txBody>
      </p:sp>
    </p:spTree>
    <p:extLst>
      <p:ext uri="{BB962C8B-B14F-4D97-AF65-F5344CB8AC3E}">
        <p14:creationId xmlns:p14="http://schemas.microsoft.com/office/powerpoint/2010/main" val="2174862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84B03-4A6D-4406-8BB0-915240FF29F5}"/>
              </a:ext>
            </a:extLst>
          </p:cNvPr>
          <p:cNvSpPr>
            <a:spLocks noGrp="1"/>
          </p:cNvSpPr>
          <p:nvPr>
            <p:ph type="title"/>
          </p:nvPr>
        </p:nvSpPr>
        <p:spPr/>
        <p:txBody>
          <a:bodyPr>
            <a:normAutofit/>
          </a:bodyPr>
          <a:lstStyle/>
          <a:p>
            <a:r>
              <a:rPr lang="en-US" dirty="0"/>
              <a:t>Asking Serious Questions </a:t>
            </a:r>
            <a:r>
              <a:rPr lang="en-CA" sz="1100" dirty="0" err="1"/>
              <a:t>Kuyek</a:t>
            </a:r>
            <a:r>
              <a:rPr lang="en-CA" sz="1100" dirty="0"/>
              <a:t>, J. (2011) Community Organizing: A Holistic Approach</a:t>
            </a:r>
          </a:p>
        </p:txBody>
      </p:sp>
      <p:sp>
        <p:nvSpPr>
          <p:cNvPr id="3" name="Content Placeholder 2">
            <a:extLst>
              <a:ext uri="{FF2B5EF4-FFF2-40B4-BE49-F238E27FC236}">
                <a16:creationId xmlns:a16="http://schemas.microsoft.com/office/drawing/2014/main" id="{DB0649F8-875A-4148-8D4B-740F9FF54CC4}"/>
              </a:ext>
            </a:extLst>
          </p:cNvPr>
          <p:cNvSpPr>
            <a:spLocks noGrp="1"/>
          </p:cNvSpPr>
          <p:nvPr>
            <p:ph idx="1"/>
          </p:nvPr>
        </p:nvSpPr>
        <p:spPr/>
        <p:txBody>
          <a:bodyPr/>
          <a:lstStyle/>
          <a:p>
            <a:r>
              <a:rPr lang="en-US" b="1" dirty="0"/>
              <a:t>Social and cultural </a:t>
            </a:r>
            <a:r>
              <a:rPr lang="en-US" dirty="0"/>
              <a:t>– what do we mean by inclusivity and tolerance? What is the role of cultural identity? </a:t>
            </a:r>
          </a:p>
          <a:p>
            <a:r>
              <a:rPr lang="en-US" b="1" dirty="0"/>
              <a:t>Environmental </a:t>
            </a:r>
            <a:r>
              <a:rPr lang="en-US" dirty="0"/>
              <a:t>– How do we learn to live carefully on the earth? And to change our environmental behaviour? </a:t>
            </a:r>
          </a:p>
          <a:p>
            <a:r>
              <a:rPr lang="en-US" b="1" dirty="0"/>
              <a:t>Economic</a:t>
            </a:r>
            <a:r>
              <a:rPr lang="en-US" dirty="0"/>
              <a:t> – How do we transform an economy that trashes the earth, impoverishes and creates inequality? </a:t>
            </a:r>
          </a:p>
          <a:p>
            <a:r>
              <a:rPr lang="en-US" b="1" dirty="0"/>
              <a:t>Political </a:t>
            </a:r>
            <a:r>
              <a:rPr lang="en-US" dirty="0"/>
              <a:t>– How do we create power to resist change that harms and creates the good changes we want to see for our children? </a:t>
            </a:r>
            <a:endParaRPr lang="en-CA" dirty="0"/>
          </a:p>
        </p:txBody>
      </p:sp>
    </p:spTree>
    <p:extLst>
      <p:ext uri="{BB962C8B-B14F-4D97-AF65-F5344CB8AC3E}">
        <p14:creationId xmlns:p14="http://schemas.microsoft.com/office/powerpoint/2010/main" val="757650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54CB0-2618-4A33-8A04-E46C8CF7C69A}"/>
              </a:ext>
            </a:extLst>
          </p:cNvPr>
          <p:cNvSpPr>
            <a:spLocks noGrp="1"/>
          </p:cNvSpPr>
          <p:nvPr>
            <p:ph type="title"/>
          </p:nvPr>
        </p:nvSpPr>
        <p:spPr/>
        <p:txBody>
          <a:bodyPr>
            <a:normAutofit/>
          </a:bodyPr>
          <a:lstStyle/>
          <a:p>
            <a:r>
              <a:rPr lang="en-US" sz="4000" dirty="0"/>
              <a:t>Transforming Our Culture to a Culture of Hope</a:t>
            </a:r>
            <a:endParaRPr lang="en-CA" sz="4000" dirty="0"/>
          </a:p>
        </p:txBody>
      </p:sp>
      <p:sp>
        <p:nvSpPr>
          <p:cNvPr id="3" name="Content Placeholder 2">
            <a:extLst>
              <a:ext uri="{FF2B5EF4-FFF2-40B4-BE49-F238E27FC236}">
                <a16:creationId xmlns:a16="http://schemas.microsoft.com/office/drawing/2014/main" id="{1D0AAF9F-DACE-4772-A802-FED68059453D}"/>
              </a:ext>
            </a:extLst>
          </p:cNvPr>
          <p:cNvSpPr>
            <a:spLocks noGrp="1"/>
          </p:cNvSpPr>
          <p:nvPr>
            <p:ph idx="1"/>
          </p:nvPr>
        </p:nvSpPr>
        <p:spPr/>
        <p:txBody>
          <a:bodyPr>
            <a:normAutofit fontScale="92500" lnSpcReduction="20000"/>
          </a:bodyPr>
          <a:lstStyle/>
          <a:p>
            <a:r>
              <a:rPr lang="en-US" dirty="0"/>
              <a:t>Creating a safe learning environment. </a:t>
            </a:r>
          </a:p>
          <a:p>
            <a:pPr lvl="1"/>
            <a:r>
              <a:rPr lang="en-US" dirty="0">
                <a:hlinkClick r:id="rId2"/>
              </a:rPr>
              <a:t>Changing education paradigms</a:t>
            </a:r>
            <a:endParaRPr lang="en-US" dirty="0"/>
          </a:p>
          <a:p>
            <a:r>
              <a:rPr lang="en-US" dirty="0"/>
              <a:t>Building Visions</a:t>
            </a:r>
          </a:p>
          <a:p>
            <a:r>
              <a:rPr lang="en-US" dirty="0"/>
              <a:t>Activist Theatre</a:t>
            </a:r>
          </a:p>
          <a:p>
            <a:pPr lvl="1"/>
            <a:r>
              <a:rPr lang="en-US" dirty="0">
                <a:hlinkClick r:id="rId3"/>
              </a:rPr>
              <a:t>Brandon You at Le Plateau Council </a:t>
            </a:r>
            <a:endParaRPr lang="en-US" dirty="0"/>
          </a:p>
          <a:p>
            <a:pPr lvl="1"/>
            <a:r>
              <a:rPr lang="en-US" dirty="0">
                <a:hlinkClick r:id="rId4"/>
              </a:rPr>
              <a:t>Brandon You Ville Marie </a:t>
            </a:r>
            <a:endParaRPr lang="en-US" dirty="0"/>
          </a:p>
          <a:p>
            <a:pPr lvl="1"/>
            <a:r>
              <a:rPr lang="en-US" dirty="0">
                <a:hlinkClick r:id="rId5"/>
              </a:rPr>
              <a:t>Coppertone Culture Jam</a:t>
            </a:r>
            <a:endParaRPr lang="en-US" dirty="0"/>
          </a:p>
          <a:p>
            <a:pPr lvl="1"/>
            <a:r>
              <a:rPr lang="en-US" dirty="0">
                <a:hlinkClick r:id="rId6"/>
              </a:rPr>
              <a:t>Global Invisible Theatre</a:t>
            </a:r>
            <a:endParaRPr lang="en-US" dirty="0"/>
          </a:p>
          <a:p>
            <a:pPr lvl="1"/>
            <a:r>
              <a:rPr lang="en-US" dirty="0">
                <a:hlinkClick r:id="rId7"/>
              </a:rPr>
              <a:t>Chartwells New Scheduled Meal Plan</a:t>
            </a:r>
            <a:endParaRPr lang="en-US" dirty="0"/>
          </a:p>
          <a:p>
            <a:r>
              <a:rPr lang="en-US" dirty="0"/>
              <a:t>Speaking Truth</a:t>
            </a:r>
          </a:p>
          <a:p>
            <a:r>
              <a:rPr lang="en-US" dirty="0"/>
              <a:t>Our Own Media</a:t>
            </a:r>
          </a:p>
          <a:p>
            <a:r>
              <a:rPr lang="en-US" dirty="0"/>
              <a:t>DVDs and Videos (or new media technology) </a:t>
            </a:r>
            <a:endParaRPr lang="en-CA" dirty="0"/>
          </a:p>
          <a:p>
            <a:endParaRPr lang="en-US" dirty="0"/>
          </a:p>
        </p:txBody>
      </p:sp>
    </p:spTree>
    <p:extLst>
      <p:ext uri="{BB962C8B-B14F-4D97-AF65-F5344CB8AC3E}">
        <p14:creationId xmlns:p14="http://schemas.microsoft.com/office/powerpoint/2010/main" val="3965766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7A809-24D9-4B54-B4AF-6BF362947255}"/>
              </a:ext>
            </a:extLst>
          </p:cNvPr>
          <p:cNvSpPr>
            <a:spLocks noGrp="1"/>
          </p:cNvSpPr>
          <p:nvPr>
            <p:ph type="title"/>
          </p:nvPr>
        </p:nvSpPr>
        <p:spPr/>
        <p:txBody>
          <a:bodyPr/>
          <a:lstStyle/>
          <a:p>
            <a:r>
              <a:rPr lang="en-US" dirty="0"/>
              <a:t>Building Visions</a:t>
            </a:r>
            <a:endParaRPr lang="en-CA" dirty="0"/>
          </a:p>
        </p:txBody>
      </p:sp>
      <p:sp>
        <p:nvSpPr>
          <p:cNvPr id="3" name="Content Placeholder 2">
            <a:extLst>
              <a:ext uri="{FF2B5EF4-FFF2-40B4-BE49-F238E27FC236}">
                <a16:creationId xmlns:a16="http://schemas.microsoft.com/office/drawing/2014/main" id="{EFFAB156-07FF-483C-A4BF-BC4B9526E3E5}"/>
              </a:ext>
            </a:extLst>
          </p:cNvPr>
          <p:cNvSpPr>
            <a:spLocks noGrp="1"/>
          </p:cNvSpPr>
          <p:nvPr>
            <p:ph idx="1"/>
          </p:nvPr>
        </p:nvSpPr>
        <p:spPr/>
        <p:txBody>
          <a:bodyPr>
            <a:normAutofit lnSpcReduction="10000"/>
          </a:bodyPr>
          <a:lstStyle/>
          <a:p>
            <a:r>
              <a:rPr lang="en-US" dirty="0"/>
              <a:t>What is our relationship to the natural world? How do we ensure that the environment is protected?</a:t>
            </a:r>
          </a:p>
          <a:p>
            <a:r>
              <a:rPr lang="en-US" dirty="0"/>
              <a:t>How do people get food? What do they eat? How is it distributed? How is it produced? </a:t>
            </a:r>
          </a:p>
          <a:p>
            <a:r>
              <a:rPr lang="en-US" dirty="0"/>
              <a:t>How do we handle waste? </a:t>
            </a:r>
          </a:p>
          <a:p>
            <a:r>
              <a:rPr lang="en-US" dirty="0"/>
              <a:t>How are people sheltered? What types of living arrangements do people have? </a:t>
            </a:r>
          </a:p>
          <a:p>
            <a:r>
              <a:rPr lang="en-US" dirty="0"/>
              <a:t>How are people educated? What should they learn? </a:t>
            </a:r>
          </a:p>
          <a:p>
            <a:r>
              <a:rPr lang="en-US" dirty="0"/>
              <a:t>How do we care for people (i.e. children, elderly, sick, etc.) </a:t>
            </a:r>
          </a:p>
          <a:p>
            <a:r>
              <a:rPr lang="en-US" dirty="0"/>
              <a:t>How are decisions made? </a:t>
            </a:r>
          </a:p>
          <a:p>
            <a:r>
              <a:rPr lang="en-US" dirty="0"/>
              <a:t>How do people travel? </a:t>
            </a:r>
          </a:p>
          <a:p>
            <a:r>
              <a:rPr lang="en-US" dirty="0"/>
              <a:t>How do people get and share information? </a:t>
            </a:r>
          </a:p>
          <a:p>
            <a:endParaRPr lang="en-US" dirty="0"/>
          </a:p>
          <a:p>
            <a:endParaRPr lang="en-US" dirty="0"/>
          </a:p>
        </p:txBody>
      </p:sp>
    </p:spTree>
    <p:extLst>
      <p:ext uri="{BB962C8B-B14F-4D97-AF65-F5344CB8AC3E}">
        <p14:creationId xmlns:p14="http://schemas.microsoft.com/office/powerpoint/2010/main" val="3507357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C83B8-5810-4507-B3F8-B02E496762C7}"/>
              </a:ext>
            </a:extLst>
          </p:cNvPr>
          <p:cNvSpPr>
            <a:spLocks noGrp="1"/>
          </p:cNvSpPr>
          <p:nvPr>
            <p:ph type="title"/>
          </p:nvPr>
        </p:nvSpPr>
        <p:spPr/>
        <p:txBody>
          <a:bodyPr/>
          <a:lstStyle/>
          <a:p>
            <a:r>
              <a:rPr lang="en-US" dirty="0"/>
              <a:t>Discussion – Brainstorm!</a:t>
            </a:r>
            <a:endParaRPr lang="en-CA" dirty="0"/>
          </a:p>
        </p:txBody>
      </p:sp>
      <p:sp>
        <p:nvSpPr>
          <p:cNvPr id="3" name="Content Placeholder 2">
            <a:extLst>
              <a:ext uri="{FF2B5EF4-FFF2-40B4-BE49-F238E27FC236}">
                <a16:creationId xmlns:a16="http://schemas.microsoft.com/office/drawing/2014/main" id="{AE2DC832-21A6-41D6-A10C-D841A1F9D747}"/>
              </a:ext>
            </a:extLst>
          </p:cNvPr>
          <p:cNvSpPr>
            <a:spLocks noGrp="1"/>
          </p:cNvSpPr>
          <p:nvPr>
            <p:ph idx="1"/>
          </p:nvPr>
        </p:nvSpPr>
        <p:spPr/>
        <p:txBody>
          <a:bodyPr>
            <a:normAutofit fontScale="92500" lnSpcReduction="10000"/>
          </a:bodyPr>
          <a:lstStyle/>
          <a:p>
            <a:r>
              <a:rPr lang="en-US" dirty="0"/>
              <a:t>What social, political, economic, environmental issues are you interested in? </a:t>
            </a:r>
          </a:p>
          <a:p>
            <a:pPr lvl="1"/>
            <a:r>
              <a:rPr lang="en-US" dirty="0"/>
              <a:t>How do these issues intersect? </a:t>
            </a:r>
          </a:p>
          <a:p>
            <a:pPr lvl="1"/>
            <a:r>
              <a:rPr lang="en-US" dirty="0"/>
              <a:t>What are root causes, maintaining factors, and symptoms of these issues? </a:t>
            </a:r>
          </a:p>
          <a:p>
            <a:pPr lvl="1"/>
            <a:r>
              <a:rPr lang="en-US" dirty="0"/>
              <a:t>What are people doing to address these issues already?</a:t>
            </a:r>
          </a:p>
          <a:p>
            <a:pPr lvl="1"/>
            <a:endParaRPr lang="en-US" dirty="0"/>
          </a:p>
          <a:p>
            <a:r>
              <a:rPr lang="en-US" dirty="0"/>
              <a:t>How can we address these issues through a class and/or group project? </a:t>
            </a:r>
          </a:p>
          <a:p>
            <a:pPr lvl="1"/>
            <a:r>
              <a:rPr lang="en-US" dirty="0"/>
              <a:t>Do we want to all collaborate on the same project, or divide into smaller groups?</a:t>
            </a:r>
          </a:p>
          <a:p>
            <a:pPr marL="201168" lvl="1" indent="0">
              <a:buNone/>
            </a:pPr>
            <a:endParaRPr lang="en-US" dirty="0"/>
          </a:p>
          <a:p>
            <a:r>
              <a:rPr lang="en-US" dirty="0"/>
              <a:t>What roles will each person have in the group? </a:t>
            </a:r>
          </a:p>
          <a:p>
            <a:pPr lvl="1"/>
            <a:r>
              <a:rPr lang="en-US" dirty="0"/>
              <a:t>What skillset do you have to offer? </a:t>
            </a:r>
          </a:p>
          <a:p>
            <a:pPr lvl="1"/>
            <a:endParaRPr lang="en-US" dirty="0"/>
          </a:p>
          <a:p>
            <a:r>
              <a:rPr lang="en-US" dirty="0"/>
              <a:t>Are you interested in development or social action based community development? </a:t>
            </a:r>
          </a:p>
          <a:p>
            <a:pPr lvl="1"/>
            <a:endParaRPr lang="en-US" dirty="0"/>
          </a:p>
        </p:txBody>
      </p:sp>
    </p:spTree>
    <p:extLst>
      <p:ext uri="{BB962C8B-B14F-4D97-AF65-F5344CB8AC3E}">
        <p14:creationId xmlns:p14="http://schemas.microsoft.com/office/powerpoint/2010/main" val="3639770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BC8B4-8EAB-4E5A-9BAB-8B513F80F163}"/>
              </a:ext>
            </a:extLst>
          </p:cNvPr>
          <p:cNvSpPr>
            <a:spLocks noGrp="1"/>
          </p:cNvSpPr>
          <p:nvPr>
            <p:ph type="title"/>
          </p:nvPr>
        </p:nvSpPr>
        <p:spPr/>
        <p:txBody>
          <a:bodyPr>
            <a:normAutofit/>
          </a:bodyPr>
          <a:lstStyle/>
          <a:p>
            <a:r>
              <a:rPr lang="en-US" dirty="0"/>
              <a:t>Getting Started </a:t>
            </a:r>
            <a:r>
              <a:rPr lang="en-CA" sz="1000" dirty="0" err="1"/>
              <a:t>Minieri</a:t>
            </a:r>
            <a:r>
              <a:rPr lang="en-CA" sz="1000" dirty="0"/>
              <a:t>, J., Klein, K., </a:t>
            </a:r>
            <a:r>
              <a:rPr lang="en-CA" sz="1000" dirty="0" err="1"/>
              <a:t>Getsos</a:t>
            </a:r>
            <a:r>
              <a:rPr lang="en-CA" sz="1000" dirty="0"/>
              <a:t>, P. (2007) Tools for Radical Democracy: How to Organize for Power in Your Community, Jossey-Bass. </a:t>
            </a:r>
          </a:p>
        </p:txBody>
      </p:sp>
      <p:sp>
        <p:nvSpPr>
          <p:cNvPr id="3" name="Content Placeholder 2">
            <a:extLst>
              <a:ext uri="{FF2B5EF4-FFF2-40B4-BE49-F238E27FC236}">
                <a16:creationId xmlns:a16="http://schemas.microsoft.com/office/drawing/2014/main" id="{85C491AA-45AC-459C-BBE0-96C1806181F7}"/>
              </a:ext>
            </a:extLst>
          </p:cNvPr>
          <p:cNvSpPr>
            <a:spLocks noGrp="1"/>
          </p:cNvSpPr>
          <p:nvPr>
            <p:ph idx="1"/>
          </p:nvPr>
        </p:nvSpPr>
        <p:spPr/>
        <p:txBody>
          <a:bodyPr/>
          <a:lstStyle/>
          <a:p>
            <a:r>
              <a:rPr lang="en-US" dirty="0"/>
              <a:t>Finding partners and getting to work</a:t>
            </a:r>
          </a:p>
          <a:p>
            <a:r>
              <a:rPr lang="en-US" dirty="0"/>
              <a:t>1 – Go out and talk to people.</a:t>
            </a:r>
          </a:p>
          <a:p>
            <a:r>
              <a:rPr lang="en-US" dirty="0"/>
              <a:t>2 – Identify initial organizing committee.</a:t>
            </a:r>
          </a:p>
          <a:p>
            <a:r>
              <a:rPr lang="en-US" dirty="0"/>
              <a:t>3 – Make a proposal for power.</a:t>
            </a:r>
          </a:p>
          <a:p>
            <a:r>
              <a:rPr lang="en-US" dirty="0"/>
              <a:t>4 – Develop principles</a:t>
            </a:r>
            <a:r>
              <a:rPr lang="en-CA" dirty="0"/>
              <a:t>.</a:t>
            </a:r>
          </a:p>
          <a:p>
            <a:r>
              <a:rPr lang="en-CA" dirty="0"/>
              <a:t>5 – Kick it off – engage the broader community.</a:t>
            </a:r>
          </a:p>
          <a:p>
            <a:r>
              <a:rPr lang="en-CA" dirty="0"/>
              <a:t>6 – Train an organizing team.</a:t>
            </a:r>
          </a:p>
          <a:p>
            <a:r>
              <a:rPr lang="en-CA" dirty="0"/>
              <a:t>7 – Establish a leadership team.</a:t>
            </a:r>
          </a:p>
          <a:p>
            <a:r>
              <a:rPr lang="en-CA" dirty="0"/>
              <a:t>8 – Ramp up the work. </a:t>
            </a:r>
            <a:endParaRPr lang="en-US" dirty="0"/>
          </a:p>
        </p:txBody>
      </p:sp>
    </p:spTree>
    <p:extLst>
      <p:ext uri="{BB962C8B-B14F-4D97-AF65-F5344CB8AC3E}">
        <p14:creationId xmlns:p14="http://schemas.microsoft.com/office/powerpoint/2010/main" val="3892898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5F760-1731-48D6-8372-5C98AD39C0AB}"/>
              </a:ext>
            </a:extLst>
          </p:cNvPr>
          <p:cNvSpPr>
            <a:spLocks noGrp="1"/>
          </p:cNvSpPr>
          <p:nvPr>
            <p:ph type="title"/>
          </p:nvPr>
        </p:nvSpPr>
        <p:spPr/>
        <p:txBody>
          <a:bodyPr/>
          <a:lstStyle/>
          <a:p>
            <a:r>
              <a:rPr lang="en-US" dirty="0"/>
              <a:t>Discussion from Readings </a:t>
            </a:r>
            <a:endParaRPr lang="en-CA" dirty="0"/>
          </a:p>
        </p:txBody>
      </p:sp>
      <p:sp>
        <p:nvSpPr>
          <p:cNvPr id="3" name="Content Placeholder 2">
            <a:extLst>
              <a:ext uri="{FF2B5EF4-FFF2-40B4-BE49-F238E27FC236}">
                <a16:creationId xmlns:a16="http://schemas.microsoft.com/office/drawing/2014/main" id="{77265FD0-63B8-407C-A062-6CE06698CA6B}"/>
              </a:ext>
            </a:extLst>
          </p:cNvPr>
          <p:cNvSpPr>
            <a:spLocks noGrp="1"/>
          </p:cNvSpPr>
          <p:nvPr>
            <p:ph idx="1"/>
          </p:nvPr>
        </p:nvSpPr>
        <p:spPr/>
        <p:txBody>
          <a:bodyPr/>
          <a:lstStyle/>
          <a:p>
            <a:r>
              <a:rPr lang="en-CA" dirty="0"/>
              <a:t>Get into groups based on the chapter(s) you read</a:t>
            </a:r>
          </a:p>
          <a:p>
            <a:pPr marL="0" indent="0">
              <a:buNone/>
            </a:pPr>
            <a:endParaRPr lang="en-CA" dirty="0"/>
          </a:p>
          <a:p>
            <a:r>
              <a:rPr lang="en-CA" dirty="0" err="1"/>
              <a:t>Shragge</a:t>
            </a:r>
            <a:r>
              <a:rPr lang="en-CA" dirty="0"/>
              <a:t>, E. (2013) Activism and Social Change: Lessons for Community Organizing, 2</a:t>
            </a:r>
            <a:r>
              <a:rPr lang="en-CA" baseline="30000" dirty="0"/>
              <a:t>nd</a:t>
            </a:r>
            <a:r>
              <a:rPr lang="en-CA" dirty="0"/>
              <a:t> edition, University of Toronto Press.</a:t>
            </a:r>
          </a:p>
          <a:p>
            <a:pPr lvl="1"/>
            <a:r>
              <a:rPr lang="en-US" dirty="0"/>
              <a:t>Chapter 2 – Getting from There to Here: Historical Development of Community Work (pp. 29 – 50) </a:t>
            </a:r>
            <a:endParaRPr lang="en-CA" dirty="0"/>
          </a:p>
          <a:p>
            <a:pPr lvl="1"/>
            <a:r>
              <a:rPr lang="en-US" dirty="0"/>
              <a:t>Chapter 3 – Legacy and Traditions of Social Action (pp. 51 – 81)</a:t>
            </a:r>
            <a:endParaRPr lang="en-CA" dirty="0"/>
          </a:p>
          <a:p>
            <a:pPr lvl="1"/>
            <a:r>
              <a:rPr lang="en-CA" dirty="0"/>
              <a:t>Chapter 4 – Social Action Continues: Fighting Back in a Neo-Liberal Age (81 – 98)</a:t>
            </a:r>
          </a:p>
          <a:p>
            <a:endParaRPr lang="en-CA" dirty="0"/>
          </a:p>
        </p:txBody>
      </p:sp>
    </p:spTree>
    <p:extLst>
      <p:ext uri="{BB962C8B-B14F-4D97-AF65-F5344CB8AC3E}">
        <p14:creationId xmlns:p14="http://schemas.microsoft.com/office/powerpoint/2010/main" val="3634751289"/>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1292</Words>
  <Application>Microsoft Office PowerPoint</Application>
  <PresentationFormat>Widescreen</PresentationFormat>
  <Paragraphs>105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Calibri Light</vt:lpstr>
      <vt:lpstr>Retrospect</vt:lpstr>
      <vt:lpstr>Community and Local Activism</vt:lpstr>
      <vt:lpstr>Checking in and Setting Up Groups</vt:lpstr>
      <vt:lpstr>Power Kuyek, J. (2011) Community Organizing: A Holistic Approach</vt:lpstr>
      <vt:lpstr>Asking Serious Questions Kuyek, J. (2011) Community Organizing: A Holistic Approach</vt:lpstr>
      <vt:lpstr>Transforming Our Culture to a Culture of Hope</vt:lpstr>
      <vt:lpstr>Building Visions</vt:lpstr>
      <vt:lpstr>Discussion – Brainstorm!</vt:lpstr>
      <vt:lpstr>Getting Started Minieri, J., Klein, K., Getsos, P. (2007) Tools for Radical Democracy: How to Organize for Power in Your Community, Jossey-Bass. </vt:lpstr>
      <vt:lpstr>Discussion from Readings </vt:lpstr>
      <vt:lpstr>Discussion Questions</vt:lpstr>
      <vt:lpstr>Principles That Guide Organizing Efforts</vt:lpstr>
      <vt:lpstr>Food for Thought</vt:lpstr>
      <vt:lpstr>Questions or Concerns?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and Local Activism</dc:title>
  <dc:creator>Erik Chevrier</dc:creator>
  <cp:lastModifiedBy>Erik Chevrier</cp:lastModifiedBy>
  <cp:revision>43</cp:revision>
  <dcterms:created xsi:type="dcterms:W3CDTF">2020-01-16T05:05:14Z</dcterms:created>
  <dcterms:modified xsi:type="dcterms:W3CDTF">2020-01-30T06:21:28Z</dcterms:modified>
</cp:coreProperties>
</file>