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7"/>
  </p:notesMasterIdLst>
  <p:sldIdLst>
    <p:sldId id="256" r:id="rId2"/>
    <p:sldId id="257" r:id="rId3"/>
    <p:sldId id="258" r:id="rId4"/>
    <p:sldId id="317" r:id="rId5"/>
    <p:sldId id="318" r:id="rId6"/>
    <p:sldId id="270" r:id="rId7"/>
    <p:sldId id="300" r:id="rId8"/>
    <p:sldId id="301" r:id="rId9"/>
    <p:sldId id="272" r:id="rId10"/>
    <p:sldId id="320" r:id="rId11"/>
    <p:sldId id="321" r:id="rId12"/>
    <p:sldId id="322" r:id="rId13"/>
    <p:sldId id="323" r:id="rId14"/>
    <p:sldId id="299" r:id="rId15"/>
    <p:sldId id="325" r:id="rId16"/>
    <p:sldId id="324" r:id="rId17"/>
    <p:sldId id="276" r:id="rId18"/>
    <p:sldId id="274" r:id="rId19"/>
    <p:sldId id="277" r:id="rId20"/>
    <p:sldId id="275" r:id="rId21"/>
    <p:sldId id="278" r:id="rId22"/>
    <p:sldId id="279" r:id="rId23"/>
    <p:sldId id="290" r:id="rId24"/>
    <p:sldId id="291" r:id="rId25"/>
    <p:sldId id="292" r:id="rId26"/>
    <p:sldId id="293" r:id="rId27"/>
    <p:sldId id="304" r:id="rId28"/>
    <p:sldId id="306" r:id="rId29"/>
    <p:sldId id="266" r:id="rId30"/>
    <p:sldId id="267" r:id="rId31"/>
    <p:sldId id="309" r:id="rId32"/>
    <p:sldId id="310" r:id="rId33"/>
    <p:sldId id="261" r:id="rId34"/>
    <p:sldId id="319" r:id="rId35"/>
    <p:sldId id="28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9237C-C3FD-452E-8E32-55B4E83C1FB7}"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4681-C8FA-46BA-ACEB-0A28AD01EED3}" type="slidenum">
              <a:rPr lang="en-US" smtClean="0"/>
              <a:t>‹#›</a:t>
            </a:fld>
            <a:endParaRPr lang="en-US"/>
          </a:p>
        </p:txBody>
      </p:sp>
    </p:spTree>
    <p:extLst>
      <p:ext uri="{BB962C8B-B14F-4D97-AF65-F5344CB8AC3E}">
        <p14:creationId xmlns:p14="http://schemas.microsoft.com/office/powerpoint/2010/main" val="208919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0"/>
          <p:cNvSpPr>
            <a:spLocks noGrp="1" noChangeArrowheads="1"/>
          </p:cNvSpPr>
          <p:nvPr>
            <p:ph type="sldNum"/>
          </p:nvPr>
        </p:nvSpPr>
        <p:spPr>
          <a:ln/>
        </p:spPr>
        <p:txBody>
          <a:bodyPr/>
          <a:lstStyle/>
          <a:p>
            <a:fld id="{4329B99B-FF27-4DCA-829A-347C47E409A9}" type="slidenum">
              <a:rPr lang="en-CA" altLang="en-US"/>
              <a:pPr/>
              <a:t>4</a:t>
            </a:fld>
            <a:endParaRPr lang="en-CA" altLang="en-US"/>
          </a:p>
        </p:txBody>
      </p:sp>
      <p:sp>
        <p:nvSpPr>
          <p:cNvPr id="194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77875" y="4776788"/>
            <a:ext cx="6197600" cy="4506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8807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2020-01-07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2020-01-07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2020-01-07</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2020-01-07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opbookstore.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eJ3RzGoQC4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Y888wVY5hz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groups/advertisingandtheconsumerculture/" TargetMode="External"/><Relationship Id="rId3" Type="http://schemas.openxmlformats.org/officeDocument/2006/relationships/hyperlink" Target="http://collectivevision.ca/" TargetMode="External"/><Relationship Id="rId7" Type="http://schemas.openxmlformats.org/officeDocument/2006/relationships/hyperlink" Target="mailto:professor@erikchevrier.ca" TargetMode="External"/><Relationship Id="rId2" Type="http://schemas.openxmlformats.org/officeDocument/2006/relationships/hyperlink" Target="http://erikchevrier.ca/" TargetMode="External"/><Relationship Id="rId1" Type="http://schemas.openxmlformats.org/officeDocument/2006/relationships/slideLayout" Target="../slideLayouts/slideLayout2.xml"/><Relationship Id="rId6" Type="http://schemas.openxmlformats.org/officeDocument/2006/relationships/hyperlink" Target="http://spectrum.library.concordia.ca/7292/1/Chevrier_MA_S2011.pdf" TargetMode="External"/><Relationship Id="rId5" Type="http://schemas.openxmlformats.org/officeDocument/2006/relationships/hyperlink" Target="http://erikchevrier.ca/research/ethical-investment-research-for-the-concordia-student-union" TargetMode="External"/><Relationship Id="rId4" Type="http://schemas.openxmlformats.org/officeDocument/2006/relationships/hyperlink" Target="http://concordiafoodgroups.c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pbs.org/wgbh/frontline/film/showspersuad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lomlpJREDz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cDBXeBoYK2A" TargetMode="External"/><Relationship Id="rId3" Type="http://schemas.openxmlformats.org/officeDocument/2006/relationships/hyperlink" Target="https://www.youtube.com/watch?v=KN2yunRynks" TargetMode="External"/><Relationship Id="rId7" Type="http://schemas.openxmlformats.org/officeDocument/2006/relationships/hyperlink" Target="https://www.youtube.com/watch?v=1eYi1qL1A-M" TargetMode="External"/><Relationship Id="rId2" Type="http://schemas.openxmlformats.org/officeDocument/2006/relationships/hyperlink" Target="http://www.dove.us/" TargetMode="External"/><Relationship Id="rId1" Type="http://schemas.openxmlformats.org/officeDocument/2006/relationships/slideLayout" Target="../slideLayouts/slideLayout2.xml"/><Relationship Id="rId6" Type="http://schemas.openxmlformats.org/officeDocument/2006/relationships/hyperlink" Target="https://www.youtube.com/watch?v=B7evC55NU8I" TargetMode="External"/><Relationship Id="rId5" Type="http://schemas.openxmlformats.org/officeDocument/2006/relationships/hyperlink" Target="http://www.axe.ca/" TargetMode="External"/><Relationship Id="rId4" Type="http://schemas.openxmlformats.org/officeDocument/2006/relationships/hyperlink" Target="https://www.youtube.com/watch?v=Ei6JvK0W60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TOlURndRi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bdpucXyZNCM" TargetMode="External"/><Relationship Id="rId4" Type="http://schemas.openxmlformats.org/officeDocument/2006/relationships/hyperlink" Target="https://www.youtube.com/watch?v=HAxee1QN0h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January 7</a:t>
            </a:r>
            <a:r>
              <a:rPr lang="en-CA" baseline="30000" dirty="0"/>
              <a:t>th</a:t>
            </a:r>
            <a:r>
              <a:rPr lang="en-CA" dirty="0"/>
              <a:t>, 2020</a:t>
            </a:r>
          </a:p>
          <a:p>
            <a:r>
              <a:rPr lang="en-CA" dirty="0"/>
              <a:t>Introduction to course – advertising and consumer society</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ormAutofit/>
          </a:bodyPr>
          <a:lstStyle/>
          <a:p>
            <a:r>
              <a:rPr lang="en-US" dirty="0"/>
              <a:t>Blog</a:t>
            </a:r>
          </a:p>
        </p:txBody>
      </p:sp>
      <p:sp>
        <p:nvSpPr>
          <p:cNvPr id="4" name="Content Placeholder 3">
            <a:extLst>
              <a:ext uri="{FF2B5EF4-FFF2-40B4-BE49-F238E27FC236}">
                <a16:creationId xmlns:a16="http://schemas.microsoft.com/office/drawing/2014/main" id="{534496E7-C879-4827-BC4C-18F2CAF52E9B}"/>
              </a:ext>
            </a:extLst>
          </p:cNvPr>
          <p:cNvSpPr>
            <a:spLocks noGrp="1"/>
          </p:cNvSpPr>
          <p:nvPr>
            <p:ph idx="1"/>
          </p:nvPr>
        </p:nvSpPr>
        <p:spPr/>
        <p:txBody>
          <a:bodyPr>
            <a:normAutofit fontScale="85000" lnSpcReduction="20000"/>
          </a:bodyPr>
          <a:lstStyle/>
          <a:p>
            <a:r>
              <a:rPr lang="en-US" dirty="0"/>
              <a:t>Students will write a blog posts of about 600 words and will be encouraged to publish them on social media. The blogs must provide a critical analysis of one of the two topics below. Even though this is a blog, the topics must be properly researched and analyzed with credible (reliable/valid) references, not based on conjecture. </a:t>
            </a:r>
            <a:endParaRPr lang="en-CA" dirty="0"/>
          </a:p>
          <a:p>
            <a:r>
              <a:rPr lang="en-US" dirty="0"/>
              <a:t>Blog posts must critically analyze the topic in a clear, concise, informative, and interesting manner and should link the topic to the class readings. The blog must address an appropriate audience and make sure the information is conveyed to this audience based on their level of knowledge of the subject matter. Students with video production skills can produce a video instead of a blog, however this must also be approved by me (Erik Chevrier).</a:t>
            </a:r>
            <a:endParaRPr lang="en-CA" dirty="0"/>
          </a:p>
          <a:p>
            <a:r>
              <a:rPr lang="en-US" dirty="0"/>
              <a:t>Blog Topics:</a:t>
            </a:r>
            <a:endParaRPr lang="en-CA" dirty="0"/>
          </a:p>
          <a:p>
            <a:r>
              <a:rPr lang="en-US" dirty="0"/>
              <a:t>(1) deconstructing an advertisement, media campaign, YouTube Video, or other relevant media product. Students must use the models and cultural frames discussed in class: including but not limited to Johnson (1986), </a:t>
            </a:r>
            <a:r>
              <a:rPr lang="en-US" dirty="0" err="1"/>
              <a:t>Leiss</a:t>
            </a:r>
            <a:r>
              <a:rPr lang="en-US" dirty="0"/>
              <a:t>, Kline, </a:t>
            </a:r>
            <a:r>
              <a:rPr lang="en-US" dirty="0" err="1"/>
              <a:t>Jhally</a:t>
            </a:r>
            <a:r>
              <a:rPr lang="en-US" dirty="0"/>
              <a:t>, </a:t>
            </a:r>
            <a:r>
              <a:rPr lang="en-US" dirty="0" err="1"/>
              <a:t>Botterill</a:t>
            </a:r>
            <a:r>
              <a:rPr lang="en-US" dirty="0"/>
              <a:t>, Asquith (2018), </a:t>
            </a:r>
            <a:r>
              <a:rPr lang="en-US" dirty="0" err="1"/>
              <a:t>O’Barr</a:t>
            </a:r>
            <a:r>
              <a:rPr lang="en-US" dirty="0"/>
              <a:t> (2005) and/or Holm (2017). </a:t>
            </a:r>
            <a:endParaRPr lang="en-CA" dirty="0"/>
          </a:p>
          <a:p>
            <a:r>
              <a:rPr lang="en-US" dirty="0"/>
              <a:t>(2) produce a brief research report (with at least five sources) about a topic related to advertising and consumer culture. Topics can include but are not restricted to: advertising and desire; advertising and body image; feminist perspectives in advertising; Indigenous perspectives in advertising; race and advertising; new media and advertising; political advertising; data mining; future of advertising; technology and advertising; product placement; and mise-</a:t>
            </a:r>
            <a:r>
              <a:rPr lang="en-US" dirty="0" err="1"/>
              <a:t>en</a:t>
            </a:r>
            <a:r>
              <a:rPr lang="en-US" dirty="0"/>
              <a:t>-scène advertising. Students can propose other topics, but these must be approved by me.</a:t>
            </a:r>
            <a:endParaRPr lang="en-CA" dirty="0"/>
          </a:p>
          <a:p>
            <a:endParaRPr lang="en-CA" dirty="0"/>
          </a:p>
        </p:txBody>
      </p:sp>
    </p:spTree>
    <p:extLst>
      <p:ext uri="{BB962C8B-B14F-4D97-AF65-F5344CB8AC3E}">
        <p14:creationId xmlns:p14="http://schemas.microsoft.com/office/powerpoint/2010/main" val="73237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ormAutofit/>
          </a:bodyPr>
          <a:lstStyle/>
          <a:p>
            <a:r>
              <a:rPr lang="en-US" dirty="0"/>
              <a:t>Participation</a:t>
            </a:r>
          </a:p>
        </p:txBody>
      </p:sp>
      <p:sp>
        <p:nvSpPr>
          <p:cNvPr id="4" name="Content Placeholder 3">
            <a:extLst>
              <a:ext uri="{FF2B5EF4-FFF2-40B4-BE49-F238E27FC236}">
                <a16:creationId xmlns:a16="http://schemas.microsoft.com/office/drawing/2014/main" id="{534496E7-C879-4827-BC4C-18F2CAF52E9B}"/>
              </a:ext>
            </a:extLst>
          </p:cNvPr>
          <p:cNvSpPr>
            <a:spLocks noGrp="1"/>
          </p:cNvSpPr>
          <p:nvPr>
            <p:ph idx="1"/>
          </p:nvPr>
        </p:nvSpPr>
        <p:spPr/>
        <p:txBody>
          <a:bodyPr>
            <a:normAutofit/>
          </a:bodyPr>
          <a:lstStyle/>
          <a:p>
            <a:r>
              <a:rPr lang="en-US" dirty="0"/>
              <a:t>The participation grade is based on attendance, involvement in in discussions, participation in classroom activities, and supplemental tasks from time to time. Students are encouraged to make suggestions for the class to view, analyze, and discuss media pieces that relate to the weekly readings. </a:t>
            </a:r>
          </a:p>
          <a:p>
            <a:r>
              <a:rPr lang="en-US" dirty="0"/>
              <a:t>With regards to the participation grade, you will receive 5 out of 10 points for attending all the classes. The remainder of the grade is based on your involvement in discussion and participation in classroom activities.</a:t>
            </a:r>
            <a:endParaRPr lang="en-CA" dirty="0"/>
          </a:p>
        </p:txBody>
      </p:sp>
    </p:spTree>
    <p:extLst>
      <p:ext uri="{BB962C8B-B14F-4D97-AF65-F5344CB8AC3E}">
        <p14:creationId xmlns:p14="http://schemas.microsoft.com/office/powerpoint/2010/main" val="11317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ormAutofit/>
          </a:bodyPr>
          <a:lstStyle/>
          <a:p>
            <a:r>
              <a:rPr lang="en-US" dirty="0"/>
              <a:t>Community Service-Learning Project</a:t>
            </a:r>
          </a:p>
        </p:txBody>
      </p:sp>
      <p:sp>
        <p:nvSpPr>
          <p:cNvPr id="4" name="Content Placeholder 3">
            <a:extLst>
              <a:ext uri="{FF2B5EF4-FFF2-40B4-BE49-F238E27FC236}">
                <a16:creationId xmlns:a16="http://schemas.microsoft.com/office/drawing/2014/main" id="{534496E7-C879-4827-BC4C-18F2CAF52E9B}"/>
              </a:ext>
            </a:extLst>
          </p:cNvPr>
          <p:cNvSpPr>
            <a:spLocks noGrp="1"/>
          </p:cNvSpPr>
          <p:nvPr>
            <p:ph idx="1"/>
          </p:nvPr>
        </p:nvSpPr>
        <p:spPr/>
        <p:txBody>
          <a:bodyPr>
            <a:normAutofit/>
          </a:bodyPr>
          <a:lstStyle/>
          <a:p>
            <a:r>
              <a:rPr lang="en-US" dirty="0"/>
              <a:t>The objective of this assignment is to give students hands on experience with creating promotional campaigns that enhance the Concordia community and community at large. Students will devise a media campaign to promote a social cause, social economy organization, non-profit and/or another community group. Students are encouraged to work with students from Erik </a:t>
            </a:r>
            <a:r>
              <a:rPr lang="en-US" dirty="0" err="1"/>
              <a:t>Chevrier’s</a:t>
            </a:r>
            <a:r>
              <a:rPr lang="en-US" dirty="0"/>
              <a:t> course </a:t>
            </a:r>
            <a:r>
              <a:rPr lang="en-US" i="1" dirty="0"/>
              <a:t>Community and Local Activism</a:t>
            </a:r>
            <a:r>
              <a:rPr lang="en-US" dirty="0"/>
              <a:t>, where students are expected to create social cooperatives and/or social justice campaigns.</a:t>
            </a:r>
            <a:endParaRPr lang="en-CA" dirty="0"/>
          </a:p>
          <a:p>
            <a:r>
              <a:rPr lang="en-US" dirty="0"/>
              <a:t>Students will be encouraged to perform their project together as a group, however, they may choose to work on something in a group that already exists and/or create something with likeminded people outside the classroom. Students will form clusters and contribute to the project based on their area of expertise. Students will be evaluated based on the depth of their involvement with the project, their deliverables (which will be agreed upon in their proposal), clearly reporting their contribution to the project, an oral presentation summarizing their role in the project, and linking the project to the course material. </a:t>
            </a:r>
            <a:endParaRPr lang="en-CA" dirty="0"/>
          </a:p>
        </p:txBody>
      </p:sp>
    </p:spTree>
    <p:extLst>
      <p:ext uri="{BB962C8B-B14F-4D97-AF65-F5344CB8AC3E}">
        <p14:creationId xmlns:p14="http://schemas.microsoft.com/office/powerpoint/2010/main" val="418301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ormAutofit/>
          </a:bodyPr>
          <a:lstStyle/>
          <a:p>
            <a:r>
              <a:rPr lang="en-US" dirty="0"/>
              <a:t>Exams</a:t>
            </a:r>
          </a:p>
        </p:txBody>
      </p:sp>
      <p:sp>
        <p:nvSpPr>
          <p:cNvPr id="4" name="Content Placeholder 3">
            <a:extLst>
              <a:ext uri="{FF2B5EF4-FFF2-40B4-BE49-F238E27FC236}">
                <a16:creationId xmlns:a16="http://schemas.microsoft.com/office/drawing/2014/main" id="{534496E7-C879-4827-BC4C-18F2CAF52E9B}"/>
              </a:ext>
            </a:extLst>
          </p:cNvPr>
          <p:cNvSpPr>
            <a:spLocks noGrp="1"/>
          </p:cNvSpPr>
          <p:nvPr>
            <p:ph idx="1"/>
          </p:nvPr>
        </p:nvSpPr>
        <p:spPr/>
        <p:txBody>
          <a:bodyPr>
            <a:normAutofit/>
          </a:bodyPr>
          <a:lstStyle/>
          <a:p>
            <a:r>
              <a:rPr lang="en-US" dirty="0"/>
              <a:t>There will be two exams. The first is on February 11</a:t>
            </a:r>
            <a:r>
              <a:rPr lang="en-US" baseline="30000" dirty="0"/>
              <a:t>th</a:t>
            </a:r>
            <a:r>
              <a:rPr lang="en-US" dirty="0"/>
              <a:t>, and the other is determined by the Exam’s Office – it will be posted on your Concordia Portal. Students will discuss and determine the format of the exams at least two weeks before each exam is given. </a:t>
            </a:r>
            <a:endParaRPr lang="en-CA" dirty="0"/>
          </a:p>
        </p:txBody>
      </p:sp>
    </p:spTree>
    <p:extLst>
      <p:ext uri="{BB962C8B-B14F-4D97-AF65-F5344CB8AC3E}">
        <p14:creationId xmlns:p14="http://schemas.microsoft.com/office/powerpoint/2010/main" val="382623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257F-CE4A-438A-A465-17C263675C51}"/>
              </a:ext>
            </a:extLst>
          </p:cNvPr>
          <p:cNvSpPr>
            <a:spLocks noGrp="1"/>
          </p:cNvSpPr>
          <p:nvPr>
            <p:ph type="title"/>
          </p:nvPr>
        </p:nvSpPr>
        <p:spPr/>
        <p:txBody>
          <a:bodyPr/>
          <a:lstStyle/>
          <a:p>
            <a:r>
              <a:rPr lang="en-US" dirty="0"/>
              <a:t>Course Format</a:t>
            </a:r>
          </a:p>
        </p:txBody>
      </p:sp>
      <p:sp>
        <p:nvSpPr>
          <p:cNvPr id="3" name="Content Placeholder 2">
            <a:extLst>
              <a:ext uri="{FF2B5EF4-FFF2-40B4-BE49-F238E27FC236}">
                <a16:creationId xmlns:a16="http://schemas.microsoft.com/office/drawing/2014/main" id="{86922FCE-58E0-4DE0-B1CB-F541FDE74A75}"/>
              </a:ext>
            </a:extLst>
          </p:cNvPr>
          <p:cNvSpPr>
            <a:spLocks noGrp="1"/>
          </p:cNvSpPr>
          <p:nvPr>
            <p:ph idx="1"/>
          </p:nvPr>
        </p:nvSpPr>
        <p:spPr/>
        <p:txBody>
          <a:bodyPr>
            <a:normAutofit/>
          </a:bodyPr>
          <a:lstStyle/>
          <a:p>
            <a:r>
              <a:rPr lang="en-US" dirty="0"/>
              <a:t>This course consists of a variety of pedagogical styles including lectures, discussions, guest speakers, and/or community service learning (if requested as part of a project). Students are expected to read the required text and/or watch the assigned movie before coming to class. In class, students participate in interactive activities, discussions and have occasional visits from people who work: in advertising, culture jamming, with alternative economic practices and/or other related domains. At times, the class participates in fieldtrips on and off campus. Students are notified in advance by e-mail and in class prior to these events. </a:t>
            </a:r>
          </a:p>
          <a:p>
            <a:endParaRPr lang="en-US" dirty="0"/>
          </a:p>
        </p:txBody>
      </p:sp>
    </p:spTree>
    <p:extLst>
      <p:ext uri="{BB962C8B-B14F-4D97-AF65-F5344CB8AC3E}">
        <p14:creationId xmlns:p14="http://schemas.microsoft.com/office/powerpoint/2010/main" val="221582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6008-5983-4C26-B035-E098F3574FC1}"/>
              </a:ext>
            </a:extLst>
          </p:cNvPr>
          <p:cNvSpPr>
            <a:spLocks noGrp="1"/>
          </p:cNvSpPr>
          <p:nvPr>
            <p:ph type="title"/>
          </p:nvPr>
        </p:nvSpPr>
        <p:spPr/>
        <p:txBody>
          <a:bodyPr/>
          <a:lstStyle/>
          <a:p>
            <a:r>
              <a:rPr lang="en-US" dirty="0"/>
              <a:t>Safe Space Classrooms</a:t>
            </a:r>
            <a:endParaRPr lang="en-CA" dirty="0"/>
          </a:p>
        </p:txBody>
      </p:sp>
      <p:sp>
        <p:nvSpPr>
          <p:cNvPr id="3" name="Content Placeholder 2">
            <a:extLst>
              <a:ext uri="{FF2B5EF4-FFF2-40B4-BE49-F238E27FC236}">
                <a16:creationId xmlns:a16="http://schemas.microsoft.com/office/drawing/2014/main" id="{17430799-69D4-400E-B437-EAB8A7612BA3}"/>
              </a:ext>
            </a:extLst>
          </p:cNvPr>
          <p:cNvSpPr>
            <a:spLocks noGrp="1"/>
          </p:cNvSpPr>
          <p:nvPr>
            <p:ph idx="1"/>
          </p:nvPr>
        </p:nvSpPr>
        <p:spPr/>
        <p:txBody>
          <a:bodyPr/>
          <a:lstStyle/>
          <a:p>
            <a:r>
              <a:rPr lang="en-US" dirty="0"/>
              <a:t>Concordia classrooms are considered ‘safe space classrooms’. In order to create a climate for open and honest dialogue and to encourage the broadest range of viewpoints, it is important for class participants to treat each other with respect. Name-calling, accusations, verbal attacks, sarcasm, and other negative exchanges are counter-productive to successful teaching and learning. The purpose of class discussions is to generate greater understanding about different topics. The expression of the broadest range of ideas, including dissenting views, helps to accomplish this goal. However, in expressing viewpoints, students should try to raise questions and comments in ways that will promote learning, rather than defensiveness and feelings of conflict in other students. Thus, questions and comments should be asked or stated in such a way that will promote greater insight into the awareness of topics as opposed to anger and conflict. The purpose of dialogue and discussion is not to reach a consensus, nor to convince each other of different viewpoints. Rather, the purpose of dialogue in the classroom is to reach higher levels of learning by examining different viewpoints and opinions with respect and civility.</a:t>
            </a:r>
            <a:endParaRPr lang="en-CA" b="1" dirty="0"/>
          </a:p>
          <a:p>
            <a:endParaRPr lang="en-CA" dirty="0"/>
          </a:p>
        </p:txBody>
      </p:sp>
    </p:spTree>
    <p:extLst>
      <p:ext uri="{BB962C8B-B14F-4D97-AF65-F5344CB8AC3E}">
        <p14:creationId xmlns:p14="http://schemas.microsoft.com/office/powerpoint/2010/main" val="75505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8BE0-A665-47A3-86C5-9531223B5F29}"/>
              </a:ext>
            </a:extLst>
          </p:cNvPr>
          <p:cNvSpPr>
            <a:spLocks noGrp="1"/>
          </p:cNvSpPr>
          <p:nvPr>
            <p:ph type="title"/>
          </p:nvPr>
        </p:nvSpPr>
        <p:spPr/>
        <p:txBody>
          <a:bodyPr/>
          <a:lstStyle/>
          <a:p>
            <a:r>
              <a:rPr lang="en-US" dirty="0"/>
              <a:t>Professor’s Policies</a:t>
            </a:r>
            <a:endParaRPr lang="en-CA" dirty="0"/>
          </a:p>
        </p:txBody>
      </p:sp>
      <p:sp>
        <p:nvSpPr>
          <p:cNvPr id="3" name="Content Placeholder 2">
            <a:extLst>
              <a:ext uri="{FF2B5EF4-FFF2-40B4-BE49-F238E27FC236}">
                <a16:creationId xmlns:a16="http://schemas.microsoft.com/office/drawing/2014/main" id="{73251CEA-F7FE-41C7-A23A-6FCBFD0E1B6D}"/>
              </a:ext>
            </a:extLst>
          </p:cNvPr>
          <p:cNvSpPr>
            <a:spLocks noGrp="1"/>
          </p:cNvSpPr>
          <p:nvPr>
            <p:ph idx="1"/>
          </p:nvPr>
        </p:nvSpPr>
        <p:spPr/>
        <p:txBody>
          <a:bodyPr/>
          <a:lstStyle/>
          <a:p>
            <a:r>
              <a:rPr lang="en-US" b="1" i="1" dirty="0"/>
              <a:t>Late assignment policy:  </a:t>
            </a:r>
            <a:endParaRPr lang="en-CA" dirty="0"/>
          </a:p>
          <a:p>
            <a:r>
              <a:rPr lang="en-US" dirty="0"/>
              <a:t>Unless you are given permission in advance, late assignments </a:t>
            </a:r>
            <a:r>
              <a:rPr lang="en-US" b="1" u="sng" dirty="0"/>
              <a:t>will not be accepted</a:t>
            </a:r>
            <a:r>
              <a:rPr lang="en-US" dirty="0"/>
              <a:t> without adequate documentation of medical or personal emergencies.</a:t>
            </a:r>
            <a:endParaRPr lang="en-CA" dirty="0"/>
          </a:p>
          <a:p>
            <a:r>
              <a:rPr lang="en-US" b="1" i="1" dirty="0"/>
              <a:t>Handing in Assignments:  </a:t>
            </a:r>
            <a:endParaRPr lang="en-CA" dirty="0"/>
          </a:p>
          <a:p>
            <a:r>
              <a:rPr lang="en-US" dirty="0"/>
              <a:t>All assignments </a:t>
            </a:r>
            <a:r>
              <a:rPr lang="en-US" b="1" u="sng" dirty="0"/>
              <a:t>MUST</a:t>
            </a:r>
            <a:r>
              <a:rPr lang="en-US" dirty="0"/>
              <a:t> be submitted in hard copy at the beginning of class on the due date. Any assignment submitted electronically will be subject to a reduction of 10% of the value of the assignment. If the assignment is not a written report, please work out an arrangement to submit the assignment before the due date. </a:t>
            </a:r>
            <a:endParaRPr lang="en-CA" dirty="0"/>
          </a:p>
          <a:p>
            <a:endParaRPr lang="en-CA" dirty="0"/>
          </a:p>
        </p:txBody>
      </p:sp>
    </p:spTree>
    <p:extLst>
      <p:ext uri="{BB962C8B-B14F-4D97-AF65-F5344CB8AC3E}">
        <p14:creationId xmlns:p14="http://schemas.microsoft.com/office/powerpoint/2010/main" val="236990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a:xfrm>
            <a:off x="1097280" y="1845734"/>
            <a:ext cx="10058400" cy="4023360"/>
          </a:xfrm>
        </p:spPr>
        <p:txBody>
          <a:bodyPr>
            <a:normAutofit fontScale="85000" lnSpcReduction="10000"/>
          </a:bodyPr>
          <a:lstStyle/>
          <a:p>
            <a:r>
              <a:rPr lang="en-CA" dirty="0"/>
              <a:t>Students are expected to complete</a:t>
            </a:r>
            <a:r>
              <a:rPr lang="en-CA" b="1" dirty="0"/>
              <a:t> ALL</a:t>
            </a:r>
            <a:r>
              <a:rPr lang="en-CA" dirty="0"/>
              <a:t> the designated readings and watch</a:t>
            </a:r>
            <a:r>
              <a:rPr lang="en-CA" b="1" dirty="0"/>
              <a:t> ALL</a:t>
            </a:r>
            <a:r>
              <a:rPr lang="en-CA" dirty="0"/>
              <a:t> of the assigned videos </a:t>
            </a:r>
            <a:r>
              <a:rPr lang="en-CA" b="1" dirty="0"/>
              <a:t>BEFORE EACH CLASS</a:t>
            </a:r>
            <a:r>
              <a:rPr lang="en-CA" dirty="0"/>
              <a:t>. Students are also expected to attend </a:t>
            </a:r>
            <a:r>
              <a:rPr lang="en-CA" b="1" dirty="0"/>
              <a:t>ALL</a:t>
            </a:r>
            <a:r>
              <a:rPr lang="en-CA" dirty="0"/>
              <a:t> classes, and participate in class discussions.</a:t>
            </a:r>
          </a:p>
          <a:p>
            <a:r>
              <a:rPr lang="en-US" b="1" i="1" dirty="0"/>
              <a:t>Required Books:</a:t>
            </a:r>
          </a:p>
          <a:p>
            <a:r>
              <a:rPr lang="en-US" dirty="0"/>
              <a:t>Holm, N. (2017) Advertising and Consumer Society: A Critical Introduction, Palgrave Macmillan.</a:t>
            </a:r>
          </a:p>
          <a:p>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a:t>
            </a:r>
            <a:br>
              <a:rPr lang="en-US" dirty="0"/>
            </a:br>
            <a:r>
              <a:rPr lang="en-US" dirty="0"/>
              <a:t>4th Edition, Routledge. </a:t>
            </a:r>
            <a:endParaRPr lang="en-CA" dirty="0"/>
          </a:p>
          <a:p>
            <a:r>
              <a:rPr lang="en-US" dirty="0"/>
              <a:t>The recommended readings are not provided, students are encouraged to seek them out on their own. </a:t>
            </a:r>
          </a:p>
          <a:p>
            <a:r>
              <a:rPr lang="en-CA" dirty="0"/>
              <a:t>The power-point </a:t>
            </a:r>
            <a:r>
              <a:rPr lang="en-CA" b="1" i="1" u="sng" dirty="0"/>
              <a:t>lecture notes</a:t>
            </a:r>
            <a:r>
              <a:rPr lang="en-CA" dirty="0"/>
              <a:t> will be posted on the course site on a weekly basis before each class.</a:t>
            </a:r>
          </a:p>
          <a:p>
            <a:r>
              <a:rPr lang="en-CA" b="1" i="1" u="sng" dirty="0"/>
              <a:t>Recommended readings:</a:t>
            </a:r>
            <a:r>
              <a:rPr lang="en-CA" dirty="0"/>
              <a:t> URLs and other electronic sources may be posted on the course website and/or Facebook group from time to time. Please visit the course website and Facebook group to get this material. These are only for interest and are not required. </a:t>
            </a:r>
          </a:p>
          <a:p>
            <a:r>
              <a:rPr lang="en-CA" dirty="0"/>
              <a:t>These books are available at </a:t>
            </a:r>
            <a:r>
              <a:rPr lang="en-CA" dirty="0">
                <a:hlinkClick r:id="rId2"/>
              </a:rPr>
              <a:t>Concordia Community Solidarity Co-op Bookstore</a:t>
            </a:r>
            <a:endParaRPr lang="en-US" dirty="0"/>
          </a:p>
          <a:p>
            <a:endParaRPr lang="en-US" dirty="0"/>
          </a:p>
        </p:txBody>
      </p:sp>
    </p:spTree>
    <p:extLst>
      <p:ext uri="{BB962C8B-B14F-4D97-AF65-F5344CB8AC3E}">
        <p14:creationId xmlns:p14="http://schemas.microsoft.com/office/powerpoint/2010/main" val="235018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Autofit/>
          </a:bodyPr>
          <a:lstStyle/>
          <a:p>
            <a:r>
              <a:rPr lang="en-US" sz="1600" dirty="0"/>
              <a:t>The following slide is a </a:t>
            </a:r>
            <a:r>
              <a:rPr lang="en-US" sz="1600" b="1" dirty="0"/>
              <a:t>TENTATIVE</a:t>
            </a:r>
            <a:r>
              <a:rPr lang="en-US" sz="1600" dirty="0"/>
              <a:t> schedule and is subject to change. Be sure to consult the course website regularly to be aware of any changes. </a:t>
            </a:r>
            <a:endParaRPr lang="en-US" sz="1600" b="1" dirty="0"/>
          </a:p>
          <a:p>
            <a:r>
              <a:rPr lang="en-US" sz="1600" b="1" dirty="0"/>
              <a:t>January 7 – Introduction to the Course</a:t>
            </a:r>
          </a:p>
          <a:p>
            <a:r>
              <a:rPr lang="en-US" sz="1600" b="1" dirty="0"/>
              <a:t>January 14 – Introduction to Advertising and Consumer Culture</a:t>
            </a:r>
            <a:br>
              <a:rPr lang="en-US" sz="1200" b="1" dirty="0"/>
            </a:br>
            <a:r>
              <a:rPr lang="en-US" sz="1200" b="1" dirty="0"/>
              <a:t>Required Readings: </a:t>
            </a:r>
            <a:br>
              <a:rPr lang="en-US" sz="1200" b="1" dirty="0"/>
            </a:br>
            <a:r>
              <a:rPr lang="en-US" sz="1200" dirty="0"/>
              <a:t>Chapter 1 – Introduction: Why study advertising? Holm, N. (2017) Advertising and Consumer Society: A Critical Introduction, Palgrave Macmillan, pp. 1 – 12. </a:t>
            </a:r>
            <a:br>
              <a:rPr lang="en-US" sz="1200" dirty="0"/>
            </a:br>
            <a:r>
              <a:rPr lang="en-US" sz="1200" dirty="0"/>
              <a:t>Chapter 1 – Introduction, </a:t>
            </a:r>
            <a:r>
              <a:rPr lang="en-US" sz="1200" dirty="0" err="1"/>
              <a:t>Leiss</a:t>
            </a:r>
            <a:r>
              <a:rPr lang="en-US" sz="1200" dirty="0"/>
              <a:t>, W., Kline, S., </a:t>
            </a:r>
            <a:r>
              <a:rPr lang="en-US" sz="1200" dirty="0" err="1"/>
              <a:t>Jhally</a:t>
            </a:r>
            <a:r>
              <a:rPr lang="en-US" sz="1200" dirty="0"/>
              <a:t>, S., </a:t>
            </a:r>
            <a:r>
              <a:rPr lang="en-US" sz="1200" dirty="0" err="1"/>
              <a:t>Botterill</a:t>
            </a:r>
            <a:r>
              <a:rPr lang="en-US" sz="1200" dirty="0"/>
              <a:t>, J., Asquith, K. (2018) Social Communication in Advertising, 4th Edition, Routledge, pp. 1 – 25. </a:t>
            </a:r>
          </a:p>
          <a:p>
            <a:r>
              <a:rPr lang="en-US" sz="1200" b="1" dirty="0"/>
              <a:t>Documentary to Watch: </a:t>
            </a:r>
            <a:br>
              <a:rPr lang="en-US" sz="1200" b="1" dirty="0"/>
            </a:br>
            <a:r>
              <a:rPr lang="en-US" sz="1200" dirty="0"/>
              <a:t>The Century of Self: Part 1</a:t>
            </a:r>
            <a:br>
              <a:rPr lang="en-US" sz="1200" dirty="0"/>
            </a:br>
            <a:r>
              <a:rPr lang="en-US" sz="1200" u="sng" dirty="0">
                <a:hlinkClick r:id="rId2"/>
              </a:rPr>
              <a:t>https://www.youtube.com/watch?v=eJ3RzGoQC4s</a:t>
            </a:r>
            <a:endParaRPr lang="en-US" sz="1200" b="1" dirty="0"/>
          </a:p>
          <a:p>
            <a:r>
              <a:rPr lang="en-US" sz="1600" b="1" dirty="0"/>
              <a:t>January 21 – Analyzing Advertisements</a:t>
            </a:r>
            <a:br>
              <a:rPr lang="en-US" sz="1200" b="1" dirty="0"/>
            </a:br>
            <a:r>
              <a:rPr lang="en-US" sz="1200" b="1" dirty="0"/>
              <a:t>Required Reading: </a:t>
            </a:r>
            <a:br>
              <a:rPr lang="en-US" sz="1200" b="1" dirty="0"/>
            </a:br>
            <a:r>
              <a:rPr lang="en-US" sz="1200" dirty="0"/>
              <a:t>Chapter 3 – Analyzing Advertisements: Form, Semiotics, and Ideology, Holm, N. (2017) Advertising and Consumer Society: A Critical Introduction, Palgrave Macmillan, pp. 35 – 61. </a:t>
            </a:r>
          </a:p>
          <a:p>
            <a:r>
              <a:rPr lang="en-US" sz="1200" b="1" dirty="0"/>
              <a:t>Documentary to Watch: </a:t>
            </a:r>
            <a:br>
              <a:rPr lang="en-US" sz="1200" b="1" dirty="0"/>
            </a:br>
            <a:r>
              <a:rPr lang="en-US" sz="1200" dirty="0"/>
              <a:t>The Century of Self: Part 2</a:t>
            </a:r>
            <a:br>
              <a:rPr lang="en-US" sz="1200" dirty="0"/>
            </a:br>
            <a:r>
              <a:rPr lang="en-US" sz="1200" u="sng" dirty="0">
                <a:hlinkClick r:id="rId2"/>
              </a:rPr>
              <a:t>https://www.youtube.com/watch?v=eJ3RzGoQC4s</a:t>
            </a:r>
            <a:endParaRPr lang="en-US" sz="1200" dirty="0"/>
          </a:p>
          <a:p>
            <a:endParaRPr lang="en-US" sz="1200" dirty="0"/>
          </a:p>
        </p:txBody>
      </p:sp>
    </p:spTree>
    <p:extLst>
      <p:ext uri="{BB962C8B-B14F-4D97-AF65-F5344CB8AC3E}">
        <p14:creationId xmlns:p14="http://schemas.microsoft.com/office/powerpoint/2010/main" val="213257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rmAutofit fontScale="62500" lnSpcReduction="20000"/>
          </a:bodyPr>
          <a:lstStyle/>
          <a:p>
            <a:r>
              <a:rPr lang="en-US" sz="2600" b="1" dirty="0"/>
              <a:t>January 28 – History of Advertising and Consumer Society</a:t>
            </a:r>
            <a:br>
              <a:rPr lang="en-US" dirty="0"/>
            </a:br>
            <a:r>
              <a:rPr lang="en-US" b="1" dirty="0"/>
              <a:t>Required Readings: </a:t>
            </a:r>
            <a:br>
              <a:rPr lang="en-US" b="1" dirty="0"/>
            </a:br>
            <a:r>
              <a:rPr lang="en-US" dirty="0"/>
              <a:t>Chapter 2 – The History of Advertising: Contexts, Transformations and Continuity, Holm, N. (2017) Advertising and Consumer Society: A Critical Introduction, Palgrave Macmillan, pp. 14 – 32.</a:t>
            </a:r>
            <a:br>
              <a:rPr lang="en-US" dirty="0"/>
            </a:br>
            <a:r>
              <a:rPr lang="en-US" dirty="0"/>
              <a:t>Chapter 4 – Advertising, Capitalism, and Ideology. Holm, N. (2017) Advertising and Consumer Society: A Critical Introduction, Palgrave Macmillan, pp. 63 – 92.</a:t>
            </a:r>
          </a:p>
          <a:p>
            <a:r>
              <a:rPr lang="en-US" sz="2600" b="1" dirty="0"/>
              <a:t>February 4</a:t>
            </a:r>
            <a:r>
              <a:rPr lang="en-US" sz="2600" b="1" baseline="30000" dirty="0"/>
              <a:t>th</a:t>
            </a:r>
            <a:r>
              <a:rPr lang="en-US" sz="2600" b="1" dirty="0"/>
              <a:t> – Advertising and the Economy</a:t>
            </a:r>
            <a:br>
              <a:rPr lang="en-US" b="1" dirty="0"/>
            </a:br>
            <a:r>
              <a:rPr lang="en-US" b="1" i="1" dirty="0">
                <a:solidFill>
                  <a:srgbClr val="00B050"/>
                </a:solidFill>
              </a:rPr>
              <a:t>Blog 1 Due</a:t>
            </a:r>
            <a:br>
              <a:rPr lang="en-US" b="1" i="1" dirty="0"/>
            </a:br>
            <a:r>
              <a:rPr lang="en-US" b="1" dirty="0"/>
              <a:t>Required Reading: </a:t>
            </a:r>
            <a:br>
              <a:rPr lang="en-US" b="1" dirty="0"/>
            </a:br>
            <a:r>
              <a:rPr lang="en-US" dirty="0"/>
              <a:t>Chapter 9 – Late-Modern Consumer Society, </a:t>
            </a:r>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 4</a:t>
            </a:r>
            <a:r>
              <a:rPr lang="en-US" baseline="30000" dirty="0"/>
              <a:t>th</a:t>
            </a:r>
            <a:r>
              <a:rPr lang="en-US" dirty="0"/>
              <a:t> Edition, Routledge, pp. 214 – 237. </a:t>
            </a:r>
          </a:p>
          <a:p>
            <a:r>
              <a:rPr lang="en-US" b="1" dirty="0"/>
              <a:t>Documentary to Watch: </a:t>
            </a:r>
            <a:br>
              <a:rPr lang="en-US" b="1" dirty="0"/>
            </a:br>
            <a:r>
              <a:rPr lang="en-US" dirty="0"/>
              <a:t>The Corporation</a:t>
            </a:r>
            <a:br>
              <a:rPr lang="en-US" dirty="0"/>
            </a:br>
            <a:r>
              <a:rPr lang="en-US" dirty="0">
                <a:hlinkClick r:id="rId2"/>
              </a:rPr>
              <a:t>https://www.youtube.com/watch?v=Y888wVY5hzw</a:t>
            </a:r>
            <a:endParaRPr lang="en-US" sz="2600" b="1" dirty="0">
              <a:solidFill>
                <a:srgbClr val="0070C0"/>
              </a:solidFill>
            </a:endParaRPr>
          </a:p>
          <a:p>
            <a:r>
              <a:rPr lang="en-US" sz="2600" b="1" dirty="0">
                <a:solidFill>
                  <a:schemeClr val="tx1"/>
                </a:solidFill>
              </a:rPr>
              <a:t>February 11 – </a:t>
            </a:r>
            <a:r>
              <a:rPr lang="en-US" sz="2800" b="1" dirty="0">
                <a:solidFill>
                  <a:schemeClr val="tx1"/>
                </a:solidFill>
              </a:rPr>
              <a:t>Advertising </a:t>
            </a:r>
            <a:r>
              <a:rPr lang="en-US" sz="2800" b="1" dirty="0"/>
              <a:t>and Commodities</a:t>
            </a:r>
            <a:br>
              <a:rPr lang="en-US" sz="2800" b="1" dirty="0"/>
            </a:br>
            <a:r>
              <a:rPr lang="en-US" sz="2800" b="1" dirty="0"/>
              <a:t>Required Readings: </a:t>
            </a:r>
            <a:br>
              <a:rPr lang="en-US" sz="2800" dirty="0"/>
            </a:br>
            <a:r>
              <a:rPr lang="en-US" sz="2800" dirty="0"/>
              <a:t>Chapter 5 – Advertising, Commodities and Commodity Fetishism, Holm, N. (2017) Advertising and Consumer Society: A Critical Introduction, Palgrave Macmillan, pp. 93 – 114.  </a:t>
            </a:r>
            <a:br>
              <a:rPr lang="en-US" sz="2800" dirty="0"/>
            </a:br>
            <a:r>
              <a:rPr lang="en-US" sz="2800" dirty="0"/>
              <a:t>Chapter 6 – Audiences for Sale: Quantification, Segmentation, and Personalization, Holm, N. (2017) Advertising and Consumer Society: A Critical Introduction, Palgrave Macmillan, pp. 117 – 137. </a:t>
            </a:r>
            <a:endParaRPr lang="en-US" sz="2600" dirty="0">
              <a:solidFill>
                <a:srgbClr val="00B050"/>
              </a:solidFill>
            </a:endParaRPr>
          </a:p>
          <a:p>
            <a:endParaRPr lang="en-US" dirty="0"/>
          </a:p>
          <a:p>
            <a:endParaRPr lang="en-US" dirty="0"/>
          </a:p>
        </p:txBody>
      </p:sp>
    </p:spTree>
    <p:extLst>
      <p:ext uri="{BB962C8B-B14F-4D97-AF65-F5344CB8AC3E}">
        <p14:creationId xmlns:p14="http://schemas.microsoft.com/office/powerpoint/2010/main" val="9563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About Me</a:t>
            </a:r>
          </a:p>
        </p:txBody>
      </p:sp>
      <p:sp>
        <p:nvSpPr>
          <p:cNvPr id="3" name="Content Placeholder 2"/>
          <p:cNvSpPr>
            <a:spLocks noGrp="1"/>
          </p:cNvSpPr>
          <p:nvPr>
            <p:ph idx="1"/>
          </p:nvPr>
        </p:nvSpPr>
        <p:spPr/>
        <p:txBody>
          <a:bodyPr>
            <a:normAutofit fontScale="85000" lnSpcReduction="20000"/>
          </a:bodyPr>
          <a:lstStyle/>
          <a:p>
            <a:r>
              <a:rPr lang="en-CA" sz="3600" dirty="0">
                <a:hlinkClick r:id="rId2"/>
              </a:rPr>
              <a:t>Erik Chevrier Website</a:t>
            </a:r>
            <a:endParaRPr lang="en-CA" sz="3600" dirty="0"/>
          </a:p>
          <a:p>
            <a:endParaRPr lang="en-CA" dirty="0"/>
          </a:p>
          <a:p>
            <a:r>
              <a:rPr lang="en-CA" sz="3600" dirty="0"/>
              <a:t>Projects:</a:t>
            </a:r>
          </a:p>
          <a:p>
            <a:pPr marL="201168" lvl="1" indent="0">
              <a:buNone/>
            </a:pPr>
            <a:r>
              <a:rPr lang="en-CA" dirty="0">
                <a:hlinkClick r:id="rId3"/>
              </a:rPr>
              <a:t>Coop Collective Vision</a:t>
            </a:r>
            <a:endParaRPr lang="en-CA" dirty="0"/>
          </a:p>
          <a:p>
            <a:pPr marL="201168" lvl="1" indent="0">
              <a:buNone/>
            </a:pPr>
            <a:r>
              <a:rPr lang="en-CA" dirty="0">
                <a:hlinkClick r:id="rId4"/>
              </a:rPr>
              <a:t>Concordia Food Groups Research Project</a:t>
            </a:r>
            <a:endParaRPr lang="en-CA" dirty="0"/>
          </a:p>
          <a:p>
            <a:pPr marL="201168" lvl="1" indent="0">
              <a:buNone/>
            </a:pPr>
            <a:r>
              <a:rPr lang="en-CA" dirty="0">
                <a:hlinkClick r:id="rId5"/>
              </a:rPr>
              <a:t>Research for the CSU on Concordia’s Investment Practices</a:t>
            </a:r>
            <a:endParaRPr lang="en-CA" dirty="0"/>
          </a:p>
          <a:p>
            <a:pPr marL="201168" lvl="1" indent="0">
              <a:buNone/>
            </a:pPr>
            <a:endParaRPr lang="en-CA" dirty="0"/>
          </a:p>
          <a:p>
            <a:pPr marL="201168" lvl="1" indent="0">
              <a:buNone/>
            </a:pPr>
            <a:r>
              <a:rPr lang="en-CA" sz="3600" dirty="0"/>
              <a:t>Masters Thesis:</a:t>
            </a:r>
          </a:p>
          <a:p>
            <a:pPr marL="201168" lvl="1" indent="0">
              <a:buNone/>
            </a:pPr>
            <a:r>
              <a:rPr lang="en-CA" dirty="0">
                <a:hlinkClick r:id="rId6"/>
              </a:rPr>
              <a:t>How Individuals are Affected by Profuse Amounts of Publicity: A multidimensional approach</a:t>
            </a:r>
            <a:endParaRPr lang="en-CA" dirty="0"/>
          </a:p>
          <a:p>
            <a:pPr marL="201168" lvl="1" indent="0">
              <a:buNone/>
            </a:pPr>
            <a:endParaRPr lang="en-CA" dirty="0"/>
          </a:p>
          <a:p>
            <a:pPr marL="201168" lvl="1" indent="0">
              <a:buNone/>
            </a:pPr>
            <a:r>
              <a:rPr lang="en-US" dirty="0"/>
              <a:t>Office hours: By request – Before or after the course (by request) </a:t>
            </a:r>
            <a:br>
              <a:rPr lang="en-US" dirty="0"/>
            </a:br>
            <a:r>
              <a:rPr lang="en-US" dirty="0"/>
              <a:t>Office location: H-1125.12 – We can meet at Loyola</a:t>
            </a:r>
            <a:br>
              <a:rPr lang="en-US" dirty="0"/>
            </a:br>
            <a:r>
              <a:rPr lang="en-US" dirty="0"/>
              <a:t>E-Mail: </a:t>
            </a:r>
            <a:r>
              <a:rPr lang="en-US" dirty="0">
                <a:hlinkClick r:id="rId7"/>
              </a:rPr>
              <a:t>professor@erikchevrier.ca</a:t>
            </a:r>
            <a:br>
              <a:rPr lang="en-US" dirty="0"/>
            </a:br>
            <a:r>
              <a:rPr lang="en-US" dirty="0"/>
              <a:t>Facebook Group for the Class: </a:t>
            </a:r>
            <a:r>
              <a:rPr lang="en-US" dirty="0">
                <a:hlinkClick r:id="rId8"/>
              </a:rPr>
              <a:t>https://www.facebook.com/groups/advertisingandtheconsumerculture/</a:t>
            </a:r>
            <a:br>
              <a:rPr lang="en-US" dirty="0"/>
            </a:br>
            <a:endParaRPr lang="en-CA" dirty="0"/>
          </a:p>
        </p:txBody>
      </p:sp>
    </p:spTree>
    <p:extLst>
      <p:ext uri="{BB962C8B-B14F-4D97-AF65-F5344CB8AC3E}">
        <p14:creationId xmlns:p14="http://schemas.microsoft.com/office/powerpoint/2010/main" val="29899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rmAutofit/>
          </a:bodyPr>
          <a:lstStyle/>
          <a:p>
            <a:r>
              <a:rPr lang="en-US" b="1" dirty="0">
                <a:solidFill>
                  <a:srgbClr val="00B050"/>
                </a:solidFill>
              </a:rPr>
              <a:t>February 18 – Exam 1</a:t>
            </a:r>
          </a:p>
          <a:p>
            <a:r>
              <a:rPr lang="en-US" b="1" dirty="0"/>
              <a:t>March 3 – Advertising Agencies</a:t>
            </a:r>
            <a:br>
              <a:rPr lang="en-US" b="1" i="1" dirty="0"/>
            </a:br>
            <a:r>
              <a:rPr lang="en-US" sz="1700" b="1" dirty="0"/>
              <a:t>Required Reading: </a:t>
            </a:r>
            <a:br>
              <a:rPr lang="en-US" sz="1700" b="1" dirty="0"/>
            </a:br>
            <a:r>
              <a:rPr lang="en-US" sz="1700" dirty="0"/>
              <a:t>Chapter 7 – Advertising Agencies: Organization, Agency and Internal Conflict, Holm, N. (2017) Advertising and Consumer Society: A Critical Introduction, Palgrave Macmillan, pp. 142 – 160.   </a:t>
            </a:r>
          </a:p>
          <a:p>
            <a:r>
              <a:rPr lang="en-US" sz="1700" b="1" dirty="0"/>
              <a:t>Documentary to Watch: </a:t>
            </a:r>
            <a:br>
              <a:rPr lang="en-US" sz="1700" b="1" dirty="0"/>
            </a:br>
            <a:r>
              <a:rPr lang="en-US" sz="1700" dirty="0"/>
              <a:t>The Persuaders by Douglas </a:t>
            </a:r>
            <a:r>
              <a:rPr lang="en-US" sz="1700" dirty="0" err="1"/>
              <a:t>Rushkoff</a:t>
            </a:r>
            <a:br>
              <a:rPr lang="en-US" sz="1700" dirty="0"/>
            </a:br>
            <a:r>
              <a:rPr lang="en-US" sz="1700" u="sng" dirty="0">
                <a:hlinkClick r:id="rId2"/>
              </a:rPr>
              <a:t>https://www.pbs.org/wgbh/frontline/film/showspersuaders/</a:t>
            </a:r>
            <a:endParaRPr lang="en-US" sz="1700" u="sng" dirty="0"/>
          </a:p>
          <a:p>
            <a:r>
              <a:rPr lang="en-US" b="1" dirty="0"/>
              <a:t>March 10 – Advertising, the Internet, Social and Mobile Mediated Marketplaces</a:t>
            </a:r>
            <a:br>
              <a:rPr lang="en-US" b="1" dirty="0"/>
            </a:br>
            <a:r>
              <a:rPr lang="en-US" sz="1700" b="1" dirty="0">
                <a:solidFill>
                  <a:srgbClr val="00B050"/>
                </a:solidFill>
              </a:rPr>
              <a:t>Community Service-Learning Proposal Due </a:t>
            </a:r>
            <a:br>
              <a:rPr lang="en-US" sz="1700" b="1" dirty="0">
                <a:solidFill>
                  <a:srgbClr val="00B050"/>
                </a:solidFill>
              </a:rPr>
            </a:br>
            <a:r>
              <a:rPr lang="en-US" sz="1700" b="1" dirty="0"/>
              <a:t>Required Reading: </a:t>
            </a:r>
            <a:br>
              <a:rPr lang="en-US" sz="1700" b="1" dirty="0"/>
            </a:br>
            <a:r>
              <a:rPr lang="en-US" sz="1700" dirty="0"/>
              <a:t>Chapter 12 – The Internet, Social and Mobile Mediated Marketplace, </a:t>
            </a:r>
            <a:r>
              <a:rPr lang="en-US" sz="1700" dirty="0" err="1"/>
              <a:t>Leiss</a:t>
            </a:r>
            <a:r>
              <a:rPr lang="en-US" sz="1700" dirty="0"/>
              <a:t>, W., Kline, S., </a:t>
            </a:r>
            <a:r>
              <a:rPr lang="en-US" sz="1700" dirty="0" err="1"/>
              <a:t>Jhally</a:t>
            </a:r>
            <a:r>
              <a:rPr lang="en-US" sz="1700" dirty="0"/>
              <a:t>, S., </a:t>
            </a:r>
            <a:r>
              <a:rPr lang="en-US" sz="1700" dirty="0" err="1"/>
              <a:t>Botterill</a:t>
            </a:r>
            <a:r>
              <a:rPr lang="en-US" sz="1700" dirty="0"/>
              <a:t>, J., Asquith, K. (2018) Social Communication in Advertising, 4</a:t>
            </a:r>
            <a:r>
              <a:rPr lang="en-US" sz="1700" baseline="30000" dirty="0"/>
              <a:t>th</a:t>
            </a:r>
            <a:r>
              <a:rPr lang="en-US" sz="1700" dirty="0"/>
              <a:t> Edition, Routledge, pp. 313 – 344. </a:t>
            </a:r>
          </a:p>
          <a:p>
            <a:endParaRPr lang="en-US" dirty="0"/>
          </a:p>
          <a:p>
            <a:endParaRPr lang="en-US" dirty="0"/>
          </a:p>
        </p:txBody>
      </p:sp>
    </p:spTree>
    <p:extLst>
      <p:ext uri="{BB962C8B-B14F-4D97-AF65-F5344CB8AC3E}">
        <p14:creationId xmlns:p14="http://schemas.microsoft.com/office/powerpoint/2010/main" val="10045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a:xfrm>
            <a:off x="1097280" y="1845734"/>
            <a:ext cx="10058400" cy="4337352"/>
          </a:xfrm>
        </p:spPr>
        <p:txBody>
          <a:bodyPr>
            <a:normAutofit fontScale="70000" lnSpcReduction="20000"/>
          </a:bodyPr>
          <a:lstStyle/>
          <a:p>
            <a:r>
              <a:rPr lang="en-US" sz="2900" b="1" dirty="0"/>
              <a:t>March 17 – Twenty-First-Century Promotional and Consumer Culture</a:t>
            </a:r>
            <a:br>
              <a:rPr lang="en-US" b="1" i="1" dirty="0"/>
            </a:br>
            <a:r>
              <a:rPr lang="en-US" b="1" dirty="0"/>
              <a:t>Required Reading: </a:t>
            </a:r>
            <a:br>
              <a:rPr lang="en-US" b="1" dirty="0"/>
            </a:br>
            <a:r>
              <a:rPr lang="en-US" dirty="0"/>
              <a:t>Chapter 13 – Twenty-First-Century Promotional and Consumer Culture, </a:t>
            </a:r>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 4</a:t>
            </a:r>
            <a:r>
              <a:rPr lang="en-US" baseline="30000" dirty="0"/>
              <a:t>th</a:t>
            </a:r>
            <a:r>
              <a:rPr lang="en-US" dirty="0"/>
              <a:t> Edition, Routledge, pp. 345 – 372. </a:t>
            </a:r>
          </a:p>
          <a:p>
            <a:r>
              <a:rPr lang="en-US" sz="2900" b="1" dirty="0"/>
              <a:t>March 24 – Advertising as Art</a:t>
            </a:r>
            <a:br>
              <a:rPr lang="en-US" b="1" dirty="0"/>
            </a:br>
            <a:r>
              <a:rPr lang="en-US" b="1" dirty="0"/>
              <a:t>Required Reading:</a:t>
            </a:r>
            <a:br>
              <a:rPr lang="en-US" b="1" dirty="0"/>
            </a:br>
            <a:r>
              <a:rPr lang="en-US" dirty="0"/>
              <a:t>Chapter 8 – Advertising as Art: From Creativity to Critique.</a:t>
            </a:r>
            <a:r>
              <a:rPr lang="en-US" b="1" dirty="0"/>
              <a:t> </a:t>
            </a:r>
            <a:r>
              <a:rPr lang="en-US" dirty="0"/>
              <a:t>Holm, N. (2017) Advertising and Consumer Society: A Critical Introduction, Palgrave Macmillan, pp. 162 – 180.    </a:t>
            </a:r>
          </a:p>
          <a:p>
            <a:r>
              <a:rPr lang="en-US" b="1" dirty="0"/>
              <a:t>Documentary to Watch:</a:t>
            </a:r>
            <a:br>
              <a:rPr lang="en-US" b="1" dirty="0"/>
            </a:br>
            <a:r>
              <a:rPr lang="en-US" dirty="0"/>
              <a:t>Art &amp; Copy: Inside Advertising's Creative Revolution by Doug Pray</a:t>
            </a:r>
          </a:p>
          <a:p>
            <a:r>
              <a:rPr lang="en-US" sz="2900" b="1" dirty="0"/>
              <a:t>March 31 – Culture Jamming and Resistance Culture</a:t>
            </a:r>
            <a:br>
              <a:rPr lang="en-US" b="1" dirty="0"/>
            </a:br>
            <a:r>
              <a:rPr lang="en-US" b="1" dirty="0"/>
              <a:t>Required Readings: </a:t>
            </a:r>
            <a:br>
              <a:rPr lang="en-US" b="1" dirty="0"/>
            </a:br>
            <a:r>
              <a:rPr lang="en-US" dirty="0"/>
              <a:t>Chapter 9 – Empowering Consumers: Engagement, Interpretation, Interpretation and Resistance.</a:t>
            </a:r>
            <a:r>
              <a:rPr lang="en-US" b="1" dirty="0"/>
              <a:t> </a:t>
            </a:r>
            <a:r>
              <a:rPr lang="en-US" dirty="0"/>
              <a:t>Holm, N. (2017) Advertising and Consumer Society: A Critical Introduction, Palgrave Macmillan, pp. 181 – 199.    </a:t>
            </a:r>
            <a:br>
              <a:rPr lang="en-US" dirty="0"/>
            </a:br>
            <a:r>
              <a:rPr lang="en-US" dirty="0"/>
              <a:t>Chapter 10 – The Politics of Advertising: Capitalism, Resistance, and Liberalism. Holm, N. (2017) Advertising and Consumer Society: A Critical Introduction, Palgrave Macmillan, pp. 201 – 209.    </a:t>
            </a:r>
          </a:p>
          <a:p>
            <a:r>
              <a:rPr lang="en-US" sz="2900" b="1" dirty="0"/>
              <a:t>April 7 – Presentations </a:t>
            </a:r>
            <a:br>
              <a:rPr lang="en-US" dirty="0"/>
            </a:br>
            <a:r>
              <a:rPr lang="en-US" b="1" dirty="0">
                <a:solidFill>
                  <a:srgbClr val="00B050"/>
                </a:solidFill>
              </a:rPr>
              <a:t>Community Service-Learning Project Due</a:t>
            </a:r>
          </a:p>
          <a:p>
            <a:r>
              <a:rPr lang="en-US" sz="2900" b="1" dirty="0">
                <a:solidFill>
                  <a:srgbClr val="00B050"/>
                </a:solidFill>
              </a:rPr>
              <a:t>Final Exam During Exam Period</a:t>
            </a:r>
          </a:p>
          <a:p>
            <a:endParaRPr lang="en-US" dirty="0"/>
          </a:p>
          <a:p>
            <a:endParaRPr lang="en-US" dirty="0"/>
          </a:p>
          <a:p>
            <a:pPr marL="0" marR="0" indent="0">
              <a:spcBef>
                <a:spcPts val="0"/>
              </a:spcBef>
              <a:spcAft>
                <a:spcPts val="0"/>
              </a:spcAft>
              <a:buNone/>
            </a:pPr>
            <a:endParaRPr lang="en-US" sz="2800" dirty="0">
              <a:solidFill>
                <a:srgbClr val="000000"/>
              </a:solidFill>
              <a:uFill>
                <a:solidFill>
                  <a:srgbClr val="000000"/>
                </a:solidFill>
              </a:uFill>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8448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F5A-8CD7-4DD1-88C7-A09BB884F785}"/>
              </a:ext>
            </a:extLst>
          </p:cNvPr>
          <p:cNvSpPr>
            <a:spLocks noGrp="1"/>
          </p:cNvSpPr>
          <p:nvPr>
            <p:ph type="title"/>
          </p:nvPr>
        </p:nvSpPr>
        <p:spPr/>
        <p:txBody>
          <a:bodyPr/>
          <a:lstStyle/>
          <a:p>
            <a:r>
              <a:rPr lang="en-US" dirty="0"/>
              <a:t>Key Points to Consider </a:t>
            </a:r>
          </a:p>
        </p:txBody>
      </p:sp>
      <p:sp>
        <p:nvSpPr>
          <p:cNvPr id="3" name="Content Placeholder 2">
            <a:extLst>
              <a:ext uri="{FF2B5EF4-FFF2-40B4-BE49-F238E27FC236}">
                <a16:creationId xmlns:a16="http://schemas.microsoft.com/office/drawing/2014/main" id="{32FC0D75-1A60-44BC-8D65-FCE964423D19}"/>
              </a:ext>
            </a:extLst>
          </p:cNvPr>
          <p:cNvSpPr>
            <a:spLocks noGrp="1"/>
          </p:cNvSpPr>
          <p:nvPr>
            <p:ph idx="1"/>
          </p:nvPr>
        </p:nvSpPr>
        <p:spPr/>
        <p:txBody>
          <a:bodyPr/>
          <a:lstStyle/>
          <a:p>
            <a:r>
              <a:rPr lang="en-US" dirty="0"/>
              <a:t>Objectivity vs subjectivity</a:t>
            </a:r>
          </a:p>
          <a:p>
            <a:r>
              <a:rPr lang="en-US" dirty="0"/>
              <a:t>Parts vs whole</a:t>
            </a:r>
          </a:p>
          <a:p>
            <a:r>
              <a:rPr lang="en-US" dirty="0"/>
              <a:t>Representation vs reality</a:t>
            </a:r>
          </a:p>
          <a:p>
            <a:r>
              <a:rPr lang="en-US" dirty="0"/>
              <a:t>Process vs structure</a:t>
            </a:r>
          </a:p>
          <a:p>
            <a:r>
              <a:rPr lang="en-US" dirty="0"/>
              <a:t>Epistemology vs ontology</a:t>
            </a:r>
          </a:p>
          <a:p>
            <a:endParaRPr lang="en-US" dirty="0"/>
          </a:p>
        </p:txBody>
      </p:sp>
    </p:spTree>
    <p:extLst>
      <p:ext uri="{BB962C8B-B14F-4D97-AF65-F5344CB8AC3E}">
        <p14:creationId xmlns:p14="http://schemas.microsoft.com/office/powerpoint/2010/main" val="241653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Subjective</a:t>
            </a:r>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394098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Deceptive</a:t>
            </a:r>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279963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Deceptive</a:t>
            </a:r>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116150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Sometimes we cannot even notice what’s right in front of us!</a:t>
            </a:r>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8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F5A-8CD7-4DD1-88C7-A09BB884F785}"/>
              </a:ext>
            </a:extLst>
          </p:cNvPr>
          <p:cNvSpPr>
            <a:spLocks noGrp="1"/>
          </p:cNvSpPr>
          <p:nvPr>
            <p:ph type="title"/>
          </p:nvPr>
        </p:nvSpPr>
        <p:spPr/>
        <p:txBody>
          <a:bodyPr/>
          <a:lstStyle/>
          <a:p>
            <a:r>
              <a:rPr lang="en-US" dirty="0"/>
              <a:t>Recap – Key Points to Consider </a:t>
            </a:r>
          </a:p>
        </p:txBody>
      </p:sp>
      <p:sp>
        <p:nvSpPr>
          <p:cNvPr id="3" name="Content Placeholder 2">
            <a:extLst>
              <a:ext uri="{FF2B5EF4-FFF2-40B4-BE49-F238E27FC236}">
                <a16:creationId xmlns:a16="http://schemas.microsoft.com/office/drawing/2014/main" id="{32FC0D75-1A60-44BC-8D65-FCE964423D19}"/>
              </a:ext>
            </a:extLst>
          </p:cNvPr>
          <p:cNvSpPr>
            <a:spLocks noGrp="1"/>
          </p:cNvSpPr>
          <p:nvPr>
            <p:ph idx="1"/>
          </p:nvPr>
        </p:nvSpPr>
        <p:spPr/>
        <p:txBody>
          <a:bodyPr/>
          <a:lstStyle/>
          <a:p>
            <a:r>
              <a:rPr lang="en-US" dirty="0"/>
              <a:t>Objectivity vs subjectivity</a:t>
            </a:r>
          </a:p>
          <a:p>
            <a:r>
              <a:rPr lang="en-US" dirty="0"/>
              <a:t>Parts vs whole</a:t>
            </a:r>
          </a:p>
          <a:p>
            <a:r>
              <a:rPr lang="en-US" dirty="0"/>
              <a:t>Representation vs reality</a:t>
            </a:r>
          </a:p>
          <a:p>
            <a:r>
              <a:rPr lang="en-US" dirty="0"/>
              <a:t>Process vs structure</a:t>
            </a:r>
          </a:p>
          <a:p>
            <a:r>
              <a:rPr lang="en-US" dirty="0"/>
              <a:t>Epistemology vs ontology</a:t>
            </a:r>
          </a:p>
          <a:p>
            <a:endParaRPr lang="en-US" dirty="0"/>
          </a:p>
        </p:txBody>
      </p:sp>
    </p:spTree>
    <p:extLst>
      <p:ext uri="{BB962C8B-B14F-4D97-AF65-F5344CB8AC3E}">
        <p14:creationId xmlns:p14="http://schemas.microsoft.com/office/powerpoint/2010/main" val="391371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A17E-B3B1-4787-A034-8F22D4992830}"/>
              </a:ext>
            </a:extLst>
          </p:cNvPr>
          <p:cNvSpPr>
            <a:spLocks noGrp="1"/>
          </p:cNvSpPr>
          <p:nvPr>
            <p:ph type="title"/>
          </p:nvPr>
        </p:nvSpPr>
        <p:spPr/>
        <p:txBody>
          <a:bodyPr/>
          <a:lstStyle/>
          <a:p>
            <a:r>
              <a:rPr lang="en-US" dirty="0"/>
              <a:t>How Does this Apply to Advertising? </a:t>
            </a:r>
          </a:p>
        </p:txBody>
      </p:sp>
      <p:sp>
        <p:nvSpPr>
          <p:cNvPr id="3" name="Content Placeholder 2">
            <a:extLst>
              <a:ext uri="{FF2B5EF4-FFF2-40B4-BE49-F238E27FC236}">
                <a16:creationId xmlns:a16="http://schemas.microsoft.com/office/drawing/2014/main" id="{5B787F5B-2388-4C48-B71F-9B01DC31189D}"/>
              </a:ext>
            </a:extLst>
          </p:cNvPr>
          <p:cNvSpPr>
            <a:spLocks noGrp="1"/>
          </p:cNvSpPr>
          <p:nvPr>
            <p:ph idx="1"/>
          </p:nvPr>
        </p:nvSpPr>
        <p:spPr/>
        <p:txBody>
          <a:bodyPr>
            <a:normAutofit/>
          </a:bodyPr>
          <a:lstStyle/>
          <a:p>
            <a:r>
              <a:rPr lang="en-US" sz="2800" b="1" dirty="0"/>
              <a:t>Advertising is NOT good or bad. It has intended and unintended, positive and negative consequences, that we are aware and unaware of, that are created with helpful and/or harmful intentions.  </a:t>
            </a:r>
          </a:p>
          <a:p>
            <a:r>
              <a:rPr lang="en-US" b="1" dirty="0"/>
              <a:t>To understand advertising and consumer culture, a critical, multidimensional approach is best. </a:t>
            </a:r>
          </a:p>
          <a:p>
            <a:endParaRPr lang="en-US" dirty="0"/>
          </a:p>
        </p:txBody>
      </p:sp>
    </p:spTree>
    <p:extLst>
      <p:ext uri="{BB962C8B-B14F-4D97-AF65-F5344CB8AC3E}">
        <p14:creationId xmlns:p14="http://schemas.microsoft.com/office/powerpoint/2010/main" val="412678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are you?</a:t>
            </a:r>
          </a:p>
        </p:txBody>
      </p:sp>
      <p:sp>
        <p:nvSpPr>
          <p:cNvPr id="3" name="Content Placeholder 2"/>
          <p:cNvSpPr>
            <a:spLocks noGrp="1"/>
          </p:cNvSpPr>
          <p:nvPr>
            <p:ph idx="1"/>
          </p:nvPr>
        </p:nvSpPr>
        <p:spPr/>
        <p:txBody>
          <a:bodyPr>
            <a:normAutofit fontScale="85000" lnSpcReduction="20000"/>
          </a:bodyPr>
          <a:lstStyle/>
          <a:p>
            <a:r>
              <a:rPr lang="en-CA" sz="2400" dirty="0"/>
              <a:t>What is your name?</a:t>
            </a:r>
          </a:p>
          <a:p>
            <a:r>
              <a:rPr lang="en-CA" sz="2400" dirty="0"/>
              <a:t>What is your program major and minor?</a:t>
            </a:r>
          </a:p>
          <a:p>
            <a:r>
              <a:rPr lang="en-CA" sz="2400" dirty="0"/>
              <a:t>What is your level of knowledge about advertising and consumer culture?</a:t>
            </a:r>
          </a:p>
          <a:p>
            <a:r>
              <a:rPr lang="en-CA" sz="2400" dirty="0"/>
              <a:t>Why did you take this course? </a:t>
            </a:r>
          </a:p>
          <a:p>
            <a:r>
              <a:rPr lang="en-CA" sz="2400" dirty="0"/>
              <a:t>What do you want to get out of this course?</a:t>
            </a:r>
          </a:p>
          <a:p>
            <a:endParaRPr lang="en-CA" sz="2400" dirty="0"/>
          </a:p>
          <a:p>
            <a:r>
              <a:rPr lang="en-CA" sz="2400" dirty="0"/>
              <a:t>What kind of media platforms do you use? </a:t>
            </a:r>
            <a:br>
              <a:rPr lang="en-CA" sz="2400" dirty="0"/>
            </a:br>
            <a:r>
              <a:rPr lang="en-CA" sz="2400" dirty="0"/>
              <a:t>How much time do you spend with different media platforms? </a:t>
            </a:r>
          </a:p>
          <a:p>
            <a:br>
              <a:rPr lang="en-CA" sz="2400" dirty="0"/>
            </a:br>
            <a:r>
              <a:rPr lang="en-CA" sz="2400" dirty="0"/>
              <a:t>How do you participate in consumer culture? </a:t>
            </a:r>
            <a:r>
              <a:rPr lang="en-US" sz="2400" dirty="0"/>
              <a:t>What do you do for work? What are your consumer/shopping habits? What is your ecological footprint? Do you do social justice or volunteer work? </a:t>
            </a:r>
            <a:endParaRPr lang="en-CA" dirty="0"/>
          </a:p>
        </p:txBody>
      </p:sp>
    </p:spTree>
    <p:extLst>
      <p:ext uri="{BB962C8B-B14F-4D97-AF65-F5344CB8AC3E}">
        <p14:creationId xmlns:p14="http://schemas.microsoft.com/office/powerpoint/2010/main" val="137746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0B991-397C-4BEC-99B3-ED25476998C6}"/>
              </a:ext>
            </a:extLst>
          </p:cNvPr>
          <p:cNvSpPr>
            <a:spLocks noGrp="1"/>
          </p:cNvSpPr>
          <p:nvPr>
            <p:ph type="title"/>
          </p:nvPr>
        </p:nvSpPr>
        <p:spPr/>
        <p:txBody>
          <a:bodyPr/>
          <a:lstStyle/>
          <a:p>
            <a:r>
              <a:rPr lang="en-US" dirty="0"/>
              <a:t>Let’s Analyze the New Nike Ad</a:t>
            </a:r>
          </a:p>
        </p:txBody>
      </p:sp>
      <p:sp>
        <p:nvSpPr>
          <p:cNvPr id="6" name="Content Placeholder 5">
            <a:extLst>
              <a:ext uri="{FF2B5EF4-FFF2-40B4-BE49-F238E27FC236}">
                <a16:creationId xmlns:a16="http://schemas.microsoft.com/office/drawing/2014/main" id="{0926E054-FFE2-4065-B77C-123A874980A2}"/>
              </a:ext>
            </a:extLst>
          </p:cNvPr>
          <p:cNvSpPr>
            <a:spLocks noGrp="1"/>
          </p:cNvSpPr>
          <p:nvPr>
            <p:ph idx="1"/>
          </p:nvPr>
        </p:nvSpPr>
        <p:spPr/>
        <p:txBody>
          <a:bodyPr/>
          <a:lstStyle/>
          <a:p>
            <a:r>
              <a:rPr lang="en-US" dirty="0">
                <a:hlinkClick r:id="rId2"/>
              </a:rPr>
              <a:t>Colin Kaepernick Nike Commercial</a:t>
            </a:r>
            <a:endParaRPr lang="en-US" dirty="0"/>
          </a:p>
          <a:p>
            <a:endParaRPr lang="en-US" dirty="0"/>
          </a:p>
        </p:txBody>
      </p:sp>
    </p:spTree>
    <p:extLst>
      <p:ext uri="{BB962C8B-B14F-4D97-AF65-F5344CB8AC3E}">
        <p14:creationId xmlns:p14="http://schemas.microsoft.com/office/powerpoint/2010/main" val="2196855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solidFill>
                  <a:srgbClr val="000000"/>
                </a:solidFill>
              </a:rPr>
              <a:t>Compare and contrast ad campaigns!</a:t>
            </a:r>
          </a:p>
        </p:txBody>
      </p:sp>
      <p:sp>
        <p:nvSpPr>
          <p:cNvPr id="3" name="Content Placeholder 2"/>
          <p:cNvSpPr>
            <a:spLocks noGrp="1"/>
          </p:cNvSpPr>
          <p:nvPr>
            <p:ph idx="1"/>
          </p:nvPr>
        </p:nvSpPr>
        <p:spPr/>
        <p:txBody>
          <a:bodyPr>
            <a:normAutofit fontScale="85000" lnSpcReduction="20000"/>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2"/>
              </a:rPr>
              <a:t>Dove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3"/>
              </a:rPr>
              <a:t>Dove Evolution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4"/>
              </a:rPr>
              <a:t>Dove Onslaught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5"/>
              </a:rPr>
              <a:t>Axe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6"/>
              </a:rPr>
              <a:t>Axe Music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7"/>
              </a:rPr>
              <a:t>Axe Television Ad Diner Party</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8"/>
              </a:rPr>
              <a:t>Axe Television Ad Dentist</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endParaRPr lang="en-CA" dirty="0"/>
          </a:p>
        </p:txBody>
      </p:sp>
    </p:spTree>
    <p:extLst>
      <p:ext uri="{BB962C8B-B14F-4D97-AF65-F5344CB8AC3E}">
        <p14:creationId xmlns:p14="http://schemas.microsoft.com/office/powerpoint/2010/main" val="1573473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p:nvPr>
        </p:nvSpPr>
        <p:spPr/>
        <p:txBody>
          <a:bodyPr/>
          <a:lstStyle/>
          <a:p>
            <a:r>
              <a:rPr lang="en-US" dirty="0"/>
              <a:t>Managing Expectations</a:t>
            </a:r>
          </a:p>
        </p:txBody>
      </p:sp>
      <p:sp>
        <p:nvSpPr>
          <p:cNvPr id="3" name="Content Placeholder 2">
            <a:extLst>
              <a:ext uri="{FF2B5EF4-FFF2-40B4-BE49-F238E27FC236}">
                <a16:creationId xmlns:a16="http://schemas.microsoft.com/office/drawing/2014/main" id="{69C5191F-4D86-41CA-9B57-139717121102}"/>
              </a:ext>
            </a:extLst>
          </p:cNvPr>
          <p:cNvSpPr>
            <a:spLocks noGrp="1"/>
          </p:cNvSpPr>
          <p:nvPr>
            <p:ph idx="1"/>
          </p:nvPr>
        </p:nvSpPr>
        <p:spPr/>
        <p:txBody>
          <a:bodyPr/>
          <a:lstStyle/>
          <a:p>
            <a:pPr marL="0" indent="0">
              <a:buNone/>
            </a:pPr>
            <a:r>
              <a:rPr lang="en-CA" dirty="0"/>
              <a:t>What are your expectations about the course?</a:t>
            </a:r>
          </a:p>
          <a:p>
            <a:pPr marL="0" indent="0">
              <a:buNone/>
            </a:pPr>
            <a:r>
              <a:rPr lang="en-CA" dirty="0"/>
              <a:t>	Grades, investment, learning, outcomes, etc. </a:t>
            </a:r>
          </a:p>
          <a:p>
            <a:pPr marL="0" indent="0">
              <a:buNone/>
            </a:pPr>
            <a:r>
              <a:rPr lang="en-CA" dirty="0"/>
              <a:t>What excites you about the assignments/readings? </a:t>
            </a:r>
          </a:p>
          <a:p>
            <a:pPr marL="0" indent="0">
              <a:buNone/>
            </a:pPr>
            <a:r>
              <a:rPr lang="en-CA" dirty="0"/>
              <a:t>What issues do you foresee with the assignments/readings? </a:t>
            </a:r>
          </a:p>
          <a:p>
            <a:pPr marL="0" indent="0">
              <a:buNone/>
            </a:pPr>
            <a:r>
              <a:rPr lang="en-CA" dirty="0"/>
              <a:t>What is your level of experience with topics related to ‘economic restructuring’? </a:t>
            </a:r>
          </a:p>
          <a:p>
            <a:pPr marL="0" indent="0">
              <a:buNone/>
            </a:pPr>
            <a:r>
              <a:rPr lang="en-CA" dirty="0"/>
              <a:t>What is your interest level in topics related to ‘economic restructuring’? </a:t>
            </a:r>
          </a:p>
          <a:p>
            <a:pPr marL="0" indent="0">
              <a:buNone/>
            </a:pPr>
            <a:r>
              <a:rPr lang="en-CA" dirty="0"/>
              <a:t>	What specific topics are you interested you most? </a:t>
            </a:r>
            <a:br>
              <a:rPr lang="en-CA" dirty="0"/>
            </a:br>
            <a:r>
              <a:rPr lang="en-CA" dirty="0"/>
              <a:t>	What topics interest you least? </a:t>
            </a:r>
          </a:p>
          <a:p>
            <a:pPr marL="0" indent="0">
              <a:buNone/>
            </a:pPr>
            <a:r>
              <a:rPr lang="en-CA" dirty="0"/>
              <a:t>What is your motivation for taking this course? Intrinsic &amp; extrinsic factors?</a:t>
            </a:r>
          </a:p>
          <a:p>
            <a:endParaRPr lang="en-US" dirty="0"/>
          </a:p>
        </p:txBody>
      </p:sp>
    </p:spTree>
    <p:extLst>
      <p:ext uri="{BB962C8B-B14F-4D97-AF65-F5344CB8AC3E}">
        <p14:creationId xmlns:p14="http://schemas.microsoft.com/office/powerpoint/2010/main" val="147349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2400" dirty="0"/>
              <a:t>See you all next week. </a:t>
            </a:r>
          </a:p>
          <a:p>
            <a:endParaRPr lang="en-US" sz="2400" dirty="0"/>
          </a:p>
          <a:p>
            <a:r>
              <a:rPr lang="en-US" sz="2400" b="1" dirty="0"/>
              <a:t>Prioritize the following reading. </a:t>
            </a:r>
          </a:p>
          <a:p>
            <a:r>
              <a:rPr lang="en-US" sz="2400" i="1" dirty="0"/>
              <a:t>Chapter 1 – Introduction, </a:t>
            </a:r>
            <a:r>
              <a:rPr lang="en-US" sz="2400" i="1" dirty="0" err="1"/>
              <a:t>Leiss</a:t>
            </a:r>
            <a:r>
              <a:rPr lang="en-US" sz="2400" i="1" dirty="0"/>
              <a:t>, W., Kline, S., </a:t>
            </a:r>
            <a:r>
              <a:rPr lang="en-US" sz="2400" i="1" dirty="0" err="1"/>
              <a:t>Jhally</a:t>
            </a:r>
            <a:r>
              <a:rPr lang="en-US" sz="2400" i="1" dirty="0"/>
              <a:t>, S., </a:t>
            </a:r>
            <a:r>
              <a:rPr lang="en-US" sz="2400" i="1" dirty="0" err="1"/>
              <a:t>Botterill</a:t>
            </a:r>
            <a:r>
              <a:rPr lang="en-US" sz="2400" i="1" dirty="0"/>
              <a:t>, J., Asquith, K. (2018) Social Communication in Advertising, 4th Edition, Routledge, pp. 1 – 25.</a:t>
            </a:r>
          </a:p>
          <a:p>
            <a:endParaRPr lang="en-US" sz="2400" dirty="0"/>
          </a:p>
          <a:p>
            <a:r>
              <a:rPr lang="en-US" sz="2400" dirty="0"/>
              <a:t>Reflect on your consumption habits over the next week in order to prepare for the discussion next week. </a:t>
            </a:r>
          </a:p>
        </p:txBody>
      </p:sp>
    </p:spTree>
    <p:extLst>
      <p:ext uri="{BB962C8B-B14F-4D97-AF65-F5344CB8AC3E}">
        <p14:creationId xmlns:p14="http://schemas.microsoft.com/office/powerpoint/2010/main" val="185641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5400" dirty="0">
                <a:solidFill>
                  <a:srgbClr val="000000"/>
                </a:solidFill>
                <a:latin typeface="+mn-lt"/>
              </a:rPr>
              <a:t>What is Advertising? </a:t>
            </a:r>
            <a:endParaRPr lang="en-CA" sz="5400" dirty="0">
              <a:latin typeface="+mn-lt"/>
            </a:endParaRPr>
          </a:p>
        </p:txBody>
      </p:sp>
      <p:sp>
        <p:nvSpPr>
          <p:cNvPr id="8193" name="Rectangle 1"/>
          <p:cNvSpPr>
            <a:spLocks noGrp="1" noChangeArrowheads="1"/>
          </p:cNvSpPr>
          <p:nvPr>
            <p:ph idx="1"/>
          </p:nvPr>
        </p:nvSpPr>
        <p:spPr>
          <a:ln/>
        </p:spPr>
        <p:txBody>
          <a:bodyPr vert="horz" lIns="90000" tIns="45000" rIns="90000" bIns="45000" rtlCol="0">
            <a:normAutofit/>
          </a:bodyPr>
          <a:lstStyle/>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000" dirty="0">
                <a:solidFill>
                  <a:srgbClr val="000000"/>
                </a:solidFill>
              </a:rPr>
              <a:t>You are a commodity to be sold to advertisers!</a:t>
            </a:r>
          </a:p>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dirty="0">
                <a:solidFill>
                  <a:srgbClr val="000000"/>
                </a:solidFill>
                <a:hlinkClick r:id="rId3"/>
              </a:rPr>
              <a:t>We Deliver Young People</a:t>
            </a:r>
            <a:endParaRPr lang="en-CA" altLang="en-US" sz="4400" dirty="0">
              <a:solidFill>
                <a:srgbClr val="000000"/>
              </a:solidFill>
            </a:endParaRPr>
          </a:p>
          <a:p>
            <a:r>
              <a:rPr lang="en-CA" sz="4400" dirty="0">
                <a:hlinkClick r:id="rId4"/>
              </a:rPr>
              <a:t>YUL-LAB</a:t>
            </a:r>
            <a:endParaRPr lang="en-CA" sz="4400" dirty="0"/>
          </a:p>
          <a:p>
            <a:r>
              <a:rPr lang="en-CA" sz="4400" dirty="0">
                <a:hlinkClick r:id="rId5"/>
              </a:rPr>
              <a:t>Advertising and the End of the World</a:t>
            </a:r>
            <a:endParaRPr lang="en-CA" sz="4400" dirty="0"/>
          </a:p>
        </p:txBody>
      </p:sp>
    </p:spTree>
    <p:extLst>
      <p:ext uri="{BB962C8B-B14F-4D97-AF65-F5344CB8AC3E}">
        <p14:creationId xmlns:p14="http://schemas.microsoft.com/office/powerpoint/2010/main" val="95478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4534-F9AC-4889-B746-81046707F6D2}"/>
              </a:ext>
            </a:extLst>
          </p:cNvPr>
          <p:cNvSpPr>
            <a:spLocks noGrp="1"/>
          </p:cNvSpPr>
          <p:nvPr>
            <p:ph type="title"/>
          </p:nvPr>
        </p:nvSpPr>
        <p:spPr/>
        <p:txBody>
          <a:bodyPr/>
          <a:lstStyle/>
          <a:p>
            <a:r>
              <a:rPr lang="en-US" dirty="0"/>
              <a:t>What is Advertising?</a:t>
            </a:r>
          </a:p>
        </p:txBody>
      </p:sp>
      <p:sp>
        <p:nvSpPr>
          <p:cNvPr id="3" name="Content Placeholder 2">
            <a:extLst>
              <a:ext uri="{FF2B5EF4-FFF2-40B4-BE49-F238E27FC236}">
                <a16:creationId xmlns:a16="http://schemas.microsoft.com/office/drawing/2014/main" id="{CFDBCDC7-2EF1-42BC-AF6A-4FF198F2CE8F}"/>
              </a:ext>
            </a:extLst>
          </p:cNvPr>
          <p:cNvSpPr>
            <a:spLocks noGrp="1"/>
          </p:cNvSpPr>
          <p:nvPr>
            <p:ph idx="1"/>
          </p:nvPr>
        </p:nvSpPr>
        <p:spPr/>
        <p:txBody>
          <a:bodyPr>
            <a:normAutofit fontScale="62500" lnSpcReduction="20000"/>
          </a:bodyPr>
          <a:lstStyle/>
          <a:p>
            <a:r>
              <a:rPr lang="en-US" dirty="0"/>
              <a:t>Advertising is a product whose purpose is to sell other products/and or ideas. </a:t>
            </a:r>
          </a:p>
          <a:p>
            <a:r>
              <a:rPr lang="en-US" dirty="0"/>
              <a:t>Advertising provides a source of revenue to media companies and is a form of media itself. </a:t>
            </a:r>
          </a:p>
          <a:p>
            <a:r>
              <a:rPr lang="en-US" dirty="0"/>
              <a:t>Advertising is a creation of artistic expression, but one controlled by commercial/political interests. </a:t>
            </a:r>
          </a:p>
          <a:p>
            <a:r>
              <a:rPr lang="en-US" dirty="0"/>
              <a:t>Advertising reflects and creates culture simultaneously – it is designed to reflect social interactions but, in the process, it influences social behaviour. </a:t>
            </a:r>
          </a:p>
          <a:p>
            <a:r>
              <a:rPr lang="en-US" dirty="0"/>
              <a:t>Advertising is loved and hated by people.</a:t>
            </a:r>
          </a:p>
          <a:p>
            <a:r>
              <a:rPr lang="en-US" dirty="0"/>
              <a:t>Advertisers are always trying to find new ways to capture the attention of their audience and at the same time, people also watch ads for pleasure. </a:t>
            </a:r>
          </a:p>
          <a:p>
            <a:r>
              <a:rPr lang="en-US" dirty="0"/>
              <a:t>Many people don’t believe that they are personally affected by advertising, yet, they insist that it affects everyone else. </a:t>
            </a:r>
          </a:p>
          <a:p>
            <a:r>
              <a:rPr lang="en-US" dirty="0"/>
              <a:t>Advertising is pervasive in industrialized nations and consists of a plethora of commercial signs and symbols that communicate ideas and meaning – mainly to sell products and services and/or political ideas. </a:t>
            </a:r>
          </a:p>
          <a:p>
            <a:r>
              <a:rPr lang="en-CA" dirty="0"/>
              <a:t>Attention is what advertisers seek but oversaturating the adverting environment causes people to pay less attention to advertising.</a:t>
            </a:r>
          </a:p>
          <a:p>
            <a:r>
              <a:rPr lang="en-CA" dirty="0"/>
              <a:t>Anyone with a social media account and a following!</a:t>
            </a:r>
          </a:p>
          <a:p>
            <a:endParaRPr lang="en-CA" dirty="0"/>
          </a:p>
          <a:p>
            <a:r>
              <a:rPr lang="en-CA" dirty="0"/>
              <a:t>What is advertising to you? </a:t>
            </a:r>
          </a:p>
          <a:p>
            <a:endParaRPr lang="en-US" dirty="0"/>
          </a:p>
          <a:p>
            <a:endParaRPr lang="en-US" dirty="0"/>
          </a:p>
        </p:txBody>
      </p:sp>
    </p:spTree>
    <p:extLst>
      <p:ext uri="{BB962C8B-B14F-4D97-AF65-F5344CB8AC3E}">
        <p14:creationId xmlns:p14="http://schemas.microsoft.com/office/powerpoint/2010/main" val="325014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and the Consumer Culture Write-Up</a:t>
            </a:r>
          </a:p>
        </p:txBody>
      </p:sp>
      <p:sp>
        <p:nvSpPr>
          <p:cNvPr id="3" name="Content Placeholder 2"/>
          <p:cNvSpPr>
            <a:spLocks noGrp="1"/>
          </p:cNvSpPr>
          <p:nvPr>
            <p:ph idx="1"/>
          </p:nvPr>
        </p:nvSpPr>
        <p:spPr>
          <a:xfrm>
            <a:off x="1097280" y="1845734"/>
            <a:ext cx="10058400" cy="4250266"/>
          </a:xfrm>
        </p:spPr>
        <p:txBody>
          <a:bodyPr>
            <a:noAutofit/>
          </a:bodyPr>
          <a:lstStyle/>
          <a:p>
            <a:r>
              <a:rPr lang="en-US" sz="1300" dirty="0"/>
              <a:t>The goal of this course is to provide students with a critical examination of advertising and consumer culture in contemporary society. To accomplish this, we take a multidimensional approach by looking at advertising agencies, producers, and technologies; codes, texts, and forms; audiences and readings; and political socio-economic environments. </a:t>
            </a:r>
            <a:endParaRPr lang="en-CA" sz="1300" dirty="0"/>
          </a:p>
          <a:p>
            <a:r>
              <a:rPr lang="en-US" sz="1300" dirty="0"/>
              <a:t>Students learn about advertising and consumer culture by looking at the changing structure of advertisements over the course of history. For example, we explore six advertising strategies and their historical context: utility-based ads in the 1800 - 1920s, product symbol-based ads from the 1920s - 1950s, personification ads from the 1950s - 1970s, lifestyle ads from the 1970s - 1990s, </a:t>
            </a:r>
            <a:r>
              <a:rPr lang="en-US" sz="1300" dirty="0" err="1"/>
              <a:t>demassifying</a:t>
            </a:r>
            <a:r>
              <a:rPr lang="en-US" sz="1300" dirty="0"/>
              <a:t> ads from the 1990s - 2000s, and the mise-</a:t>
            </a:r>
            <a:r>
              <a:rPr lang="en-US" sz="1300" dirty="0" err="1"/>
              <a:t>en</a:t>
            </a:r>
            <a:r>
              <a:rPr lang="en-US" sz="1300" dirty="0"/>
              <a:t>-scène ads in the 2000s until now. </a:t>
            </a:r>
            <a:endParaRPr lang="en-CA" sz="1300" dirty="0"/>
          </a:p>
          <a:p>
            <a:r>
              <a:rPr lang="en-US" sz="1300" dirty="0"/>
              <a:t>Furthermore, we juxtapose these strategies, within their historical contexts, with political and economic trends that helped pave the way for modern-day consumerism. For example, we look at the history of capitalism, industrialization, Fordism, liberalism, neoliberalism, financialization, and globalization, among other topics. We also explore what an economy is by looking at how commodities are produced, processed, distributed, and how current economic practices are affecting the biosphere. </a:t>
            </a:r>
            <a:endParaRPr lang="en-CA" sz="1300" dirty="0"/>
          </a:p>
          <a:p>
            <a:r>
              <a:rPr lang="en-US" sz="1300" dirty="0"/>
              <a:t>In the course, students critically analyze their own economic practices to encourage them to become engaged, socially and environmentally responsible, ethical citizens of the world. Students write blog posts deconstructing advertisements, campaigns, slogans, messages from influencers and other relevant topics related to advertising and consumer culture. Students also get involved with a community project by forming groups (like advertising agencies) and devising a media campaign to promote a social cause, social economy organization, non-profit and/or another community group. Students are encouraged to work with students from Erik </a:t>
            </a:r>
            <a:r>
              <a:rPr lang="en-US" sz="1300" dirty="0" err="1"/>
              <a:t>Chevrier’s</a:t>
            </a:r>
            <a:r>
              <a:rPr lang="en-US" sz="1300" dirty="0"/>
              <a:t> course </a:t>
            </a:r>
            <a:r>
              <a:rPr lang="en-US" sz="1300" i="1" dirty="0"/>
              <a:t>Community and Local Activism</a:t>
            </a:r>
            <a:r>
              <a:rPr lang="en-US" sz="1300" dirty="0"/>
              <a:t>, where students are expected to create social cooperatives and/or social justice campaigns.</a:t>
            </a:r>
            <a:endParaRPr lang="en-CA" sz="1300" dirty="0"/>
          </a:p>
          <a:p>
            <a:r>
              <a:rPr lang="en-US" sz="1300" dirty="0"/>
              <a:t>Topics covered in this course include but are not limited to: semiology, ideology, mythology, culture, consumerism, political economy, commodity fetishism, advertising agencies, structure of advertisements, culture jamming, materialism, resistance movements, modernism, post-modernism, digital advertising, social media, privacy, priming, feminism, racism, Marxism, among others. </a:t>
            </a:r>
            <a:endParaRPr lang="en-CA" sz="1300" dirty="0"/>
          </a:p>
        </p:txBody>
      </p:sp>
    </p:spTree>
    <p:extLst>
      <p:ext uri="{BB962C8B-B14F-4D97-AF65-F5344CB8AC3E}">
        <p14:creationId xmlns:p14="http://schemas.microsoft.com/office/powerpoint/2010/main" val="200480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80E2-46EB-4AC2-BE29-6A7E651018C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C7334CF-1329-4CBF-BAAB-D3001CD86B87}"/>
              </a:ext>
            </a:extLst>
          </p:cNvPr>
          <p:cNvSpPr>
            <a:spLocks noGrp="1"/>
          </p:cNvSpPr>
          <p:nvPr>
            <p:ph idx="1"/>
          </p:nvPr>
        </p:nvSpPr>
        <p:spPr/>
        <p:txBody>
          <a:bodyPr>
            <a:noAutofit/>
          </a:bodyPr>
          <a:lstStyle/>
          <a:p>
            <a:pPr lvl="0"/>
            <a:r>
              <a:rPr lang="en-US" sz="1400" b="1" dirty="0"/>
              <a:t>To develop a critical understanding of advertising and consumer culture: </a:t>
            </a:r>
          </a:p>
          <a:p>
            <a:pPr lvl="1"/>
            <a:r>
              <a:rPr lang="en-US" sz="1200" dirty="0"/>
              <a:t>By exploring the interrelation between cultural codes, forms, and texts; reception and readings of audiences; political and socio-economic environments; and productive organizations and technologies. </a:t>
            </a:r>
          </a:p>
          <a:p>
            <a:pPr lvl="1"/>
            <a:r>
              <a:rPr lang="en-US" sz="1200" dirty="0"/>
              <a:t>By examining the history of advertising, advertising agencies, commodities, and new industrialized production methods. </a:t>
            </a:r>
          </a:p>
          <a:p>
            <a:pPr lvl="1"/>
            <a:r>
              <a:rPr lang="en-US" sz="1200" dirty="0"/>
              <a:t>By investigating new media forms and their impact on consumerism, privacy, political systems and social systems.  </a:t>
            </a:r>
          </a:p>
          <a:p>
            <a:pPr lvl="0"/>
            <a:r>
              <a:rPr lang="en-US" sz="1400" b="1" dirty="0"/>
              <a:t>To develop a critical understanding of political economy:</a:t>
            </a:r>
          </a:p>
          <a:p>
            <a:pPr lvl="1"/>
            <a:r>
              <a:rPr lang="en-US" sz="1200" dirty="0"/>
              <a:t>By exploring power dynamics of those who produce, transform, distribute, and consume products – especially advertising agencies and audiences. </a:t>
            </a:r>
          </a:p>
          <a:p>
            <a:pPr lvl="1"/>
            <a:r>
              <a:rPr lang="en-US" sz="1200" dirty="0"/>
              <a:t>By analyzing different types of political and economic arrangements focusing on the interaction between three main actors: states, corporations, and civil society. </a:t>
            </a:r>
          </a:p>
          <a:p>
            <a:pPr lvl="1"/>
            <a:r>
              <a:rPr lang="en-US" sz="1200" dirty="0"/>
              <a:t>By understanding the history of capitalism, market economies, industrialization, mass production, consumerism and advertising. </a:t>
            </a:r>
          </a:p>
          <a:p>
            <a:pPr lvl="1"/>
            <a:r>
              <a:rPr lang="en-US" sz="1200" dirty="0"/>
              <a:t>By evaluating other types of ‘post-capitalist’ political arrangements. </a:t>
            </a:r>
          </a:p>
          <a:p>
            <a:pPr lvl="1"/>
            <a:r>
              <a:rPr lang="en-US" sz="1200" dirty="0"/>
              <a:t>By reviewing Marx’s theory of commodity fetishism (the perception of social relations being about a relationship between commodities instead of a relationship between people) and </a:t>
            </a:r>
            <a:r>
              <a:rPr lang="en-US" sz="1200" dirty="0" err="1"/>
              <a:t>Lukács's</a:t>
            </a:r>
            <a:r>
              <a:rPr lang="en-US" sz="1200" dirty="0"/>
              <a:t> theory of reification (the act of transforming human properties, relations and actions into properties, relations and actions of human‑produced things which have become independent from their creators). </a:t>
            </a:r>
          </a:p>
          <a:p>
            <a:r>
              <a:rPr lang="en-US" sz="1400" b="1" dirty="0"/>
              <a:t> To learn how to ‘read’ advertisements: </a:t>
            </a:r>
          </a:p>
          <a:p>
            <a:pPr lvl="1"/>
            <a:r>
              <a:rPr lang="en-US" sz="1200" dirty="0"/>
              <a:t>By analyzing the influence of media forms, contexts, and meanings. </a:t>
            </a:r>
          </a:p>
          <a:p>
            <a:pPr lvl="1"/>
            <a:r>
              <a:rPr lang="en-US" sz="1200" dirty="0"/>
              <a:t>By introducing semiotics, mythology and ideology. </a:t>
            </a:r>
          </a:p>
          <a:p>
            <a:pPr lvl="1"/>
            <a:r>
              <a:rPr lang="en-US" sz="1200" dirty="0"/>
              <a:t>By examining social media forms, like Facebook, </a:t>
            </a:r>
            <a:r>
              <a:rPr lang="en-US" sz="1200" dirty="0" err="1"/>
              <a:t>Youtube</a:t>
            </a:r>
            <a:r>
              <a:rPr lang="en-US" sz="1200" dirty="0"/>
              <a:t>, and Twitter, etc. </a:t>
            </a:r>
          </a:p>
          <a:p>
            <a:endParaRPr lang="en-US" sz="1000" dirty="0"/>
          </a:p>
        </p:txBody>
      </p:sp>
    </p:spTree>
    <p:extLst>
      <p:ext uri="{BB962C8B-B14F-4D97-AF65-F5344CB8AC3E}">
        <p14:creationId xmlns:p14="http://schemas.microsoft.com/office/powerpoint/2010/main" val="332856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47FD-229F-4F87-BA26-F59091D4964A}"/>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1CEBA1E6-E2CC-4346-B1EE-5BABF4F611D0}"/>
              </a:ext>
            </a:extLst>
          </p:cNvPr>
          <p:cNvSpPr>
            <a:spLocks noGrp="1"/>
          </p:cNvSpPr>
          <p:nvPr>
            <p:ph idx="1"/>
          </p:nvPr>
        </p:nvSpPr>
        <p:spPr/>
        <p:txBody>
          <a:bodyPr>
            <a:normAutofit fontScale="70000" lnSpcReduction="20000"/>
          </a:bodyPr>
          <a:lstStyle/>
          <a:p>
            <a:pPr lvl="0"/>
            <a:r>
              <a:rPr lang="en-US" sz="1800" b="1" dirty="0"/>
              <a:t>To learn how advertisers encode meaning: </a:t>
            </a:r>
          </a:p>
          <a:p>
            <a:pPr lvl="1"/>
            <a:r>
              <a:rPr lang="en-US" sz="1600" dirty="0"/>
              <a:t>By exploring the various technologies used to create advertisements. </a:t>
            </a:r>
          </a:p>
          <a:p>
            <a:pPr lvl="1"/>
            <a:r>
              <a:rPr lang="en-US" sz="1600" dirty="0"/>
              <a:t>By evaluating advertising as a product of art and research. </a:t>
            </a:r>
          </a:p>
          <a:p>
            <a:pPr lvl="1"/>
            <a:r>
              <a:rPr lang="en-US" sz="1600" dirty="0"/>
              <a:t>By understanding social influence and conformity tactics. </a:t>
            </a:r>
          </a:p>
          <a:p>
            <a:r>
              <a:rPr lang="en-US" sz="1800" b="1" dirty="0"/>
              <a:t> To identify power relations in advertising and consumer culture: </a:t>
            </a:r>
          </a:p>
          <a:p>
            <a:pPr lvl="1"/>
            <a:r>
              <a:rPr lang="en-US" sz="1600" dirty="0"/>
              <a:t>By exploring perspectives from feminists, Marxists, the LGTBQ community, Indigenous peoples, and from people of colour. </a:t>
            </a:r>
          </a:p>
          <a:p>
            <a:pPr lvl="1"/>
            <a:r>
              <a:rPr lang="en-US" sz="1600" dirty="0"/>
              <a:t>By evaluating criticisms of advertising from a multidisciplinary approach, i.e. psychologists against advertising to children, women’s rights groups advocating against unrealistic representations in advertising, etc.</a:t>
            </a:r>
          </a:p>
          <a:p>
            <a:pPr lvl="1"/>
            <a:r>
              <a:rPr lang="en-US" sz="1600" dirty="0"/>
              <a:t>By understanding the extent of data collection and surveillance technologies in modern society. </a:t>
            </a:r>
          </a:p>
          <a:p>
            <a:pPr lvl="0"/>
            <a:r>
              <a:rPr lang="en-US" sz="1800" b="1" dirty="0"/>
              <a:t>To learn about cultural resistance movements: </a:t>
            </a:r>
          </a:p>
          <a:p>
            <a:pPr lvl="1"/>
            <a:r>
              <a:rPr lang="en-US" sz="1600" dirty="0"/>
              <a:t>By exploring art forms of cultural resistance, like culture jamming, and ‘detournement’ from the French situationists. </a:t>
            </a:r>
          </a:p>
          <a:p>
            <a:pPr lvl="1"/>
            <a:r>
              <a:rPr lang="en-US" sz="1600" dirty="0"/>
              <a:t>By encouraging communications students to be critical of their own consumption habits  and participate in creating a more just society. </a:t>
            </a:r>
          </a:p>
          <a:p>
            <a:pPr lvl="0"/>
            <a:r>
              <a:rPr lang="en-US" sz="1800" b="1" dirty="0"/>
              <a:t>To learn about cultural resistance movements: </a:t>
            </a:r>
          </a:p>
          <a:p>
            <a:pPr lvl="1"/>
            <a:r>
              <a:rPr lang="en-US" sz="1600" dirty="0"/>
              <a:t>By exploring art forms of cultural resistance, like culture jamming, and ‘detournement’ from the French situationists. </a:t>
            </a:r>
          </a:p>
          <a:p>
            <a:pPr lvl="1"/>
            <a:r>
              <a:rPr lang="en-US" sz="1600" dirty="0"/>
              <a:t>By encouraging communications students to be critical of their own consumption habits  and participate in creating a more just society. </a:t>
            </a:r>
          </a:p>
          <a:p>
            <a:pPr lvl="0"/>
            <a:r>
              <a:rPr lang="en-US" sz="1900" b="1" dirty="0"/>
              <a:t>Participate in community service-learning: </a:t>
            </a:r>
            <a:endParaRPr lang="en-CA" sz="1900" b="1" dirty="0"/>
          </a:p>
          <a:p>
            <a:pPr lvl="1"/>
            <a:r>
              <a:rPr lang="en-US" sz="1600" dirty="0"/>
              <a:t>Help promote local community groups.</a:t>
            </a:r>
            <a:endParaRPr lang="en-CA" sz="1600" dirty="0"/>
          </a:p>
          <a:p>
            <a:pPr lvl="1"/>
            <a:r>
              <a:rPr lang="en-US" sz="1600" dirty="0"/>
              <a:t>Get involved in media campaigns relating to social justice causes. </a:t>
            </a:r>
            <a:endParaRPr lang="en-CA" sz="1600" dirty="0"/>
          </a:p>
          <a:p>
            <a:pPr lvl="1"/>
            <a:endParaRPr lang="en-US" sz="1600" dirty="0"/>
          </a:p>
          <a:p>
            <a:endParaRPr lang="en-US" dirty="0"/>
          </a:p>
        </p:txBody>
      </p:sp>
    </p:spTree>
    <p:extLst>
      <p:ext uri="{BB962C8B-B14F-4D97-AF65-F5344CB8AC3E}">
        <p14:creationId xmlns:p14="http://schemas.microsoft.com/office/powerpoint/2010/main" val="3692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ormAutofit/>
          </a:bodyPr>
          <a:lstStyle/>
          <a:p>
            <a:r>
              <a:rPr lang="en-US"/>
              <a:t>Course Evaluation</a:t>
            </a:r>
          </a:p>
        </p:txBody>
      </p:sp>
      <p:graphicFrame>
        <p:nvGraphicFramePr>
          <p:cNvPr id="9" name="Content Placeholder 8">
            <a:extLst>
              <a:ext uri="{FF2B5EF4-FFF2-40B4-BE49-F238E27FC236}">
                <a16:creationId xmlns:a16="http://schemas.microsoft.com/office/drawing/2014/main" id="{0B4BF189-EC5F-4646-8CAE-8F2354390894}"/>
              </a:ext>
            </a:extLst>
          </p:cNvPr>
          <p:cNvGraphicFramePr>
            <a:graphicFrameLocks noGrp="1"/>
          </p:cNvGraphicFramePr>
          <p:nvPr>
            <p:ph idx="1"/>
            <p:extLst>
              <p:ext uri="{D42A27DB-BD31-4B8C-83A1-F6EECF244321}">
                <p14:modId xmlns:p14="http://schemas.microsoft.com/office/powerpoint/2010/main" val="2573237519"/>
              </p:ext>
            </p:extLst>
          </p:nvPr>
        </p:nvGraphicFramePr>
        <p:xfrm>
          <a:off x="1096963" y="2143807"/>
          <a:ext cx="10058401" cy="3695504"/>
        </p:xfrm>
        <a:graphic>
          <a:graphicData uri="http://schemas.openxmlformats.org/drawingml/2006/table">
            <a:tbl>
              <a:tblPr firstRow="1" firstCol="1" bandRow="1"/>
              <a:tblGrid>
                <a:gridCol w="6461809">
                  <a:extLst>
                    <a:ext uri="{9D8B030D-6E8A-4147-A177-3AD203B41FA5}">
                      <a16:colId xmlns:a16="http://schemas.microsoft.com/office/drawing/2014/main" val="3270772400"/>
                    </a:ext>
                  </a:extLst>
                </a:gridCol>
                <a:gridCol w="1800091">
                  <a:extLst>
                    <a:ext uri="{9D8B030D-6E8A-4147-A177-3AD203B41FA5}">
                      <a16:colId xmlns:a16="http://schemas.microsoft.com/office/drawing/2014/main" val="2481067246"/>
                    </a:ext>
                  </a:extLst>
                </a:gridCol>
                <a:gridCol w="1796501">
                  <a:extLst>
                    <a:ext uri="{9D8B030D-6E8A-4147-A177-3AD203B41FA5}">
                      <a16:colId xmlns:a16="http://schemas.microsoft.com/office/drawing/2014/main" val="846034241"/>
                    </a:ext>
                  </a:extLst>
                </a:gridCol>
              </a:tblGrid>
              <a:tr h="461938">
                <a:tc>
                  <a:txBody>
                    <a:bodyPr/>
                    <a:lstStyle/>
                    <a:p>
                      <a:pPr marL="0" marR="0">
                        <a:lnSpc>
                          <a:spcPct val="107000"/>
                        </a:lnSpc>
                        <a:spcBef>
                          <a:spcPts val="0"/>
                        </a:spcBef>
                        <a:spcAft>
                          <a:spcPts val="0"/>
                        </a:spcAft>
                      </a:pPr>
                      <a:r>
                        <a:rPr lang="en-CA"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Assignment </a:t>
                      </a:r>
                      <a:endParaRPr lang="en-CA" sz="27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 Due</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Grade %</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95842"/>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 1</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18-Feb</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20053"/>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 2</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TBD</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945270"/>
                  </a:ext>
                </a:extLst>
              </a:tr>
              <a:tr h="461938">
                <a:tc>
                  <a:txBody>
                    <a:bodyPr/>
                    <a:lstStyle/>
                    <a:p>
                      <a:pPr marL="0" marR="0">
                        <a:lnSpc>
                          <a:spcPct val="107000"/>
                        </a:lnSpc>
                        <a:spcBef>
                          <a:spcPts val="0"/>
                        </a:spcBef>
                        <a:spcAft>
                          <a:spcPts val="0"/>
                        </a:spcAft>
                      </a:pPr>
                      <a:r>
                        <a:rPr lang="en-CA"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Blog </a:t>
                      </a:r>
                      <a:endParaRPr lang="en-CA" sz="27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4-Feb</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708746"/>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Service-Learning Proposal Project</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10-Mar</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722865"/>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Service-Learning Project</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7-Apr</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69592"/>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 Participation </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Ongoing</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469045"/>
                  </a:ext>
                </a:extLst>
              </a:tr>
              <a:tr h="461938">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270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CA"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CA" sz="27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155032" marR="15503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735417"/>
                  </a:ext>
                </a:extLst>
              </a:tr>
            </a:tbl>
          </a:graphicData>
        </a:graphic>
      </p:graphicFrame>
    </p:spTree>
    <p:extLst>
      <p:ext uri="{BB962C8B-B14F-4D97-AF65-F5344CB8AC3E}">
        <p14:creationId xmlns:p14="http://schemas.microsoft.com/office/powerpoint/2010/main" val="26792499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1557</TotalTime>
  <Words>2603</Words>
  <Application>Microsoft Office PowerPoint</Application>
  <PresentationFormat>Widescreen</PresentationFormat>
  <Paragraphs>218</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Calibri Light</vt:lpstr>
      <vt:lpstr>Calisto MT</vt:lpstr>
      <vt:lpstr>Times New Roman</vt:lpstr>
      <vt:lpstr>Retrospect</vt:lpstr>
      <vt:lpstr>Advertising and the Consumer Culture</vt:lpstr>
      <vt:lpstr>About Me</vt:lpstr>
      <vt:lpstr>Who are you?</vt:lpstr>
      <vt:lpstr>What is Advertising? </vt:lpstr>
      <vt:lpstr>What is Advertising?</vt:lpstr>
      <vt:lpstr>Advertising and the Consumer Culture Write-Up</vt:lpstr>
      <vt:lpstr>Learning Objectives</vt:lpstr>
      <vt:lpstr>Learning Objectives</vt:lpstr>
      <vt:lpstr>Course Evaluation</vt:lpstr>
      <vt:lpstr>Blog</vt:lpstr>
      <vt:lpstr>Participation</vt:lpstr>
      <vt:lpstr>Community Service-Learning Project</vt:lpstr>
      <vt:lpstr>Exams</vt:lpstr>
      <vt:lpstr>Course Format</vt:lpstr>
      <vt:lpstr>Safe Space Classrooms</vt:lpstr>
      <vt:lpstr>Professor’s Policies</vt:lpstr>
      <vt:lpstr>Readings</vt:lpstr>
      <vt:lpstr>Tentative Schedule and Readings</vt:lpstr>
      <vt:lpstr>Tentative Schedule and Readings</vt:lpstr>
      <vt:lpstr>Tentative Schedule and Readings</vt:lpstr>
      <vt:lpstr>Tentative Schedule and Readings</vt:lpstr>
      <vt:lpstr>Key Points to Consider </vt:lpstr>
      <vt:lpstr>Perception is Subjective</vt:lpstr>
      <vt:lpstr>Perception is Deceptive</vt:lpstr>
      <vt:lpstr>Perception is Deceptive</vt:lpstr>
      <vt:lpstr>Sometimes we cannot even notice what’s right in front of us!</vt:lpstr>
      <vt:lpstr>Recap – Key Points to Consider </vt:lpstr>
      <vt:lpstr>How Does this Apply to Advertising? </vt:lpstr>
      <vt:lpstr>Critical Multidimensional Model</vt:lpstr>
      <vt:lpstr>Critical Multidimensional Model</vt:lpstr>
      <vt:lpstr>Critical Multidimensional Models</vt:lpstr>
      <vt:lpstr>Let’s Analyze the New Nike Ad</vt:lpstr>
      <vt:lpstr>Compare and contrast ad campaigns!</vt:lpstr>
      <vt:lpstr>Managing Expectations</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132</cp:revision>
  <dcterms:created xsi:type="dcterms:W3CDTF">2016-08-29T02:04:56Z</dcterms:created>
  <dcterms:modified xsi:type="dcterms:W3CDTF">2020-01-07T20:37:06Z</dcterms:modified>
</cp:coreProperties>
</file>