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notesMasterIdLst>
    <p:notesMasterId r:id="rId31"/>
  </p:notesMasterIdLst>
  <p:sldIdLst>
    <p:sldId id="256" r:id="rId2"/>
    <p:sldId id="257" r:id="rId3"/>
    <p:sldId id="258" r:id="rId4"/>
    <p:sldId id="321" r:id="rId5"/>
    <p:sldId id="322" r:id="rId6"/>
    <p:sldId id="323" r:id="rId7"/>
    <p:sldId id="324" r:id="rId8"/>
    <p:sldId id="325" r:id="rId9"/>
    <p:sldId id="326" r:id="rId10"/>
    <p:sldId id="327" r:id="rId11"/>
    <p:sldId id="328" r:id="rId12"/>
    <p:sldId id="329" r:id="rId13"/>
    <p:sldId id="335" r:id="rId14"/>
    <p:sldId id="330" r:id="rId15"/>
    <p:sldId id="331" r:id="rId16"/>
    <p:sldId id="332" r:id="rId17"/>
    <p:sldId id="333" r:id="rId18"/>
    <p:sldId id="334" r:id="rId19"/>
    <p:sldId id="337" r:id="rId20"/>
    <p:sldId id="336" r:id="rId21"/>
    <p:sldId id="340" r:id="rId22"/>
    <p:sldId id="319" r:id="rId23"/>
    <p:sldId id="338" r:id="rId24"/>
    <p:sldId id="339" r:id="rId25"/>
    <p:sldId id="266" r:id="rId26"/>
    <p:sldId id="267" r:id="rId27"/>
    <p:sldId id="341" r:id="rId28"/>
    <p:sldId id="294" r:id="rId29"/>
    <p:sldId id="283"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88" autoAdjust="0"/>
    <p:restoredTop sz="94660"/>
  </p:normalViewPr>
  <p:slideViewPr>
    <p:cSldViewPr snapToGrid="0">
      <p:cViewPr varScale="1">
        <p:scale>
          <a:sx n="88" d="100"/>
          <a:sy n="88" d="100"/>
        </p:scale>
        <p:origin x="80" y="3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09237C-C3FD-452E-8E32-55B4E83C1FB7}" type="datetimeFigureOut">
              <a:rPr lang="en-US" smtClean="0"/>
              <a:t>1/9/2020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9C4681-C8FA-46BA-ACEB-0A28AD01EED3}" type="slidenum">
              <a:rPr lang="en-US" smtClean="0"/>
              <a:t>‹#›</a:t>
            </a:fld>
            <a:endParaRPr lang="en-US"/>
          </a:p>
        </p:txBody>
      </p:sp>
    </p:spTree>
    <p:extLst>
      <p:ext uri="{BB962C8B-B14F-4D97-AF65-F5344CB8AC3E}">
        <p14:creationId xmlns:p14="http://schemas.microsoft.com/office/powerpoint/2010/main" val="20891997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2020-01-09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9249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2020-01-09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25232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2020-01-09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28998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2020-01-09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053276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21842BA-7EFE-4E94-BF70-CCD5482705EF}" type="datetimeFigureOut">
              <a:rPr lang="en-CA" smtClean="0"/>
              <a:t>2020-01-09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1957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21842BA-7EFE-4E94-BF70-CCD5482705EF}" type="datetimeFigureOut">
              <a:rPr lang="en-CA" smtClean="0"/>
              <a:t>2020-01-09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1406445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21842BA-7EFE-4E94-BF70-CCD5482705EF}" type="datetimeFigureOut">
              <a:rPr lang="en-CA" smtClean="0"/>
              <a:t>2020-01-09</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13213657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21842BA-7EFE-4E94-BF70-CCD5482705EF}" type="datetimeFigureOut">
              <a:rPr lang="en-CA" smtClean="0"/>
              <a:t>2020-01-09</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496941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21842BA-7EFE-4E94-BF70-CCD5482705EF}" type="datetimeFigureOut">
              <a:rPr lang="en-CA" smtClean="0"/>
              <a:t>2020-01-09</a:t>
            </a:fld>
            <a:endParaRPr lang="en-CA"/>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839371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21842BA-7EFE-4E94-BF70-CCD5482705EF}" type="datetimeFigureOut">
              <a:rPr lang="en-CA" smtClean="0"/>
              <a:t>2020-01-09</a:t>
            </a:fld>
            <a:endParaRPr lang="en-CA"/>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CA"/>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2E8C5B3-70D6-4FAB-BB21-E17DB9DB3569}" type="slidenum">
              <a:rPr lang="en-CA" smtClean="0"/>
              <a:t>‹#›</a:t>
            </a:fld>
            <a:endParaRPr lang="en-CA"/>
          </a:p>
        </p:txBody>
      </p:sp>
    </p:spTree>
    <p:extLst>
      <p:ext uri="{BB962C8B-B14F-4D97-AF65-F5344CB8AC3E}">
        <p14:creationId xmlns:p14="http://schemas.microsoft.com/office/powerpoint/2010/main" val="299352193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21842BA-7EFE-4E94-BF70-CCD5482705EF}" type="datetimeFigureOut">
              <a:rPr lang="en-CA" smtClean="0"/>
              <a:t>2020-01-09</a:t>
            </a:fld>
            <a:endParaRPr lang="en-CA"/>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242386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21842BA-7EFE-4E94-BF70-CCD5482705EF}" type="datetimeFigureOut">
              <a:rPr lang="en-CA" smtClean="0"/>
              <a:t>2020-01-09</a:t>
            </a:fld>
            <a:endParaRPr lang="en-CA"/>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CA"/>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2E8C5B3-70D6-4FAB-BB21-E17DB9DB3569}" type="slidenum">
              <a:rPr lang="en-CA" smtClean="0"/>
              <a:t>‹#›</a:t>
            </a:fld>
            <a:endParaRPr lang="en-CA"/>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2822672"/>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concordia.ca/offices/acsd"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www.facebook.com/groups/communityandlocalactivism/" TargetMode="External"/><Relationship Id="rId3" Type="http://schemas.openxmlformats.org/officeDocument/2006/relationships/hyperlink" Target="http://collectivevision.ca/" TargetMode="External"/><Relationship Id="rId7" Type="http://schemas.openxmlformats.org/officeDocument/2006/relationships/hyperlink" Target="mailto:professor@erikchevrier.ca" TargetMode="External"/><Relationship Id="rId2" Type="http://schemas.openxmlformats.org/officeDocument/2006/relationships/hyperlink" Target="http://erikchevrier.ca/" TargetMode="External"/><Relationship Id="rId1" Type="http://schemas.openxmlformats.org/officeDocument/2006/relationships/slideLayout" Target="../slideLayouts/slideLayout2.xml"/><Relationship Id="rId6" Type="http://schemas.openxmlformats.org/officeDocument/2006/relationships/hyperlink" Target="http://spectrum.library.concordia.ca/7292/1/Chevrier_MA_S2011.pdf" TargetMode="External"/><Relationship Id="rId5" Type="http://schemas.openxmlformats.org/officeDocument/2006/relationships/hyperlink" Target="http://erikchevrier.ca/research/ethical-investment-research-for-the-concordia-student-union" TargetMode="External"/><Relationship Id="rId4" Type="http://schemas.openxmlformats.org/officeDocument/2006/relationships/hyperlink" Target="http://concordiafoodgroups.ca/"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eXCMDTcFB1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co-opbookstore.ca/"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a:t>Community and Local Activism</a:t>
            </a:r>
          </a:p>
        </p:txBody>
      </p:sp>
      <p:sp>
        <p:nvSpPr>
          <p:cNvPr id="3" name="Subtitle 2"/>
          <p:cNvSpPr>
            <a:spLocks noGrp="1"/>
          </p:cNvSpPr>
          <p:nvPr>
            <p:ph type="subTitle" idx="1"/>
          </p:nvPr>
        </p:nvSpPr>
        <p:spPr/>
        <p:txBody>
          <a:bodyPr>
            <a:normAutofit fontScale="85000" lnSpcReduction="20000"/>
          </a:bodyPr>
          <a:lstStyle/>
          <a:p>
            <a:r>
              <a:rPr lang="en-CA" dirty="0"/>
              <a:t>Erik Chevrier</a:t>
            </a:r>
          </a:p>
          <a:p>
            <a:r>
              <a:rPr lang="en-CA" dirty="0"/>
              <a:t>January 9</a:t>
            </a:r>
            <a:r>
              <a:rPr lang="en-CA" baseline="30000" dirty="0"/>
              <a:t>th</a:t>
            </a:r>
            <a:r>
              <a:rPr lang="en-CA" dirty="0"/>
              <a:t>, 2020</a:t>
            </a:r>
          </a:p>
          <a:p>
            <a:r>
              <a:rPr lang="en-CA" dirty="0"/>
              <a:t>Introduction to course – Community and Local Activism</a:t>
            </a:r>
          </a:p>
          <a:p>
            <a:endParaRPr lang="en-CA" dirty="0"/>
          </a:p>
        </p:txBody>
      </p:sp>
    </p:spTree>
    <p:extLst>
      <p:ext uri="{BB962C8B-B14F-4D97-AF65-F5344CB8AC3E}">
        <p14:creationId xmlns:p14="http://schemas.microsoft.com/office/powerpoint/2010/main" val="91860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A1713-4A5B-44B3-A87C-561300C07994}"/>
              </a:ext>
            </a:extLst>
          </p:cNvPr>
          <p:cNvSpPr>
            <a:spLocks noGrp="1"/>
          </p:cNvSpPr>
          <p:nvPr>
            <p:ph type="title"/>
          </p:nvPr>
        </p:nvSpPr>
        <p:spPr/>
        <p:txBody>
          <a:bodyPr/>
          <a:lstStyle/>
          <a:p>
            <a:r>
              <a:rPr lang="en-US" dirty="0"/>
              <a:t>Course Schedule, Readings and Topics</a:t>
            </a:r>
            <a:endParaRPr lang="en-CA" dirty="0"/>
          </a:p>
        </p:txBody>
      </p:sp>
      <p:sp>
        <p:nvSpPr>
          <p:cNvPr id="3" name="Content Placeholder 2">
            <a:extLst>
              <a:ext uri="{FF2B5EF4-FFF2-40B4-BE49-F238E27FC236}">
                <a16:creationId xmlns:a16="http://schemas.microsoft.com/office/drawing/2014/main" id="{9ED9BEB7-34EF-458B-9066-A9F2283D7054}"/>
              </a:ext>
            </a:extLst>
          </p:cNvPr>
          <p:cNvSpPr>
            <a:spLocks noGrp="1"/>
          </p:cNvSpPr>
          <p:nvPr>
            <p:ph idx="1"/>
          </p:nvPr>
        </p:nvSpPr>
        <p:spPr/>
        <p:txBody>
          <a:bodyPr>
            <a:normAutofit fontScale="70000" lnSpcReduction="20000"/>
          </a:bodyPr>
          <a:lstStyle/>
          <a:p>
            <a:r>
              <a:rPr lang="en-CA" b="1" dirty="0"/>
              <a:t>March 12</a:t>
            </a:r>
            <a:r>
              <a:rPr lang="en-CA" b="1" baseline="30000" dirty="0"/>
              <a:t>th</a:t>
            </a:r>
            <a:r>
              <a:rPr lang="en-CA" b="1" dirty="0"/>
              <a:t> – Building a Movement</a:t>
            </a:r>
            <a:endParaRPr lang="en-CA" dirty="0"/>
          </a:p>
          <a:p>
            <a:r>
              <a:rPr lang="en-CA" dirty="0" err="1"/>
              <a:t>Choudry</a:t>
            </a:r>
            <a:r>
              <a:rPr lang="en-CA" dirty="0"/>
              <a:t>, A., Hanley, J., </a:t>
            </a:r>
            <a:r>
              <a:rPr lang="en-CA" dirty="0" err="1"/>
              <a:t>Shragge</a:t>
            </a:r>
            <a:r>
              <a:rPr lang="en-CA" dirty="0"/>
              <a:t>, E. (2012) Organize! Building from the Local for Global Justice, PM Press. </a:t>
            </a:r>
            <a:br>
              <a:rPr lang="en-CA" dirty="0"/>
            </a:br>
            <a:r>
              <a:rPr lang="en-US" dirty="0"/>
              <a:t>Chapter 7 – Escape, Retreat, Revolt: Queer People of Colour Living in Montreal Using Photovoice as a Tool for Community Organizing (Edward </a:t>
            </a:r>
            <a:r>
              <a:rPr lang="en-US" dirty="0" err="1"/>
              <a:t>Ou</a:t>
            </a:r>
            <a:r>
              <a:rPr lang="en-US" dirty="0"/>
              <a:t> </a:t>
            </a:r>
            <a:r>
              <a:rPr lang="en-US" dirty="0" err="1"/>
              <a:t>Jin</a:t>
            </a:r>
            <a:r>
              <a:rPr lang="en-US" dirty="0"/>
              <a:t> Lee, pp. 82 – 95)</a:t>
            </a:r>
            <a:br>
              <a:rPr lang="en-US" dirty="0"/>
            </a:br>
            <a:r>
              <a:rPr lang="en-US" dirty="0"/>
              <a:t>Chapter 8 – Listen to the Music: Work the Music, Organize the Community (Normand Nawrocki; pp. 96 – 110)</a:t>
            </a:r>
            <a:br>
              <a:rPr lang="en-US" dirty="0"/>
            </a:br>
            <a:r>
              <a:rPr lang="en-US" dirty="0"/>
              <a:t>Chapter 22 – Building Power Beyond the Grassroots: ACORN Matters (Robert Fisher; pp. 278 – 290). </a:t>
            </a:r>
            <a:endParaRPr lang="en-CA" dirty="0"/>
          </a:p>
          <a:p>
            <a:r>
              <a:rPr lang="en-CA" dirty="0"/>
              <a:t>Alinsky, S. D. (1972) Rules for Radicals: A Pragmatic Primer for Realistic Radicals</a:t>
            </a:r>
            <a:br>
              <a:rPr lang="en-CA" dirty="0"/>
            </a:br>
            <a:r>
              <a:rPr lang="en-CA" dirty="0"/>
              <a:t>Chapter 2 – Of Means and Ends (pp. 24 – 47)</a:t>
            </a:r>
            <a:br>
              <a:rPr lang="en-CA" dirty="0"/>
            </a:br>
            <a:r>
              <a:rPr lang="en-CA" dirty="0"/>
              <a:t>Chapter 7 – Tactics (pp. 125 – 164)</a:t>
            </a:r>
          </a:p>
          <a:p>
            <a:r>
              <a:rPr lang="en-US" dirty="0"/>
              <a:t>Frampton C., Kinsman, G., Thompson, A. K., </a:t>
            </a:r>
            <a:r>
              <a:rPr lang="en-CA" dirty="0" err="1"/>
              <a:t>Tilleczek</a:t>
            </a:r>
            <a:r>
              <a:rPr lang="en-US" dirty="0"/>
              <a:t>, K. (2006), Sociology for Changing the World: Social Movements/Social Research.</a:t>
            </a:r>
            <a:br>
              <a:rPr lang="en-US" dirty="0"/>
            </a:br>
            <a:r>
              <a:rPr lang="en-US" dirty="0"/>
              <a:t>Chapter 4 – Direct Action, Pedagogy of the Oppressed (A.K. Thompson; pp. 99 – 118)</a:t>
            </a:r>
            <a:endParaRPr lang="en-CA" b="1" dirty="0"/>
          </a:p>
          <a:p>
            <a:r>
              <a:rPr lang="en-CA" b="1" dirty="0"/>
              <a:t>March 19</a:t>
            </a:r>
            <a:r>
              <a:rPr lang="en-CA" b="1" baseline="30000" dirty="0"/>
              <a:t>th</a:t>
            </a:r>
            <a:r>
              <a:rPr lang="en-CA" b="1" dirty="0"/>
              <a:t> – New Economic Possibilities!</a:t>
            </a:r>
            <a:endParaRPr lang="en-CA" dirty="0"/>
          </a:p>
          <a:p>
            <a:r>
              <a:rPr lang="en-US" dirty="0" err="1"/>
              <a:t>Kuyek</a:t>
            </a:r>
            <a:r>
              <a:rPr lang="en-US" dirty="0"/>
              <a:t>, J. (2011) Community Organizing: A Holistic Approach </a:t>
            </a:r>
            <a:br>
              <a:rPr lang="en-US" dirty="0"/>
            </a:br>
            <a:r>
              <a:rPr lang="en-US" dirty="0"/>
              <a:t>Chapter 9 – Managing the Household (pp. 90 – 101)</a:t>
            </a:r>
            <a:br>
              <a:rPr lang="en-US" dirty="0"/>
            </a:br>
            <a:r>
              <a:rPr lang="en-US" dirty="0"/>
              <a:t>Chapter 10 – Looking After Our Physical Needs (pp. 102 – 112)</a:t>
            </a:r>
            <a:br>
              <a:rPr lang="en-US" dirty="0"/>
            </a:br>
            <a:r>
              <a:rPr lang="en-US" dirty="0"/>
              <a:t>Chapter 11 – Our Working Lives (pp. 113 – 121)</a:t>
            </a:r>
            <a:endParaRPr lang="en-CA" dirty="0"/>
          </a:p>
          <a:p>
            <a:r>
              <a:rPr lang="en-US" dirty="0" err="1"/>
              <a:t>Roelvink</a:t>
            </a:r>
            <a:r>
              <a:rPr lang="en-US" dirty="0"/>
              <a:t>, G., Martin, K. S., and Gibson-Graham, J. K. (2015) Making Other Worlds Possible: Performing Diverse Economies, University of Minnesota Press. </a:t>
            </a:r>
            <a:br>
              <a:rPr lang="en-US" dirty="0"/>
            </a:br>
            <a:r>
              <a:rPr lang="en-US" dirty="0"/>
              <a:t>Introduction – An Economic Politics for Our Times (pp. 1 – 26)</a:t>
            </a:r>
            <a:endParaRPr lang="en-CA" dirty="0"/>
          </a:p>
          <a:p>
            <a:endParaRPr lang="en-CA" dirty="0"/>
          </a:p>
          <a:p>
            <a:endParaRPr lang="en-CA" dirty="0"/>
          </a:p>
        </p:txBody>
      </p:sp>
    </p:spTree>
    <p:extLst>
      <p:ext uri="{BB962C8B-B14F-4D97-AF65-F5344CB8AC3E}">
        <p14:creationId xmlns:p14="http://schemas.microsoft.com/office/powerpoint/2010/main" val="24545680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A1713-4A5B-44B3-A87C-561300C07994}"/>
              </a:ext>
            </a:extLst>
          </p:cNvPr>
          <p:cNvSpPr>
            <a:spLocks noGrp="1"/>
          </p:cNvSpPr>
          <p:nvPr>
            <p:ph type="title"/>
          </p:nvPr>
        </p:nvSpPr>
        <p:spPr/>
        <p:txBody>
          <a:bodyPr/>
          <a:lstStyle/>
          <a:p>
            <a:r>
              <a:rPr lang="en-US" dirty="0"/>
              <a:t>Course Schedule, Readings and Topics</a:t>
            </a:r>
            <a:endParaRPr lang="en-CA" dirty="0"/>
          </a:p>
        </p:txBody>
      </p:sp>
      <p:sp>
        <p:nvSpPr>
          <p:cNvPr id="3" name="Content Placeholder 2">
            <a:extLst>
              <a:ext uri="{FF2B5EF4-FFF2-40B4-BE49-F238E27FC236}">
                <a16:creationId xmlns:a16="http://schemas.microsoft.com/office/drawing/2014/main" id="{9ED9BEB7-34EF-458B-9066-A9F2283D7054}"/>
              </a:ext>
            </a:extLst>
          </p:cNvPr>
          <p:cNvSpPr>
            <a:spLocks noGrp="1"/>
          </p:cNvSpPr>
          <p:nvPr>
            <p:ph idx="1"/>
          </p:nvPr>
        </p:nvSpPr>
        <p:spPr/>
        <p:txBody>
          <a:bodyPr>
            <a:normAutofit fontScale="77500" lnSpcReduction="20000"/>
          </a:bodyPr>
          <a:lstStyle/>
          <a:p>
            <a:r>
              <a:rPr lang="en-CA" b="1" dirty="0"/>
              <a:t>March 26</a:t>
            </a:r>
            <a:r>
              <a:rPr lang="en-CA" b="1" baseline="30000" dirty="0"/>
              <a:t>th</a:t>
            </a:r>
            <a:r>
              <a:rPr lang="en-CA" b="1" dirty="0"/>
              <a:t> and April 2</a:t>
            </a:r>
            <a:r>
              <a:rPr lang="en-CA" b="1" baseline="30000" dirty="0"/>
              <a:t>nd</a:t>
            </a:r>
            <a:r>
              <a:rPr lang="en-CA" b="1" dirty="0"/>
              <a:t> – Lessons and Possibilities in Community Organizing and Activism</a:t>
            </a:r>
            <a:endParaRPr lang="en-CA" dirty="0"/>
          </a:p>
          <a:p>
            <a:r>
              <a:rPr lang="en-CA" dirty="0" err="1"/>
              <a:t>Shragge</a:t>
            </a:r>
            <a:r>
              <a:rPr lang="en-CA" dirty="0"/>
              <a:t>, E. (2013) Activism and Social Change: Lessons for Community Organizing, 2</a:t>
            </a:r>
            <a:r>
              <a:rPr lang="en-CA" baseline="30000" dirty="0"/>
              <a:t>nd</a:t>
            </a:r>
            <a:r>
              <a:rPr lang="en-CA" dirty="0"/>
              <a:t> edition, University of Toronto Press.</a:t>
            </a:r>
            <a:br>
              <a:rPr lang="en-CA" dirty="0"/>
            </a:br>
            <a:r>
              <a:rPr lang="en-US" dirty="0"/>
              <a:t>Chapter 5 – Community as a Containment or New Possibilities (pp. 99 – 134)</a:t>
            </a:r>
            <a:endParaRPr lang="en-CA" dirty="0"/>
          </a:p>
          <a:p>
            <a:r>
              <a:rPr lang="en-CA" dirty="0"/>
              <a:t>Whitmore, E., Wilson, M. G., Calhoun, A. (2011) Activism that Works, Fernwood Publishing</a:t>
            </a:r>
            <a:br>
              <a:rPr lang="en-CA" dirty="0"/>
            </a:br>
            <a:r>
              <a:rPr lang="en-CA" dirty="0"/>
              <a:t>Chapter 11 – Activism That Works: Emergent Themes (pp. 133 – 152)</a:t>
            </a:r>
            <a:br>
              <a:rPr lang="en-CA" dirty="0"/>
            </a:br>
            <a:r>
              <a:rPr lang="en-CA" dirty="0"/>
              <a:t>Chapter 12 – Sense Making: Lessons from Success Stories (pp. 153 – 161)</a:t>
            </a:r>
          </a:p>
          <a:p>
            <a:r>
              <a:rPr lang="en-US" dirty="0" err="1"/>
              <a:t>Kuyek</a:t>
            </a:r>
            <a:r>
              <a:rPr lang="en-US" dirty="0"/>
              <a:t>, J. (2011) Community Organizing: A Holistic Approach </a:t>
            </a:r>
            <a:br>
              <a:rPr lang="en-US" dirty="0"/>
            </a:br>
            <a:r>
              <a:rPr lang="en-US" dirty="0"/>
              <a:t>Chapter 12 – Paying the Bills for Social Change (pp. 122 – 135) </a:t>
            </a:r>
            <a:endParaRPr lang="en-CA" dirty="0"/>
          </a:p>
          <a:p>
            <a:r>
              <a:rPr lang="en-CA" dirty="0" err="1"/>
              <a:t>Choudry</a:t>
            </a:r>
            <a:r>
              <a:rPr lang="en-CA" dirty="0"/>
              <a:t>, A., Hanley, J., </a:t>
            </a:r>
            <a:r>
              <a:rPr lang="en-CA" dirty="0" err="1"/>
              <a:t>Shragge</a:t>
            </a:r>
            <a:r>
              <a:rPr lang="en-CA" dirty="0"/>
              <a:t>, E. (2012) Organize! Building from the Local for Global Justice, PM Press. </a:t>
            </a:r>
            <a:br>
              <a:rPr lang="en-CA" dirty="0"/>
            </a:br>
            <a:r>
              <a:rPr lang="en-US" dirty="0"/>
              <a:t>Chapter 6 – Rights, Action, Change: Organize for What? (Radha D’Souza; pp. 71 – 81)</a:t>
            </a:r>
            <a:br>
              <a:rPr lang="en-US" dirty="0"/>
            </a:br>
            <a:r>
              <a:rPr lang="en-US" dirty="0"/>
              <a:t>Chapter 11 – Solidarity, Real and Imagined: Lessons from the 1991 Postal Strike (David </a:t>
            </a:r>
            <a:r>
              <a:rPr lang="en-US" dirty="0" err="1"/>
              <a:t>Bleakney</a:t>
            </a:r>
            <a:r>
              <a:rPr lang="en-US" dirty="0"/>
              <a:t> and Abdi </a:t>
            </a:r>
            <a:r>
              <a:rPr lang="en-US" dirty="0" err="1"/>
              <a:t>Hagi</a:t>
            </a:r>
            <a:r>
              <a:rPr lang="en-US" dirty="0"/>
              <a:t> Yusef; pp. 132 – 143)  </a:t>
            </a:r>
            <a:endParaRPr lang="en-CA" dirty="0"/>
          </a:p>
          <a:p>
            <a:r>
              <a:rPr lang="en-CA" dirty="0" err="1"/>
              <a:t>Choudry</a:t>
            </a:r>
            <a:r>
              <a:rPr lang="en-CA" dirty="0"/>
              <a:t>, A., </a:t>
            </a:r>
            <a:r>
              <a:rPr lang="en-CA" dirty="0" err="1"/>
              <a:t>Shragge</a:t>
            </a:r>
            <a:r>
              <a:rPr lang="en-CA" dirty="0"/>
              <a:t>, E. (2011) Disciplining Dissent: NGOs and Community Organizations, Globalizations, 8, 4, pp. 503 – 517)</a:t>
            </a:r>
          </a:p>
          <a:p>
            <a:r>
              <a:rPr lang="en-CA" b="1" dirty="0"/>
              <a:t>April 9</a:t>
            </a:r>
            <a:r>
              <a:rPr lang="en-CA" b="1" baseline="30000" dirty="0"/>
              <a:t>th</a:t>
            </a:r>
            <a:r>
              <a:rPr lang="en-CA" b="1" dirty="0"/>
              <a:t> – Presentations and Wrap Up</a:t>
            </a:r>
            <a:endParaRPr lang="en-CA" dirty="0"/>
          </a:p>
          <a:p>
            <a:endParaRPr lang="en-CA" dirty="0"/>
          </a:p>
          <a:p>
            <a:endParaRPr lang="en-CA" dirty="0"/>
          </a:p>
        </p:txBody>
      </p:sp>
    </p:spTree>
    <p:extLst>
      <p:ext uri="{BB962C8B-B14F-4D97-AF65-F5344CB8AC3E}">
        <p14:creationId xmlns:p14="http://schemas.microsoft.com/office/powerpoint/2010/main" val="17456411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062087-31DD-48A8-AD56-9642A6006A77}"/>
              </a:ext>
            </a:extLst>
          </p:cNvPr>
          <p:cNvSpPr>
            <a:spLocks noGrp="1"/>
          </p:cNvSpPr>
          <p:nvPr>
            <p:ph type="title"/>
          </p:nvPr>
        </p:nvSpPr>
        <p:spPr/>
        <p:txBody>
          <a:bodyPr/>
          <a:lstStyle/>
          <a:p>
            <a:r>
              <a:rPr lang="en-US" dirty="0"/>
              <a:t>Grade</a:t>
            </a:r>
            <a:endParaRPr lang="en-CA" dirty="0"/>
          </a:p>
        </p:txBody>
      </p:sp>
      <p:graphicFrame>
        <p:nvGraphicFramePr>
          <p:cNvPr id="6" name="Content Placeholder 5">
            <a:extLst>
              <a:ext uri="{FF2B5EF4-FFF2-40B4-BE49-F238E27FC236}">
                <a16:creationId xmlns:a16="http://schemas.microsoft.com/office/drawing/2014/main" id="{669685A4-E62E-43E8-AF10-48F1FA8BC3ED}"/>
              </a:ext>
            </a:extLst>
          </p:cNvPr>
          <p:cNvGraphicFramePr>
            <a:graphicFrameLocks noGrp="1"/>
          </p:cNvGraphicFramePr>
          <p:nvPr>
            <p:ph idx="1"/>
            <p:extLst>
              <p:ext uri="{D42A27DB-BD31-4B8C-83A1-F6EECF244321}">
                <p14:modId xmlns:p14="http://schemas.microsoft.com/office/powerpoint/2010/main" val="1960678364"/>
              </p:ext>
            </p:extLst>
          </p:nvPr>
        </p:nvGraphicFramePr>
        <p:xfrm>
          <a:off x="1097279" y="2159727"/>
          <a:ext cx="10058399" cy="3035709"/>
        </p:xfrm>
        <a:graphic>
          <a:graphicData uri="http://schemas.openxmlformats.org/drawingml/2006/table">
            <a:tbl>
              <a:tblPr firstRow="1" firstCol="1" bandRow="1">
                <a:tableStyleId>{5C22544A-7EE6-4342-B048-85BDC9FD1C3A}</a:tableStyleId>
              </a:tblPr>
              <a:tblGrid>
                <a:gridCol w="4002883">
                  <a:extLst>
                    <a:ext uri="{9D8B030D-6E8A-4147-A177-3AD203B41FA5}">
                      <a16:colId xmlns:a16="http://schemas.microsoft.com/office/drawing/2014/main" val="3769404314"/>
                    </a:ext>
                  </a:extLst>
                </a:gridCol>
                <a:gridCol w="2602321">
                  <a:extLst>
                    <a:ext uri="{9D8B030D-6E8A-4147-A177-3AD203B41FA5}">
                      <a16:colId xmlns:a16="http://schemas.microsoft.com/office/drawing/2014/main" val="1605466323"/>
                    </a:ext>
                  </a:extLst>
                </a:gridCol>
                <a:gridCol w="3453195">
                  <a:extLst>
                    <a:ext uri="{9D8B030D-6E8A-4147-A177-3AD203B41FA5}">
                      <a16:colId xmlns:a16="http://schemas.microsoft.com/office/drawing/2014/main" val="4239610483"/>
                    </a:ext>
                  </a:extLst>
                </a:gridCol>
              </a:tblGrid>
              <a:tr h="335976">
                <a:tc>
                  <a:txBody>
                    <a:bodyPr/>
                    <a:lstStyle/>
                    <a:p>
                      <a:pPr marL="0" marR="0">
                        <a:spcBef>
                          <a:spcPts val="0"/>
                        </a:spcBef>
                        <a:spcAft>
                          <a:spcPts val="0"/>
                        </a:spcAft>
                      </a:pPr>
                      <a:r>
                        <a:rPr lang="en-CA" sz="1600">
                          <a:effectLst/>
                          <a:uFill>
                            <a:solidFill>
                              <a:srgbClr val="000000"/>
                            </a:solidFill>
                          </a:uFill>
                        </a:rPr>
                        <a:t>Assignments </a:t>
                      </a:r>
                      <a:endParaRPr lang="en-CA" sz="18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107353" marR="107353" marT="0" marB="0" anchor="ctr"/>
                </a:tc>
                <a:tc>
                  <a:txBody>
                    <a:bodyPr/>
                    <a:lstStyle/>
                    <a:p>
                      <a:pPr marL="0" marR="0">
                        <a:spcBef>
                          <a:spcPts val="0"/>
                        </a:spcBef>
                        <a:spcAft>
                          <a:spcPts val="0"/>
                        </a:spcAft>
                      </a:pPr>
                      <a:r>
                        <a:rPr lang="en-CA" sz="1600">
                          <a:effectLst/>
                          <a:uFill>
                            <a:solidFill>
                              <a:srgbClr val="000000"/>
                            </a:solidFill>
                          </a:uFill>
                        </a:rPr>
                        <a:t>Due Date</a:t>
                      </a:r>
                      <a:endParaRPr lang="en-CA" sz="18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107353" marR="107353" marT="0" marB="0" anchor="ctr"/>
                </a:tc>
                <a:tc>
                  <a:txBody>
                    <a:bodyPr/>
                    <a:lstStyle/>
                    <a:p>
                      <a:pPr marL="0" marR="0">
                        <a:spcBef>
                          <a:spcPts val="0"/>
                        </a:spcBef>
                        <a:spcAft>
                          <a:spcPts val="0"/>
                        </a:spcAft>
                      </a:pPr>
                      <a:r>
                        <a:rPr lang="en-CA" sz="1600">
                          <a:effectLst/>
                          <a:uFill>
                            <a:solidFill>
                              <a:srgbClr val="000000"/>
                            </a:solidFill>
                          </a:uFill>
                        </a:rPr>
                        <a:t>Grade Weight </a:t>
                      </a:r>
                      <a:endParaRPr lang="en-CA" sz="18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107353" marR="107353" marT="0" marB="0" anchor="ctr"/>
                </a:tc>
                <a:extLst>
                  <a:ext uri="{0D108BD9-81ED-4DB2-BD59-A6C34878D82A}">
                    <a16:rowId xmlns:a16="http://schemas.microsoft.com/office/drawing/2014/main" val="109339363"/>
                  </a:ext>
                </a:extLst>
              </a:tr>
              <a:tr h="326035">
                <a:tc>
                  <a:txBody>
                    <a:bodyPr/>
                    <a:lstStyle/>
                    <a:p>
                      <a:pPr marL="0" marR="0">
                        <a:spcBef>
                          <a:spcPts val="0"/>
                        </a:spcBef>
                        <a:spcAft>
                          <a:spcPts val="0"/>
                        </a:spcAft>
                      </a:pPr>
                      <a:r>
                        <a:rPr lang="en-CA" sz="1600">
                          <a:effectLst/>
                          <a:uFill>
                            <a:solidFill>
                              <a:srgbClr val="000000"/>
                            </a:solidFill>
                          </a:uFill>
                        </a:rPr>
                        <a:t>Participation </a:t>
                      </a:r>
                      <a:endParaRPr lang="en-CA" sz="18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107353" marR="107353" marT="0" marB="0" anchor="ctr"/>
                </a:tc>
                <a:tc>
                  <a:txBody>
                    <a:bodyPr/>
                    <a:lstStyle/>
                    <a:p>
                      <a:pPr marL="0" marR="0">
                        <a:spcBef>
                          <a:spcPts val="0"/>
                        </a:spcBef>
                        <a:spcAft>
                          <a:spcPts val="0"/>
                        </a:spcAft>
                      </a:pPr>
                      <a:r>
                        <a:rPr lang="en-CA" sz="1600">
                          <a:effectLst/>
                          <a:uFill>
                            <a:solidFill>
                              <a:srgbClr val="000000"/>
                            </a:solidFill>
                          </a:uFill>
                        </a:rPr>
                        <a:t>Ongoing</a:t>
                      </a:r>
                      <a:endParaRPr lang="en-CA" sz="18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107353" marR="107353" marT="0" marB="0" anchor="ctr"/>
                </a:tc>
                <a:tc>
                  <a:txBody>
                    <a:bodyPr/>
                    <a:lstStyle/>
                    <a:p>
                      <a:pPr marL="0" marR="0" algn="r">
                        <a:spcBef>
                          <a:spcPts val="0"/>
                        </a:spcBef>
                        <a:spcAft>
                          <a:spcPts val="0"/>
                        </a:spcAft>
                      </a:pPr>
                      <a:r>
                        <a:rPr lang="en-CA" sz="1600">
                          <a:effectLst/>
                          <a:uFill>
                            <a:solidFill>
                              <a:srgbClr val="000000"/>
                            </a:solidFill>
                          </a:uFill>
                        </a:rPr>
                        <a:t>10</a:t>
                      </a:r>
                      <a:endParaRPr lang="en-CA" sz="18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107353" marR="107353" marT="0" marB="0" anchor="ctr"/>
                </a:tc>
                <a:extLst>
                  <a:ext uri="{0D108BD9-81ED-4DB2-BD59-A6C34878D82A}">
                    <a16:rowId xmlns:a16="http://schemas.microsoft.com/office/drawing/2014/main" val="3912482774"/>
                  </a:ext>
                </a:extLst>
              </a:tr>
              <a:tr h="326035">
                <a:tc>
                  <a:txBody>
                    <a:bodyPr/>
                    <a:lstStyle/>
                    <a:p>
                      <a:pPr marL="0" marR="0">
                        <a:spcBef>
                          <a:spcPts val="0"/>
                        </a:spcBef>
                        <a:spcAft>
                          <a:spcPts val="0"/>
                        </a:spcAft>
                      </a:pPr>
                      <a:r>
                        <a:rPr lang="en-CA" sz="1600">
                          <a:effectLst/>
                          <a:uFill>
                            <a:solidFill>
                              <a:srgbClr val="000000"/>
                            </a:solidFill>
                          </a:uFill>
                        </a:rPr>
                        <a:t>Action Research Project Proposal</a:t>
                      </a:r>
                      <a:endParaRPr lang="en-CA" sz="18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107353" marR="107353" marT="0" marB="0" anchor="ctr"/>
                </a:tc>
                <a:tc>
                  <a:txBody>
                    <a:bodyPr/>
                    <a:lstStyle/>
                    <a:p>
                      <a:pPr marL="0" marR="0">
                        <a:spcBef>
                          <a:spcPts val="0"/>
                        </a:spcBef>
                        <a:spcAft>
                          <a:spcPts val="0"/>
                        </a:spcAft>
                      </a:pPr>
                      <a:r>
                        <a:rPr lang="en-CA" sz="1600">
                          <a:effectLst/>
                          <a:uFill>
                            <a:solidFill>
                              <a:srgbClr val="000000"/>
                            </a:solidFill>
                          </a:uFill>
                        </a:rPr>
                        <a:t>February 13</a:t>
                      </a:r>
                      <a:r>
                        <a:rPr lang="en-CA" sz="1600" baseline="30000">
                          <a:effectLst/>
                          <a:uFill>
                            <a:solidFill>
                              <a:srgbClr val="000000"/>
                            </a:solidFill>
                          </a:uFill>
                        </a:rPr>
                        <a:t>th</a:t>
                      </a:r>
                      <a:r>
                        <a:rPr lang="en-CA" sz="1600">
                          <a:effectLst/>
                          <a:uFill>
                            <a:solidFill>
                              <a:srgbClr val="000000"/>
                            </a:solidFill>
                          </a:uFill>
                        </a:rPr>
                        <a:t> </a:t>
                      </a:r>
                      <a:endParaRPr lang="en-CA" sz="18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107353" marR="107353" marT="0" marB="0" anchor="ctr"/>
                </a:tc>
                <a:tc>
                  <a:txBody>
                    <a:bodyPr/>
                    <a:lstStyle/>
                    <a:p>
                      <a:pPr marL="0" marR="0" algn="r">
                        <a:spcBef>
                          <a:spcPts val="0"/>
                        </a:spcBef>
                        <a:spcAft>
                          <a:spcPts val="0"/>
                        </a:spcAft>
                      </a:pPr>
                      <a:r>
                        <a:rPr lang="en-CA" sz="1600">
                          <a:effectLst/>
                          <a:uFill>
                            <a:solidFill>
                              <a:srgbClr val="000000"/>
                            </a:solidFill>
                          </a:uFill>
                        </a:rPr>
                        <a:t>15</a:t>
                      </a:r>
                      <a:endParaRPr lang="en-CA" sz="18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107353" marR="107353" marT="0" marB="0" anchor="ctr"/>
                </a:tc>
                <a:extLst>
                  <a:ext uri="{0D108BD9-81ED-4DB2-BD59-A6C34878D82A}">
                    <a16:rowId xmlns:a16="http://schemas.microsoft.com/office/drawing/2014/main" val="2365734754"/>
                  </a:ext>
                </a:extLst>
              </a:tr>
              <a:tr h="326035">
                <a:tc>
                  <a:txBody>
                    <a:bodyPr/>
                    <a:lstStyle/>
                    <a:p>
                      <a:pPr marL="0" marR="0">
                        <a:spcBef>
                          <a:spcPts val="0"/>
                        </a:spcBef>
                        <a:spcAft>
                          <a:spcPts val="0"/>
                        </a:spcAft>
                      </a:pPr>
                      <a:r>
                        <a:rPr lang="en-CA" sz="1600">
                          <a:effectLst/>
                          <a:uFill>
                            <a:solidFill>
                              <a:srgbClr val="000000"/>
                            </a:solidFill>
                          </a:uFill>
                        </a:rPr>
                        <a:t>Action Research Project</a:t>
                      </a:r>
                      <a:endParaRPr lang="en-CA" sz="18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107353" marR="107353" marT="0" marB="0" anchor="ctr"/>
                </a:tc>
                <a:tc>
                  <a:txBody>
                    <a:bodyPr/>
                    <a:lstStyle/>
                    <a:p>
                      <a:pPr marL="0" marR="0">
                        <a:spcBef>
                          <a:spcPts val="0"/>
                        </a:spcBef>
                        <a:spcAft>
                          <a:spcPts val="0"/>
                        </a:spcAft>
                      </a:pPr>
                      <a:r>
                        <a:rPr lang="en-CA" sz="1600">
                          <a:effectLst/>
                          <a:uFill>
                            <a:solidFill>
                              <a:srgbClr val="000000"/>
                            </a:solidFill>
                          </a:uFill>
                        </a:rPr>
                        <a:t>April 9</a:t>
                      </a:r>
                      <a:r>
                        <a:rPr lang="en-CA" sz="1600" baseline="30000">
                          <a:effectLst/>
                          <a:uFill>
                            <a:solidFill>
                              <a:srgbClr val="000000"/>
                            </a:solidFill>
                          </a:uFill>
                        </a:rPr>
                        <a:t>th</a:t>
                      </a:r>
                      <a:r>
                        <a:rPr lang="en-CA" sz="1600">
                          <a:effectLst/>
                          <a:uFill>
                            <a:solidFill>
                              <a:srgbClr val="000000"/>
                            </a:solidFill>
                          </a:uFill>
                        </a:rPr>
                        <a:t> </a:t>
                      </a:r>
                      <a:endParaRPr lang="en-CA" sz="18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107353" marR="107353" marT="0" marB="0" anchor="ctr"/>
                </a:tc>
                <a:tc>
                  <a:txBody>
                    <a:bodyPr/>
                    <a:lstStyle/>
                    <a:p>
                      <a:pPr marL="0" marR="0" algn="r">
                        <a:spcBef>
                          <a:spcPts val="0"/>
                        </a:spcBef>
                        <a:spcAft>
                          <a:spcPts val="0"/>
                        </a:spcAft>
                      </a:pPr>
                      <a:r>
                        <a:rPr lang="en-CA" sz="1600">
                          <a:effectLst/>
                          <a:uFill>
                            <a:solidFill>
                              <a:srgbClr val="000000"/>
                            </a:solidFill>
                          </a:uFill>
                        </a:rPr>
                        <a:t>30</a:t>
                      </a:r>
                      <a:endParaRPr lang="en-CA" sz="18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107353" marR="107353" marT="0" marB="0" anchor="ctr"/>
                </a:tc>
                <a:extLst>
                  <a:ext uri="{0D108BD9-81ED-4DB2-BD59-A6C34878D82A}">
                    <a16:rowId xmlns:a16="http://schemas.microsoft.com/office/drawing/2014/main" val="1789150024"/>
                  </a:ext>
                </a:extLst>
              </a:tr>
              <a:tr h="524838">
                <a:tc>
                  <a:txBody>
                    <a:bodyPr/>
                    <a:lstStyle/>
                    <a:p>
                      <a:pPr marL="0" marR="0">
                        <a:spcBef>
                          <a:spcPts val="0"/>
                        </a:spcBef>
                        <a:spcAft>
                          <a:spcPts val="0"/>
                        </a:spcAft>
                      </a:pPr>
                      <a:r>
                        <a:rPr lang="en-CA" sz="1600" dirty="0">
                          <a:effectLst/>
                          <a:uFill>
                            <a:solidFill>
                              <a:srgbClr val="000000"/>
                            </a:solidFill>
                          </a:uFill>
                        </a:rPr>
                        <a:t>Interview with Community Group/Local Activist </a:t>
                      </a:r>
                      <a:endParaRPr lang="en-CA" sz="1800" dirty="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107353" marR="107353" marT="0" marB="0" anchor="ctr"/>
                </a:tc>
                <a:tc>
                  <a:txBody>
                    <a:bodyPr/>
                    <a:lstStyle/>
                    <a:p>
                      <a:pPr marL="0" marR="0">
                        <a:spcBef>
                          <a:spcPts val="0"/>
                        </a:spcBef>
                        <a:spcAft>
                          <a:spcPts val="0"/>
                        </a:spcAft>
                      </a:pPr>
                      <a:r>
                        <a:rPr lang="en-CA" sz="1600">
                          <a:effectLst/>
                          <a:uFill>
                            <a:solidFill>
                              <a:srgbClr val="000000"/>
                            </a:solidFill>
                          </a:uFill>
                        </a:rPr>
                        <a:t>Jan 30</a:t>
                      </a:r>
                      <a:r>
                        <a:rPr lang="en-CA" sz="1600" baseline="30000">
                          <a:effectLst/>
                          <a:uFill>
                            <a:solidFill>
                              <a:srgbClr val="000000"/>
                            </a:solidFill>
                          </a:uFill>
                        </a:rPr>
                        <a:t>th</a:t>
                      </a:r>
                      <a:r>
                        <a:rPr lang="en-CA" sz="1600">
                          <a:effectLst/>
                          <a:uFill>
                            <a:solidFill>
                              <a:srgbClr val="000000"/>
                            </a:solidFill>
                          </a:uFill>
                        </a:rPr>
                        <a:t> or March 19</a:t>
                      </a:r>
                      <a:r>
                        <a:rPr lang="en-CA" sz="1600" baseline="30000">
                          <a:effectLst/>
                          <a:uFill>
                            <a:solidFill>
                              <a:srgbClr val="000000"/>
                            </a:solidFill>
                          </a:uFill>
                        </a:rPr>
                        <a:t>th</a:t>
                      </a:r>
                      <a:r>
                        <a:rPr lang="en-CA" sz="1600">
                          <a:effectLst/>
                          <a:uFill>
                            <a:solidFill>
                              <a:srgbClr val="000000"/>
                            </a:solidFill>
                          </a:uFill>
                        </a:rPr>
                        <a:t> </a:t>
                      </a:r>
                      <a:endParaRPr lang="en-CA" sz="18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107353" marR="107353" marT="0" marB="0" anchor="ctr"/>
                </a:tc>
                <a:tc>
                  <a:txBody>
                    <a:bodyPr/>
                    <a:lstStyle/>
                    <a:p>
                      <a:pPr marL="0" marR="0" algn="r">
                        <a:spcBef>
                          <a:spcPts val="0"/>
                        </a:spcBef>
                        <a:spcAft>
                          <a:spcPts val="0"/>
                        </a:spcAft>
                      </a:pPr>
                      <a:r>
                        <a:rPr lang="en-CA" sz="1600">
                          <a:effectLst/>
                          <a:uFill>
                            <a:solidFill>
                              <a:srgbClr val="000000"/>
                            </a:solidFill>
                          </a:uFill>
                        </a:rPr>
                        <a:t>15</a:t>
                      </a:r>
                      <a:endParaRPr lang="en-CA" sz="18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107353" marR="107353" marT="0" marB="0" anchor="ctr"/>
                </a:tc>
                <a:extLst>
                  <a:ext uri="{0D108BD9-81ED-4DB2-BD59-A6C34878D82A}">
                    <a16:rowId xmlns:a16="http://schemas.microsoft.com/office/drawing/2014/main" val="3533771991"/>
                  </a:ext>
                </a:extLst>
              </a:tr>
              <a:tr h="524838">
                <a:tc>
                  <a:txBody>
                    <a:bodyPr/>
                    <a:lstStyle/>
                    <a:p>
                      <a:pPr marL="0" marR="0">
                        <a:spcBef>
                          <a:spcPts val="0"/>
                        </a:spcBef>
                        <a:spcAft>
                          <a:spcPts val="0"/>
                        </a:spcAft>
                      </a:pPr>
                      <a:r>
                        <a:rPr lang="en-CA" sz="1600">
                          <a:effectLst/>
                          <a:uFill>
                            <a:solidFill>
                              <a:srgbClr val="000000"/>
                            </a:solidFill>
                          </a:uFill>
                        </a:rPr>
                        <a:t>Blog Post About a Community Event/Action </a:t>
                      </a:r>
                      <a:endParaRPr lang="en-CA" sz="18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107353" marR="107353" marT="0" marB="0" anchor="ctr"/>
                </a:tc>
                <a:tc>
                  <a:txBody>
                    <a:bodyPr/>
                    <a:lstStyle/>
                    <a:p>
                      <a:pPr marL="0" marR="0">
                        <a:spcBef>
                          <a:spcPts val="0"/>
                        </a:spcBef>
                        <a:spcAft>
                          <a:spcPts val="0"/>
                        </a:spcAft>
                      </a:pPr>
                      <a:r>
                        <a:rPr lang="en-CA" sz="1600">
                          <a:effectLst/>
                          <a:uFill>
                            <a:solidFill>
                              <a:srgbClr val="000000"/>
                            </a:solidFill>
                          </a:uFill>
                        </a:rPr>
                        <a:t>Jan 30</a:t>
                      </a:r>
                      <a:r>
                        <a:rPr lang="en-CA" sz="1600" baseline="30000">
                          <a:effectLst/>
                          <a:uFill>
                            <a:solidFill>
                              <a:srgbClr val="000000"/>
                            </a:solidFill>
                          </a:uFill>
                        </a:rPr>
                        <a:t>th</a:t>
                      </a:r>
                      <a:r>
                        <a:rPr lang="en-CA" sz="1600">
                          <a:effectLst/>
                          <a:uFill>
                            <a:solidFill>
                              <a:srgbClr val="000000"/>
                            </a:solidFill>
                          </a:uFill>
                        </a:rPr>
                        <a:t> or March 19</a:t>
                      </a:r>
                      <a:r>
                        <a:rPr lang="en-CA" sz="1600" baseline="30000">
                          <a:effectLst/>
                          <a:uFill>
                            <a:solidFill>
                              <a:srgbClr val="000000"/>
                            </a:solidFill>
                          </a:uFill>
                        </a:rPr>
                        <a:t>th</a:t>
                      </a:r>
                      <a:endParaRPr lang="en-CA" sz="18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107353" marR="107353" marT="0" marB="0" anchor="ctr"/>
                </a:tc>
                <a:tc>
                  <a:txBody>
                    <a:bodyPr/>
                    <a:lstStyle/>
                    <a:p>
                      <a:pPr marL="0" marR="0" algn="r">
                        <a:spcBef>
                          <a:spcPts val="0"/>
                        </a:spcBef>
                        <a:spcAft>
                          <a:spcPts val="0"/>
                        </a:spcAft>
                      </a:pPr>
                      <a:r>
                        <a:rPr lang="en-CA" sz="1600">
                          <a:effectLst/>
                          <a:uFill>
                            <a:solidFill>
                              <a:srgbClr val="000000"/>
                            </a:solidFill>
                          </a:uFill>
                        </a:rPr>
                        <a:t>15</a:t>
                      </a:r>
                      <a:endParaRPr lang="en-CA" sz="18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107353" marR="107353" marT="0" marB="0" anchor="ctr"/>
                </a:tc>
                <a:extLst>
                  <a:ext uri="{0D108BD9-81ED-4DB2-BD59-A6C34878D82A}">
                    <a16:rowId xmlns:a16="http://schemas.microsoft.com/office/drawing/2014/main" val="233108170"/>
                  </a:ext>
                </a:extLst>
              </a:tr>
              <a:tr h="335976">
                <a:tc>
                  <a:txBody>
                    <a:bodyPr/>
                    <a:lstStyle/>
                    <a:p>
                      <a:pPr marL="0" marR="0">
                        <a:spcBef>
                          <a:spcPts val="0"/>
                        </a:spcBef>
                        <a:spcAft>
                          <a:spcPts val="0"/>
                        </a:spcAft>
                      </a:pPr>
                      <a:r>
                        <a:rPr lang="en-CA" sz="1600">
                          <a:effectLst/>
                          <a:uFill>
                            <a:solidFill>
                              <a:srgbClr val="000000"/>
                            </a:solidFill>
                          </a:uFill>
                        </a:rPr>
                        <a:t>Reading Summary/Seminar</a:t>
                      </a:r>
                      <a:endParaRPr lang="en-CA" sz="18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107353" marR="107353" marT="0" marB="0" anchor="ctr"/>
                </a:tc>
                <a:tc>
                  <a:txBody>
                    <a:bodyPr/>
                    <a:lstStyle/>
                    <a:p>
                      <a:pPr marL="0" marR="0">
                        <a:spcBef>
                          <a:spcPts val="0"/>
                        </a:spcBef>
                        <a:spcAft>
                          <a:spcPts val="0"/>
                        </a:spcAft>
                      </a:pPr>
                      <a:r>
                        <a:rPr lang="en-CA" sz="1600">
                          <a:effectLst/>
                          <a:uFill>
                            <a:solidFill>
                              <a:srgbClr val="000000"/>
                            </a:solidFill>
                          </a:uFill>
                        </a:rPr>
                        <a:t>TBD </a:t>
                      </a:r>
                      <a:endParaRPr lang="en-CA" sz="18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107353" marR="107353" marT="0" marB="0" anchor="ctr"/>
                </a:tc>
                <a:tc>
                  <a:txBody>
                    <a:bodyPr/>
                    <a:lstStyle/>
                    <a:p>
                      <a:pPr marL="0" marR="0" algn="r">
                        <a:spcBef>
                          <a:spcPts val="0"/>
                        </a:spcBef>
                        <a:spcAft>
                          <a:spcPts val="0"/>
                        </a:spcAft>
                      </a:pPr>
                      <a:r>
                        <a:rPr lang="en-CA" sz="1600">
                          <a:effectLst/>
                          <a:uFill>
                            <a:solidFill>
                              <a:srgbClr val="000000"/>
                            </a:solidFill>
                          </a:uFill>
                        </a:rPr>
                        <a:t>15</a:t>
                      </a:r>
                      <a:endParaRPr lang="en-CA" sz="18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107353" marR="107353" marT="0" marB="0" anchor="ctr"/>
                </a:tc>
                <a:extLst>
                  <a:ext uri="{0D108BD9-81ED-4DB2-BD59-A6C34878D82A}">
                    <a16:rowId xmlns:a16="http://schemas.microsoft.com/office/drawing/2014/main" val="3528217258"/>
                  </a:ext>
                </a:extLst>
              </a:tr>
              <a:tr h="335976">
                <a:tc>
                  <a:txBody>
                    <a:bodyPr/>
                    <a:lstStyle/>
                    <a:p>
                      <a:pPr marL="0" marR="0">
                        <a:spcBef>
                          <a:spcPts val="0"/>
                        </a:spcBef>
                        <a:spcAft>
                          <a:spcPts val="0"/>
                        </a:spcAft>
                      </a:pPr>
                      <a:r>
                        <a:rPr lang="en-CA" sz="1600">
                          <a:effectLst/>
                          <a:uFill>
                            <a:solidFill>
                              <a:srgbClr val="000000"/>
                            </a:solidFill>
                          </a:uFill>
                        </a:rPr>
                        <a:t> </a:t>
                      </a:r>
                      <a:endParaRPr lang="en-CA" sz="18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107353" marR="107353" marT="0" marB="0" anchor="ctr"/>
                </a:tc>
                <a:tc>
                  <a:txBody>
                    <a:bodyPr/>
                    <a:lstStyle/>
                    <a:p>
                      <a:pPr marL="0" marR="0" algn="r">
                        <a:spcBef>
                          <a:spcPts val="0"/>
                        </a:spcBef>
                        <a:spcAft>
                          <a:spcPts val="0"/>
                        </a:spcAft>
                      </a:pPr>
                      <a:r>
                        <a:rPr lang="en-CA" sz="1600">
                          <a:effectLst/>
                          <a:uFill>
                            <a:solidFill>
                              <a:srgbClr val="000000"/>
                            </a:solidFill>
                          </a:uFill>
                        </a:rPr>
                        <a:t>Total</a:t>
                      </a:r>
                      <a:endParaRPr lang="en-CA" sz="18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107353" marR="107353" marT="0" marB="0" anchor="ctr"/>
                </a:tc>
                <a:tc>
                  <a:txBody>
                    <a:bodyPr/>
                    <a:lstStyle/>
                    <a:p>
                      <a:pPr marL="0" marR="0" algn="r">
                        <a:spcBef>
                          <a:spcPts val="0"/>
                        </a:spcBef>
                        <a:spcAft>
                          <a:spcPts val="0"/>
                        </a:spcAft>
                      </a:pPr>
                      <a:r>
                        <a:rPr lang="en-CA" sz="1600" dirty="0">
                          <a:effectLst/>
                          <a:uFill>
                            <a:solidFill>
                              <a:srgbClr val="000000"/>
                            </a:solidFill>
                          </a:uFill>
                        </a:rPr>
                        <a:t>100</a:t>
                      </a:r>
                      <a:endParaRPr lang="en-CA" sz="1800" dirty="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107353" marR="107353" marT="0" marB="0" anchor="ctr"/>
                </a:tc>
                <a:extLst>
                  <a:ext uri="{0D108BD9-81ED-4DB2-BD59-A6C34878D82A}">
                    <a16:rowId xmlns:a16="http://schemas.microsoft.com/office/drawing/2014/main" val="672128085"/>
                  </a:ext>
                </a:extLst>
              </a:tr>
            </a:tbl>
          </a:graphicData>
        </a:graphic>
      </p:graphicFrame>
    </p:spTree>
    <p:extLst>
      <p:ext uri="{BB962C8B-B14F-4D97-AF65-F5344CB8AC3E}">
        <p14:creationId xmlns:p14="http://schemas.microsoft.com/office/powerpoint/2010/main" val="14432196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F2558-F8A8-4BE7-A15C-131BA7ECE7C1}"/>
              </a:ext>
            </a:extLst>
          </p:cNvPr>
          <p:cNvSpPr>
            <a:spLocks noGrp="1"/>
          </p:cNvSpPr>
          <p:nvPr>
            <p:ph type="title"/>
          </p:nvPr>
        </p:nvSpPr>
        <p:spPr/>
        <p:txBody>
          <a:bodyPr/>
          <a:lstStyle/>
          <a:p>
            <a:r>
              <a:rPr lang="en-US" dirty="0"/>
              <a:t>Letter Grade Equivalency </a:t>
            </a:r>
            <a:endParaRPr lang="en-CA" dirty="0"/>
          </a:p>
        </p:txBody>
      </p:sp>
      <p:sp>
        <p:nvSpPr>
          <p:cNvPr id="3" name="Content Placeholder 2">
            <a:extLst>
              <a:ext uri="{FF2B5EF4-FFF2-40B4-BE49-F238E27FC236}">
                <a16:creationId xmlns:a16="http://schemas.microsoft.com/office/drawing/2014/main" id="{E7E86EC8-EFCC-454D-B0C3-22043E01B641}"/>
              </a:ext>
            </a:extLst>
          </p:cNvPr>
          <p:cNvSpPr>
            <a:spLocks noGrp="1"/>
          </p:cNvSpPr>
          <p:nvPr>
            <p:ph idx="1"/>
          </p:nvPr>
        </p:nvSpPr>
        <p:spPr/>
        <p:txBody>
          <a:bodyPr/>
          <a:lstStyle/>
          <a:p>
            <a:r>
              <a:rPr lang="en-CA" b="1" u="sng" dirty="0"/>
              <a:t>Letter Grade Equivalency</a:t>
            </a:r>
            <a:endParaRPr lang="en-CA" dirty="0"/>
          </a:p>
          <a:p>
            <a:r>
              <a:rPr lang="en-CA" dirty="0"/>
              <a:t>Your numerical grades will be converted to letter grades as follows:</a:t>
            </a:r>
          </a:p>
          <a:p>
            <a:r>
              <a:rPr lang="en-CA" dirty="0"/>
              <a:t>A+	(93 – 100%)	B+ 	(77 – 79.9%)	C+ 	(67 – 69.9%)	D+ (57– 59.9%)</a:t>
            </a:r>
            <a:br>
              <a:rPr lang="en-CA" dirty="0"/>
            </a:br>
            <a:r>
              <a:rPr lang="en-CA" dirty="0"/>
              <a:t>A	(85 – 92.9%)	B  	(73 – 76.9%)	C   	(63 – 66.9%)	D   (53 – 56.9%) </a:t>
            </a:r>
            <a:br>
              <a:rPr lang="en-CA" dirty="0"/>
            </a:br>
            <a:r>
              <a:rPr lang="en-CA" dirty="0"/>
              <a:t>A-	(80 – 84.9%)	B-  	(70 – 72.9%)	C- 	(60 – 62.9%)	D-  (50 – 52.9%)</a:t>
            </a:r>
            <a:br>
              <a:rPr lang="en-CA" dirty="0"/>
            </a:br>
            <a:r>
              <a:rPr lang="en-CA" dirty="0"/>
              <a:t>F 	&lt; 50%</a:t>
            </a:r>
          </a:p>
          <a:p>
            <a:endParaRPr lang="en-CA" dirty="0"/>
          </a:p>
        </p:txBody>
      </p:sp>
    </p:spTree>
    <p:extLst>
      <p:ext uri="{BB962C8B-B14F-4D97-AF65-F5344CB8AC3E}">
        <p14:creationId xmlns:p14="http://schemas.microsoft.com/office/powerpoint/2010/main" val="4279184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22A47-4976-4DE9-A387-67B545089C02}"/>
              </a:ext>
            </a:extLst>
          </p:cNvPr>
          <p:cNvSpPr>
            <a:spLocks noGrp="1"/>
          </p:cNvSpPr>
          <p:nvPr>
            <p:ph type="title"/>
          </p:nvPr>
        </p:nvSpPr>
        <p:spPr/>
        <p:txBody>
          <a:bodyPr/>
          <a:lstStyle/>
          <a:p>
            <a:r>
              <a:rPr lang="en-CA" dirty="0"/>
              <a:t>Participation</a:t>
            </a:r>
          </a:p>
        </p:txBody>
      </p:sp>
      <p:sp>
        <p:nvSpPr>
          <p:cNvPr id="3" name="Content Placeholder 2">
            <a:extLst>
              <a:ext uri="{FF2B5EF4-FFF2-40B4-BE49-F238E27FC236}">
                <a16:creationId xmlns:a16="http://schemas.microsoft.com/office/drawing/2014/main" id="{B7C2C1A7-4C62-4CCA-BA76-EEFFB90EA312}"/>
              </a:ext>
            </a:extLst>
          </p:cNvPr>
          <p:cNvSpPr>
            <a:spLocks noGrp="1"/>
          </p:cNvSpPr>
          <p:nvPr>
            <p:ph idx="1"/>
          </p:nvPr>
        </p:nvSpPr>
        <p:spPr/>
        <p:txBody>
          <a:bodyPr/>
          <a:lstStyle/>
          <a:p>
            <a:r>
              <a:rPr lang="en-CA" dirty="0"/>
              <a:t>The participation grade is based on attendance, involvement in in discussions, participation in classroom activities, supplemental tasks and completing weekly hand-written notes about the readings you completed. Students will be awarded 1 point for completing all of the above for 10 of 11 classes (with designated readings). Students are expected to attend the first and last class even though there are no readings. Students will get one point deducted if they miss the last class without a reasonable explanation. Students will get .5 of a point for a class if they attend but provide no notes, or if they submit notes but do not attend class. If the notes are not adequately done, Erik may award .5 instead of 1 point. </a:t>
            </a:r>
          </a:p>
          <a:p>
            <a:endParaRPr lang="en-CA" dirty="0"/>
          </a:p>
        </p:txBody>
      </p:sp>
    </p:spTree>
    <p:extLst>
      <p:ext uri="{BB962C8B-B14F-4D97-AF65-F5344CB8AC3E}">
        <p14:creationId xmlns:p14="http://schemas.microsoft.com/office/powerpoint/2010/main" val="23028210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6D92C-3436-471E-9331-60612D440613}"/>
              </a:ext>
            </a:extLst>
          </p:cNvPr>
          <p:cNvSpPr>
            <a:spLocks noGrp="1"/>
          </p:cNvSpPr>
          <p:nvPr>
            <p:ph type="title"/>
          </p:nvPr>
        </p:nvSpPr>
        <p:spPr/>
        <p:txBody>
          <a:bodyPr/>
          <a:lstStyle/>
          <a:p>
            <a:r>
              <a:rPr lang="en-US" dirty="0"/>
              <a:t>Action-Research Project</a:t>
            </a:r>
            <a:endParaRPr lang="en-CA" dirty="0"/>
          </a:p>
        </p:txBody>
      </p:sp>
      <p:sp>
        <p:nvSpPr>
          <p:cNvPr id="3" name="Content Placeholder 2">
            <a:extLst>
              <a:ext uri="{FF2B5EF4-FFF2-40B4-BE49-F238E27FC236}">
                <a16:creationId xmlns:a16="http://schemas.microsoft.com/office/drawing/2014/main" id="{9434DD7E-C15B-48C6-8423-E22C11ED05A7}"/>
              </a:ext>
            </a:extLst>
          </p:cNvPr>
          <p:cNvSpPr>
            <a:spLocks noGrp="1"/>
          </p:cNvSpPr>
          <p:nvPr>
            <p:ph idx="1"/>
          </p:nvPr>
        </p:nvSpPr>
        <p:spPr/>
        <p:txBody>
          <a:bodyPr>
            <a:normAutofit lnSpcReduction="10000"/>
          </a:bodyPr>
          <a:lstStyle/>
          <a:p>
            <a:r>
              <a:rPr lang="en-CA" dirty="0"/>
              <a:t>The objective of this assignment is to give students hands on experience by participating in current social movements. Students will perform a critical-participatory-action-based research project by creating a new community initiative and/or participating with an already existing community initiative at Concordia University or in the community at large. Students will be encouraged to perform their project together as a group, however, they may choose to work on something in a group that already exists and/or create something with likeminded people outside the classroom. Students will form clusters and contribute to the project based on their area of expertise. For example, someone with great research skills could get involved with the research portion of the project, someone with media skills can build media infrastructure, someone with great interpersonal communication skills can be the mobilizer, among other tasks. Students will be evaluated based on the depth of their involvement with the project, their deliverables (which will be agreed upon in their proposal), clearly reporting their contribution to the project, an oral presentation summarizing their role in the project, and linking the project to the course material. Students will be encouraged to make partnerships with students from Erik’s </a:t>
            </a:r>
            <a:r>
              <a:rPr lang="en-CA" i="1" dirty="0"/>
              <a:t>Advertising and the Consumer Culture</a:t>
            </a:r>
            <a:r>
              <a:rPr lang="en-CA" dirty="0"/>
              <a:t> because they will be expected to produce promotional material for community organizations and local activists. </a:t>
            </a:r>
          </a:p>
          <a:p>
            <a:endParaRPr lang="en-CA" dirty="0"/>
          </a:p>
        </p:txBody>
      </p:sp>
    </p:spTree>
    <p:extLst>
      <p:ext uri="{BB962C8B-B14F-4D97-AF65-F5344CB8AC3E}">
        <p14:creationId xmlns:p14="http://schemas.microsoft.com/office/powerpoint/2010/main" val="33257881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5DF28-217E-4377-9BAC-160F6234EB8E}"/>
              </a:ext>
            </a:extLst>
          </p:cNvPr>
          <p:cNvSpPr>
            <a:spLocks noGrp="1"/>
          </p:cNvSpPr>
          <p:nvPr>
            <p:ph type="title"/>
          </p:nvPr>
        </p:nvSpPr>
        <p:spPr/>
        <p:txBody>
          <a:bodyPr/>
          <a:lstStyle/>
          <a:p>
            <a:r>
              <a:rPr lang="en-US" dirty="0"/>
              <a:t>Action-Research Project Proposal</a:t>
            </a:r>
            <a:endParaRPr lang="en-CA" dirty="0"/>
          </a:p>
        </p:txBody>
      </p:sp>
      <p:sp>
        <p:nvSpPr>
          <p:cNvPr id="3" name="Content Placeholder 2">
            <a:extLst>
              <a:ext uri="{FF2B5EF4-FFF2-40B4-BE49-F238E27FC236}">
                <a16:creationId xmlns:a16="http://schemas.microsoft.com/office/drawing/2014/main" id="{C6E96788-6034-4F84-841B-4F481EB76D61}"/>
              </a:ext>
            </a:extLst>
          </p:cNvPr>
          <p:cNvSpPr>
            <a:spLocks noGrp="1"/>
          </p:cNvSpPr>
          <p:nvPr>
            <p:ph idx="1"/>
          </p:nvPr>
        </p:nvSpPr>
        <p:spPr/>
        <p:txBody>
          <a:bodyPr/>
          <a:lstStyle/>
          <a:p>
            <a:r>
              <a:rPr lang="en-CA" dirty="0"/>
              <a:t>Students will write a proposal for their desired contribution to the critical-participatory-action research project. In the proposal, the student must describe the project, discuss their anticipated involvement, outline deliverables that will be performed by the student, provide a clear timeline for what they will accomplish, discuss the importance of the project and link the project to course material. </a:t>
            </a:r>
          </a:p>
        </p:txBody>
      </p:sp>
    </p:spTree>
    <p:extLst>
      <p:ext uri="{BB962C8B-B14F-4D97-AF65-F5344CB8AC3E}">
        <p14:creationId xmlns:p14="http://schemas.microsoft.com/office/powerpoint/2010/main" val="18871006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C864D-7A26-4ADD-975E-53AE576DE728}"/>
              </a:ext>
            </a:extLst>
          </p:cNvPr>
          <p:cNvSpPr>
            <a:spLocks noGrp="1"/>
          </p:cNvSpPr>
          <p:nvPr>
            <p:ph type="title"/>
          </p:nvPr>
        </p:nvSpPr>
        <p:spPr/>
        <p:txBody>
          <a:bodyPr/>
          <a:lstStyle/>
          <a:p>
            <a:r>
              <a:rPr lang="en-US" dirty="0"/>
              <a:t>Blogs</a:t>
            </a:r>
            <a:endParaRPr lang="en-CA" dirty="0"/>
          </a:p>
        </p:txBody>
      </p:sp>
      <p:sp>
        <p:nvSpPr>
          <p:cNvPr id="3" name="Content Placeholder 2">
            <a:extLst>
              <a:ext uri="{FF2B5EF4-FFF2-40B4-BE49-F238E27FC236}">
                <a16:creationId xmlns:a16="http://schemas.microsoft.com/office/drawing/2014/main" id="{94AC661B-2C59-4012-BABF-91279DF91BF6}"/>
              </a:ext>
            </a:extLst>
          </p:cNvPr>
          <p:cNvSpPr>
            <a:spLocks noGrp="1"/>
          </p:cNvSpPr>
          <p:nvPr>
            <p:ph idx="1"/>
          </p:nvPr>
        </p:nvSpPr>
        <p:spPr/>
        <p:txBody>
          <a:bodyPr>
            <a:normAutofit fontScale="92500" lnSpcReduction="10000"/>
          </a:bodyPr>
          <a:lstStyle/>
          <a:p>
            <a:r>
              <a:rPr lang="en-CA" dirty="0"/>
              <a:t>Students will write two blog posts of about 600 words and will be encouraged to publish them on social media.  </a:t>
            </a:r>
          </a:p>
          <a:p>
            <a:r>
              <a:rPr lang="en-CA" dirty="0"/>
              <a:t>For the blog posts students can (1) attend a conference organized by a community group or participate in an ‘action’ and write about the conference/action, (2) interview a community group, activist and/or other relevant members of the community and make the findings available on social media (with the approval of the interviewee and interviewer). </a:t>
            </a:r>
          </a:p>
          <a:p>
            <a:r>
              <a:rPr lang="en-CA" dirty="0"/>
              <a:t>Students may also write a research report (with five sources) about a topic related to community and local activism if approved by me (Erik Chevrier). </a:t>
            </a:r>
          </a:p>
          <a:p>
            <a:r>
              <a:rPr lang="en-CA" dirty="0"/>
              <a:t>Blog posts must critically analyze the topic in a clear, concise, informative, and interesting manner and should link the topic/conference/interview to the class readings. The blog must address an appropriate audience and make sure the information is conveyed to this audience based on their level of knowledge of the subject matter. Students with video production skills can produce a video instead of a blog, however this must also be approved by me (Erik Chevrier).</a:t>
            </a:r>
          </a:p>
          <a:p>
            <a:endParaRPr lang="en-CA" dirty="0"/>
          </a:p>
        </p:txBody>
      </p:sp>
    </p:spTree>
    <p:extLst>
      <p:ext uri="{BB962C8B-B14F-4D97-AF65-F5344CB8AC3E}">
        <p14:creationId xmlns:p14="http://schemas.microsoft.com/office/powerpoint/2010/main" val="31564055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E2D95-511B-490C-AC6A-8910E024AD16}"/>
              </a:ext>
            </a:extLst>
          </p:cNvPr>
          <p:cNvSpPr>
            <a:spLocks noGrp="1"/>
          </p:cNvSpPr>
          <p:nvPr>
            <p:ph type="title"/>
          </p:nvPr>
        </p:nvSpPr>
        <p:spPr/>
        <p:txBody>
          <a:bodyPr/>
          <a:lstStyle/>
          <a:p>
            <a:r>
              <a:rPr lang="en-US" dirty="0"/>
              <a:t>Reading Summary and Student-Led Seminar</a:t>
            </a:r>
            <a:endParaRPr lang="en-CA" dirty="0"/>
          </a:p>
        </p:txBody>
      </p:sp>
      <p:sp>
        <p:nvSpPr>
          <p:cNvPr id="3" name="Content Placeholder 2">
            <a:extLst>
              <a:ext uri="{FF2B5EF4-FFF2-40B4-BE49-F238E27FC236}">
                <a16:creationId xmlns:a16="http://schemas.microsoft.com/office/drawing/2014/main" id="{6B3E3A5A-725C-4E74-8F06-0C73F0EF76CE}"/>
              </a:ext>
            </a:extLst>
          </p:cNvPr>
          <p:cNvSpPr>
            <a:spLocks noGrp="1"/>
          </p:cNvSpPr>
          <p:nvPr>
            <p:ph idx="1"/>
          </p:nvPr>
        </p:nvSpPr>
        <p:spPr/>
        <p:txBody>
          <a:bodyPr/>
          <a:lstStyle/>
          <a:p>
            <a:r>
              <a:rPr lang="en-CA" dirty="0"/>
              <a:t>Students will get into groups and choose a date to present a summary of the readings and facilitate a discussion. Each group must make meeting notes, notes from the discussion in class, external references and the presentation available to the class via social media. </a:t>
            </a:r>
          </a:p>
          <a:p>
            <a:r>
              <a:rPr lang="en-CA" dirty="0"/>
              <a:t>Students will be evaluated on their ability to identify the central claim or thesis of the text and articulate it in our own words, synthesize the readings in a clear, informative manner, lead a discussion about the chapter and provide examples and/or case studies that support or contradict the arguments put forth in the chapter they are presenting.</a:t>
            </a:r>
          </a:p>
        </p:txBody>
      </p:sp>
    </p:spTree>
    <p:extLst>
      <p:ext uri="{BB962C8B-B14F-4D97-AF65-F5344CB8AC3E}">
        <p14:creationId xmlns:p14="http://schemas.microsoft.com/office/powerpoint/2010/main" val="5466405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F3684-D029-4FBE-935F-B86D8BE9117A}"/>
              </a:ext>
            </a:extLst>
          </p:cNvPr>
          <p:cNvSpPr>
            <a:spLocks noGrp="1"/>
          </p:cNvSpPr>
          <p:nvPr>
            <p:ph type="title"/>
          </p:nvPr>
        </p:nvSpPr>
        <p:spPr/>
        <p:txBody>
          <a:bodyPr/>
          <a:lstStyle/>
          <a:p>
            <a:r>
              <a:rPr lang="en-CA" dirty="0"/>
              <a:t>Students with Disabilities</a:t>
            </a:r>
          </a:p>
        </p:txBody>
      </p:sp>
      <p:sp>
        <p:nvSpPr>
          <p:cNvPr id="3" name="Content Placeholder 2">
            <a:extLst>
              <a:ext uri="{FF2B5EF4-FFF2-40B4-BE49-F238E27FC236}">
                <a16:creationId xmlns:a16="http://schemas.microsoft.com/office/drawing/2014/main" id="{287FAAEB-8A77-406C-B249-3CE4F98254BE}"/>
              </a:ext>
            </a:extLst>
          </p:cNvPr>
          <p:cNvSpPr>
            <a:spLocks noGrp="1"/>
          </p:cNvSpPr>
          <p:nvPr>
            <p:ph idx="1"/>
          </p:nvPr>
        </p:nvSpPr>
        <p:spPr/>
        <p:txBody>
          <a:bodyPr>
            <a:normAutofit/>
          </a:bodyPr>
          <a:lstStyle/>
          <a:p>
            <a:r>
              <a:rPr lang="en-CA" dirty="0"/>
              <a:t>The University’s commitment to providing equal educational opportunities to all students includes students with disabilities. To demonstrate full respect for the academic capacities and potential of students with disabilities, the University seeks to remove attitudinal and physical barriers that may hinder or prevent qualified students with disabilities from participating fully in University life. Please see the instructor during the first class if you feel you require assistance.</a:t>
            </a:r>
            <a:endParaRPr lang="en-CA" b="1" dirty="0"/>
          </a:p>
          <a:p>
            <a:r>
              <a:rPr lang="en-CA" dirty="0"/>
              <a:t>For more information please visit </a:t>
            </a:r>
            <a:r>
              <a:rPr lang="en-CA" u="sng" dirty="0">
                <a:hlinkClick r:id="rId2"/>
              </a:rPr>
              <a:t>http://concordia.ca/offices/acsd</a:t>
            </a:r>
            <a:endParaRPr lang="en-CA" b="1" dirty="0"/>
          </a:p>
          <a:p>
            <a:r>
              <a:rPr lang="en-CA" b="1" dirty="0"/>
              <a:t> </a:t>
            </a:r>
          </a:p>
          <a:p>
            <a:pPr marL="0" indent="0">
              <a:buNone/>
            </a:pPr>
            <a:endParaRPr lang="en-CA" dirty="0"/>
          </a:p>
        </p:txBody>
      </p:sp>
    </p:spTree>
    <p:extLst>
      <p:ext uri="{BB962C8B-B14F-4D97-AF65-F5344CB8AC3E}">
        <p14:creationId xmlns:p14="http://schemas.microsoft.com/office/powerpoint/2010/main" val="1704553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About Me</a:t>
            </a:r>
          </a:p>
        </p:txBody>
      </p:sp>
      <p:sp>
        <p:nvSpPr>
          <p:cNvPr id="3" name="Content Placeholder 2"/>
          <p:cNvSpPr>
            <a:spLocks noGrp="1"/>
          </p:cNvSpPr>
          <p:nvPr>
            <p:ph idx="1"/>
          </p:nvPr>
        </p:nvSpPr>
        <p:spPr/>
        <p:txBody>
          <a:bodyPr>
            <a:normAutofit fontScale="85000" lnSpcReduction="20000"/>
          </a:bodyPr>
          <a:lstStyle/>
          <a:p>
            <a:r>
              <a:rPr lang="en-CA" sz="3600" dirty="0">
                <a:hlinkClick r:id="rId2"/>
              </a:rPr>
              <a:t>Erik Chevrier Website</a:t>
            </a:r>
            <a:endParaRPr lang="en-CA" sz="3600" dirty="0"/>
          </a:p>
          <a:p>
            <a:endParaRPr lang="en-CA" dirty="0"/>
          </a:p>
          <a:p>
            <a:r>
              <a:rPr lang="en-CA" sz="3600" dirty="0"/>
              <a:t>Projects:</a:t>
            </a:r>
          </a:p>
          <a:p>
            <a:pPr marL="201168" lvl="1" indent="0">
              <a:buNone/>
            </a:pPr>
            <a:r>
              <a:rPr lang="en-CA" dirty="0">
                <a:hlinkClick r:id="rId3"/>
              </a:rPr>
              <a:t>Coop Collective Vision</a:t>
            </a:r>
            <a:endParaRPr lang="en-CA" dirty="0"/>
          </a:p>
          <a:p>
            <a:pPr marL="201168" lvl="1" indent="0">
              <a:buNone/>
            </a:pPr>
            <a:r>
              <a:rPr lang="en-CA" dirty="0">
                <a:hlinkClick r:id="rId4"/>
              </a:rPr>
              <a:t>Concordia Food Groups Research Project</a:t>
            </a:r>
            <a:endParaRPr lang="en-CA" dirty="0"/>
          </a:p>
          <a:p>
            <a:pPr marL="201168" lvl="1" indent="0">
              <a:buNone/>
            </a:pPr>
            <a:r>
              <a:rPr lang="en-CA" dirty="0">
                <a:hlinkClick r:id="rId5"/>
              </a:rPr>
              <a:t>Research for the CSU on Concordia’s Investment Practices</a:t>
            </a:r>
            <a:endParaRPr lang="en-CA" dirty="0"/>
          </a:p>
          <a:p>
            <a:pPr marL="201168" lvl="1" indent="0">
              <a:buNone/>
            </a:pPr>
            <a:endParaRPr lang="en-CA" dirty="0"/>
          </a:p>
          <a:p>
            <a:pPr marL="201168" lvl="1" indent="0">
              <a:buNone/>
            </a:pPr>
            <a:r>
              <a:rPr lang="en-CA" sz="3600" dirty="0"/>
              <a:t>Masters Thesis:</a:t>
            </a:r>
          </a:p>
          <a:p>
            <a:pPr marL="201168" lvl="1" indent="0">
              <a:buNone/>
            </a:pPr>
            <a:r>
              <a:rPr lang="en-CA" dirty="0">
                <a:hlinkClick r:id="rId6"/>
              </a:rPr>
              <a:t>How Individuals are Affected by Profuse Amounts of Publicity: A multidimensional approach</a:t>
            </a:r>
            <a:endParaRPr lang="en-CA" dirty="0"/>
          </a:p>
          <a:p>
            <a:pPr marL="201168" lvl="1" indent="0">
              <a:buNone/>
            </a:pPr>
            <a:endParaRPr lang="en-CA" dirty="0"/>
          </a:p>
          <a:p>
            <a:pPr marL="201168" lvl="1" indent="0">
              <a:buNone/>
            </a:pPr>
            <a:r>
              <a:rPr lang="en-US" dirty="0"/>
              <a:t>Office hours: By request – Before or after the course (by request) </a:t>
            </a:r>
            <a:br>
              <a:rPr lang="en-US" dirty="0"/>
            </a:br>
            <a:r>
              <a:rPr lang="en-US" dirty="0"/>
              <a:t>Office location: H-1125.12 – We can meet at Loyola</a:t>
            </a:r>
            <a:br>
              <a:rPr lang="en-US" dirty="0"/>
            </a:br>
            <a:r>
              <a:rPr lang="en-US" dirty="0"/>
              <a:t>E-Mail: </a:t>
            </a:r>
            <a:r>
              <a:rPr lang="en-US" dirty="0">
                <a:hlinkClick r:id="rId7"/>
              </a:rPr>
              <a:t>professor@erikchevrier.ca</a:t>
            </a:r>
            <a:br>
              <a:rPr lang="en-US" dirty="0"/>
            </a:br>
            <a:r>
              <a:rPr lang="en-US" dirty="0"/>
              <a:t>Facebook Group for the Class: </a:t>
            </a:r>
            <a:r>
              <a:rPr lang="en-CA" dirty="0">
                <a:hlinkClick r:id="rId8"/>
              </a:rPr>
              <a:t>https://www.facebook.com/groups/communityandlocalactivism/</a:t>
            </a:r>
            <a:br>
              <a:rPr lang="en-US" dirty="0"/>
            </a:br>
            <a:endParaRPr lang="en-CA" dirty="0"/>
          </a:p>
        </p:txBody>
      </p:sp>
    </p:spTree>
    <p:extLst>
      <p:ext uri="{BB962C8B-B14F-4D97-AF65-F5344CB8AC3E}">
        <p14:creationId xmlns:p14="http://schemas.microsoft.com/office/powerpoint/2010/main" val="29899983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20F80-5156-4C2D-BDCA-973AE9BC1C58}"/>
              </a:ext>
            </a:extLst>
          </p:cNvPr>
          <p:cNvSpPr>
            <a:spLocks noGrp="1"/>
          </p:cNvSpPr>
          <p:nvPr>
            <p:ph type="title"/>
          </p:nvPr>
        </p:nvSpPr>
        <p:spPr/>
        <p:txBody>
          <a:bodyPr/>
          <a:lstStyle/>
          <a:p>
            <a:r>
              <a:rPr lang="en-US" dirty="0"/>
              <a:t>Safe Space Classroom</a:t>
            </a:r>
            <a:endParaRPr lang="en-CA" dirty="0"/>
          </a:p>
        </p:txBody>
      </p:sp>
      <p:sp>
        <p:nvSpPr>
          <p:cNvPr id="3" name="Content Placeholder 2">
            <a:extLst>
              <a:ext uri="{FF2B5EF4-FFF2-40B4-BE49-F238E27FC236}">
                <a16:creationId xmlns:a16="http://schemas.microsoft.com/office/drawing/2014/main" id="{4D7905FD-9540-40A2-89E3-0E55648B2FCF}"/>
              </a:ext>
            </a:extLst>
          </p:cNvPr>
          <p:cNvSpPr>
            <a:spLocks noGrp="1"/>
          </p:cNvSpPr>
          <p:nvPr>
            <p:ph idx="1"/>
          </p:nvPr>
        </p:nvSpPr>
        <p:spPr/>
        <p:txBody>
          <a:bodyPr>
            <a:normAutofit/>
          </a:bodyPr>
          <a:lstStyle/>
          <a:p>
            <a:r>
              <a:rPr lang="en-CA" dirty="0"/>
              <a:t>Concordia classrooms are considered ‘safe space classrooms’. In order to create a climate for open and honest dialogue and to encourage the broadest range of viewpoints, it is important for class participants to treat each other with respect. Name-calling, accusations, verbal attacks, sarcasm, and other negative exchanges are counter-productive to successful teaching and learning. The purpose of class discussions is to generate greater understanding about different topics. The expression of the broadest range of ideas, including dissenting views, helps to accomplish this goal. However, in expressing viewpoints, students should try to raise questions and comments in ways that will promote learning, rather than defensiveness and feelings of conflict in other students. Thus, questions and comments should be asked or stated in such a way that will promote greater insight into the awareness of topics as opposed to anger and conflict. The purpose of dialogue and discussion is not to reach a consensus, nor to convince each other of different viewpoints. Rather, the purpose of dialogue in the classroom is to reach higher levels of learning by examining different viewpoints and opinions with respect and civility.</a:t>
            </a:r>
            <a:endParaRPr lang="en-CA" b="1" dirty="0"/>
          </a:p>
          <a:p>
            <a:endParaRPr lang="en-CA" dirty="0"/>
          </a:p>
        </p:txBody>
      </p:sp>
    </p:spTree>
    <p:extLst>
      <p:ext uri="{BB962C8B-B14F-4D97-AF65-F5344CB8AC3E}">
        <p14:creationId xmlns:p14="http://schemas.microsoft.com/office/powerpoint/2010/main" val="7607063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1F189-089D-454A-9A0F-C8CE314BA50D}"/>
              </a:ext>
            </a:extLst>
          </p:cNvPr>
          <p:cNvSpPr>
            <a:spLocks noGrp="1"/>
          </p:cNvSpPr>
          <p:nvPr>
            <p:ph type="title"/>
          </p:nvPr>
        </p:nvSpPr>
        <p:spPr/>
        <p:txBody>
          <a:bodyPr/>
          <a:lstStyle/>
          <a:p>
            <a:r>
              <a:rPr lang="en-US" dirty="0"/>
              <a:t>My Policies</a:t>
            </a:r>
            <a:endParaRPr lang="en-CA" dirty="0"/>
          </a:p>
        </p:txBody>
      </p:sp>
      <p:sp>
        <p:nvSpPr>
          <p:cNvPr id="3" name="Content Placeholder 2">
            <a:extLst>
              <a:ext uri="{FF2B5EF4-FFF2-40B4-BE49-F238E27FC236}">
                <a16:creationId xmlns:a16="http://schemas.microsoft.com/office/drawing/2014/main" id="{766FE32E-0EE0-4566-8FC2-605E36AABE5B}"/>
              </a:ext>
            </a:extLst>
          </p:cNvPr>
          <p:cNvSpPr>
            <a:spLocks noGrp="1"/>
          </p:cNvSpPr>
          <p:nvPr>
            <p:ph idx="1"/>
          </p:nvPr>
        </p:nvSpPr>
        <p:spPr/>
        <p:txBody>
          <a:bodyPr/>
          <a:lstStyle/>
          <a:p>
            <a:r>
              <a:rPr lang="en-CA" b="1" u="sng" dirty="0"/>
              <a:t>Late assignment policy:</a:t>
            </a:r>
            <a:r>
              <a:rPr lang="en-CA" b="1" dirty="0"/>
              <a:t>  </a:t>
            </a:r>
            <a:endParaRPr lang="en-CA" dirty="0"/>
          </a:p>
          <a:p>
            <a:r>
              <a:rPr lang="en-CA" dirty="0"/>
              <a:t>Unless you are given permission in advance, late assignments </a:t>
            </a:r>
            <a:r>
              <a:rPr lang="en-CA" b="1" u="sng" dirty="0"/>
              <a:t>will not be accepted</a:t>
            </a:r>
            <a:r>
              <a:rPr lang="en-CA" dirty="0"/>
              <a:t> without adequate documentation of medical or personal emergencies.</a:t>
            </a:r>
          </a:p>
          <a:p>
            <a:endParaRPr lang="en-CA" b="1" u="sng" dirty="0"/>
          </a:p>
          <a:p>
            <a:r>
              <a:rPr lang="en-CA" b="1" u="sng" dirty="0"/>
              <a:t>Handing in Assignments:</a:t>
            </a:r>
            <a:r>
              <a:rPr lang="en-CA" b="1" dirty="0"/>
              <a:t>  </a:t>
            </a:r>
            <a:endParaRPr lang="en-CA" dirty="0"/>
          </a:p>
          <a:p>
            <a:r>
              <a:rPr lang="en-CA" dirty="0"/>
              <a:t>All assignments </a:t>
            </a:r>
            <a:r>
              <a:rPr lang="en-CA" b="1" u="sng" dirty="0"/>
              <a:t>MUST</a:t>
            </a:r>
            <a:r>
              <a:rPr lang="en-CA" dirty="0"/>
              <a:t> be submitted in hard copy at the beginning of class on the due date. Any assignment submitted electronically will be subject to a reduction of 10% of the value of the assignment.</a:t>
            </a:r>
          </a:p>
          <a:p>
            <a:endParaRPr lang="en-CA" dirty="0"/>
          </a:p>
        </p:txBody>
      </p:sp>
    </p:spTree>
    <p:extLst>
      <p:ext uri="{BB962C8B-B14F-4D97-AF65-F5344CB8AC3E}">
        <p14:creationId xmlns:p14="http://schemas.microsoft.com/office/powerpoint/2010/main" val="31693341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28FCB-F36A-42D8-BCD5-08F833E1E95C}"/>
              </a:ext>
            </a:extLst>
          </p:cNvPr>
          <p:cNvSpPr>
            <a:spLocks noGrp="1"/>
          </p:cNvSpPr>
          <p:nvPr>
            <p:ph type="title"/>
          </p:nvPr>
        </p:nvSpPr>
        <p:spPr/>
        <p:txBody>
          <a:bodyPr/>
          <a:lstStyle/>
          <a:p>
            <a:r>
              <a:rPr lang="en-US" dirty="0"/>
              <a:t>Discussion about the Syllabus</a:t>
            </a:r>
          </a:p>
        </p:txBody>
      </p:sp>
      <p:sp>
        <p:nvSpPr>
          <p:cNvPr id="3" name="Content Placeholder 2">
            <a:extLst>
              <a:ext uri="{FF2B5EF4-FFF2-40B4-BE49-F238E27FC236}">
                <a16:creationId xmlns:a16="http://schemas.microsoft.com/office/drawing/2014/main" id="{69C5191F-4D86-41CA-9B57-139717121102}"/>
              </a:ext>
            </a:extLst>
          </p:cNvPr>
          <p:cNvSpPr>
            <a:spLocks noGrp="1"/>
          </p:cNvSpPr>
          <p:nvPr>
            <p:ph idx="1"/>
          </p:nvPr>
        </p:nvSpPr>
        <p:spPr/>
        <p:txBody>
          <a:bodyPr/>
          <a:lstStyle/>
          <a:p>
            <a:pPr marL="0" indent="0">
              <a:buNone/>
            </a:pPr>
            <a:r>
              <a:rPr lang="en-CA" dirty="0"/>
              <a:t>What excites you about the assignments/readings? </a:t>
            </a:r>
          </a:p>
          <a:p>
            <a:pPr marL="0" indent="0">
              <a:buNone/>
            </a:pPr>
            <a:r>
              <a:rPr lang="en-CA" dirty="0"/>
              <a:t>What issues do you foresee with the assignments/readings? </a:t>
            </a:r>
            <a:endParaRPr lang="en-US" dirty="0"/>
          </a:p>
          <a:p>
            <a:pPr marL="0" indent="0">
              <a:buNone/>
            </a:pPr>
            <a:r>
              <a:rPr lang="en-US" dirty="0"/>
              <a:t>Is there a way to improve they syllabus? </a:t>
            </a:r>
          </a:p>
          <a:p>
            <a:pPr marL="0" indent="0">
              <a:buNone/>
            </a:pPr>
            <a:r>
              <a:rPr lang="en-US" dirty="0"/>
              <a:t>Make proposals….</a:t>
            </a:r>
            <a:endParaRPr lang="en-CA" dirty="0"/>
          </a:p>
        </p:txBody>
      </p:sp>
    </p:spTree>
    <p:extLst>
      <p:ext uri="{BB962C8B-B14F-4D97-AF65-F5344CB8AC3E}">
        <p14:creationId xmlns:p14="http://schemas.microsoft.com/office/powerpoint/2010/main" val="14734954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C83B8-5810-4507-B3F8-B02E496762C7}"/>
              </a:ext>
            </a:extLst>
          </p:cNvPr>
          <p:cNvSpPr>
            <a:spLocks noGrp="1"/>
          </p:cNvSpPr>
          <p:nvPr>
            <p:ph type="title"/>
          </p:nvPr>
        </p:nvSpPr>
        <p:spPr/>
        <p:txBody>
          <a:bodyPr/>
          <a:lstStyle/>
          <a:p>
            <a:r>
              <a:rPr lang="en-US" dirty="0"/>
              <a:t>Discussion</a:t>
            </a:r>
            <a:endParaRPr lang="en-CA" dirty="0"/>
          </a:p>
        </p:txBody>
      </p:sp>
      <p:sp>
        <p:nvSpPr>
          <p:cNvPr id="3" name="Content Placeholder 2">
            <a:extLst>
              <a:ext uri="{FF2B5EF4-FFF2-40B4-BE49-F238E27FC236}">
                <a16:creationId xmlns:a16="http://schemas.microsoft.com/office/drawing/2014/main" id="{AE2DC832-21A6-41D6-A10C-D841A1F9D747}"/>
              </a:ext>
            </a:extLst>
          </p:cNvPr>
          <p:cNvSpPr>
            <a:spLocks noGrp="1"/>
          </p:cNvSpPr>
          <p:nvPr>
            <p:ph idx="1"/>
          </p:nvPr>
        </p:nvSpPr>
        <p:spPr/>
        <p:txBody>
          <a:bodyPr/>
          <a:lstStyle/>
          <a:p>
            <a:r>
              <a:rPr lang="en-US" dirty="0"/>
              <a:t>What social, political, economic, environmental issues are you interested in? </a:t>
            </a:r>
          </a:p>
          <a:p>
            <a:pPr lvl="1"/>
            <a:r>
              <a:rPr lang="en-US" dirty="0"/>
              <a:t>How do these issues intersect? </a:t>
            </a:r>
          </a:p>
          <a:p>
            <a:pPr lvl="1"/>
            <a:r>
              <a:rPr lang="en-US" dirty="0"/>
              <a:t>What are root causes, maintaining factors, and symptoms of these issues? </a:t>
            </a:r>
          </a:p>
          <a:p>
            <a:pPr lvl="1"/>
            <a:r>
              <a:rPr lang="en-US" dirty="0"/>
              <a:t>What are people doing to address these issues already?</a:t>
            </a:r>
          </a:p>
        </p:txBody>
      </p:sp>
    </p:spTree>
    <p:extLst>
      <p:ext uri="{BB962C8B-B14F-4D97-AF65-F5344CB8AC3E}">
        <p14:creationId xmlns:p14="http://schemas.microsoft.com/office/powerpoint/2010/main" val="36397708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BC8B4-8EAB-4E5A-9BAB-8B513F80F163}"/>
              </a:ext>
            </a:extLst>
          </p:cNvPr>
          <p:cNvSpPr>
            <a:spLocks noGrp="1"/>
          </p:cNvSpPr>
          <p:nvPr>
            <p:ph type="title"/>
          </p:nvPr>
        </p:nvSpPr>
        <p:spPr/>
        <p:txBody>
          <a:bodyPr>
            <a:normAutofit/>
          </a:bodyPr>
          <a:lstStyle/>
          <a:p>
            <a:r>
              <a:rPr lang="en-US" dirty="0"/>
              <a:t>Getting Started </a:t>
            </a:r>
            <a:r>
              <a:rPr lang="en-CA" sz="1000" dirty="0" err="1"/>
              <a:t>Minieri</a:t>
            </a:r>
            <a:r>
              <a:rPr lang="en-CA" sz="1000" dirty="0"/>
              <a:t>, J., Klein, K., </a:t>
            </a:r>
            <a:r>
              <a:rPr lang="en-CA" sz="1000" dirty="0" err="1"/>
              <a:t>Getsos</a:t>
            </a:r>
            <a:r>
              <a:rPr lang="en-CA" sz="1000" dirty="0"/>
              <a:t>, P. (2007) Tools for Radical Democracy: How to Organize for Power in Your Community, Jossey-Bass. </a:t>
            </a:r>
          </a:p>
        </p:txBody>
      </p:sp>
      <p:sp>
        <p:nvSpPr>
          <p:cNvPr id="3" name="Content Placeholder 2">
            <a:extLst>
              <a:ext uri="{FF2B5EF4-FFF2-40B4-BE49-F238E27FC236}">
                <a16:creationId xmlns:a16="http://schemas.microsoft.com/office/drawing/2014/main" id="{85C491AA-45AC-459C-BBE0-96C1806181F7}"/>
              </a:ext>
            </a:extLst>
          </p:cNvPr>
          <p:cNvSpPr>
            <a:spLocks noGrp="1"/>
          </p:cNvSpPr>
          <p:nvPr>
            <p:ph idx="1"/>
          </p:nvPr>
        </p:nvSpPr>
        <p:spPr/>
        <p:txBody>
          <a:bodyPr/>
          <a:lstStyle/>
          <a:p>
            <a:r>
              <a:rPr lang="en-US" dirty="0"/>
              <a:t>Finding partners and getting to work</a:t>
            </a:r>
          </a:p>
          <a:p>
            <a:r>
              <a:rPr lang="en-US" dirty="0"/>
              <a:t>1 – Go out and talk to people.</a:t>
            </a:r>
          </a:p>
          <a:p>
            <a:r>
              <a:rPr lang="en-US" dirty="0"/>
              <a:t>2 – Identify initial organizing committee.</a:t>
            </a:r>
          </a:p>
          <a:p>
            <a:r>
              <a:rPr lang="en-US" dirty="0"/>
              <a:t>3 – Make a proposal for power.</a:t>
            </a:r>
          </a:p>
          <a:p>
            <a:r>
              <a:rPr lang="en-US" dirty="0"/>
              <a:t>4 – Develop principles</a:t>
            </a:r>
            <a:r>
              <a:rPr lang="en-CA" dirty="0"/>
              <a:t>.</a:t>
            </a:r>
          </a:p>
          <a:p>
            <a:r>
              <a:rPr lang="en-CA" dirty="0"/>
              <a:t>5 – Kick it off – engage the broader community.</a:t>
            </a:r>
          </a:p>
          <a:p>
            <a:r>
              <a:rPr lang="en-CA" dirty="0"/>
              <a:t>6 – Train an organizing team.</a:t>
            </a:r>
          </a:p>
          <a:p>
            <a:r>
              <a:rPr lang="en-CA" dirty="0"/>
              <a:t>7 – Establish a leadership team.</a:t>
            </a:r>
          </a:p>
          <a:p>
            <a:r>
              <a:rPr lang="en-CA" dirty="0"/>
              <a:t>8 – Ramp up the work. </a:t>
            </a:r>
            <a:endParaRPr lang="en-US" dirty="0"/>
          </a:p>
        </p:txBody>
      </p:sp>
    </p:spTree>
    <p:extLst>
      <p:ext uri="{BB962C8B-B14F-4D97-AF65-F5344CB8AC3E}">
        <p14:creationId xmlns:p14="http://schemas.microsoft.com/office/powerpoint/2010/main" val="38928986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4DDD9-BF0C-4101-A605-8191950ABA7F}"/>
              </a:ext>
            </a:extLst>
          </p:cNvPr>
          <p:cNvSpPr>
            <a:spLocks noGrp="1"/>
          </p:cNvSpPr>
          <p:nvPr>
            <p:ph type="title"/>
          </p:nvPr>
        </p:nvSpPr>
        <p:spPr/>
        <p:txBody>
          <a:bodyPr>
            <a:normAutofit fontScale="90000"/>
          </a:bodyPr>
          <a:lstStyle/>
          <a:p>
            <a:r>
              <a:rPr lang="en-US" dirty="0"/>
              <a:t>RECAP – Take back the Economy </a:t>
            </a:r>
            <a:br>
              <a:rPr lang="en-US" dirty="0"/>
            </a:br>
            <a:r>
              <a:rPr lang="en-US" dirty="0"/>
              <a:t>Gibson Graham </a:t>
            </a:r>
            <a:br>
              <a:rPr lang="en-US" dirty="0"/>
            </a:br>
            <a:r>
              <a:rPr lang="en-US" sz="1200" i="1" dirty="0"/>
              <a:t>Gibson-Graham, J.K., Cameron, J., Healy, S. (2013) Take Back the Economy: An Ethical Guide for Transforming Communities, University of Minnesota Press </a:t>
            </a:r>
            <a:endParaRPr lang="en-US" dirty="0"/>
          </a:p>
        </p:txBody>
      </p:sp>
      <p:pic>
        <p:nvPicPr>
          <p:cNvPr id="5" name="Content Placeholder 4">
            <a:extLst>
              <a:ext uri="{FF2B5EF4-FFF2-40B4-BE49-F238E27FC236}">
                <a16:creationId xmlns:a16="http://schemas.microsoft.com/office/drawing/2014/main" id="{117871B2-43AB-4F5C-B397-B1C43F612CA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83162" y="1846263"/>
            <a:ext cx="8086001" cy="4022725"/>
          </a:xfrm>
        </p:spPr>
      </p:pic>
    </p:spTree>
    <p:extLst>
      <p:ext uri="{BB962C8B-B14F-4D97-AF65-F5344CB8AC3E}">
        <p14:creationId xmlns:p14="http://schemas.microsoft.com/office/powerpoint/2010/main" val="2103817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87160-73FC-48C8-9177-4CB86B9EE219}"/>
              </a:ext>
            </a:extLst>
          </p:cNvPr>
          <p:cNvSpPr>
            <a:spLocks noGrp="1"/>
          </p:cNvSpPr>
          <p:nvPr>
            <p:ph type="title"/>
          </p:nvPr>
        </p:nvSpPr>
        <p:spPr/>
        <p:txBody>
          <a:bodyPr>
            <a:normAutofit fontScale="90000"/>
          </a:bodyPr>
          <a:lstStyle/>
          <a:p>
            <a:r>
              <a:rPr lang="en-US" sz="4900" dirty="0"/>
              <a:t>RECAP – Envisioning Real Utopias</a:t>
            </a:r>
            <a:br>
              <a:rPr lang="en-US" sz="4900" dirty="0"/>
            </a:br>
            <a:r>
              <a:rPr lang="en-US" sz="4900" dirty="0"/>
              <a:t>Erik Olin Wright</a:t>
            </a:r>
            <a:br>
              <a:rPr lang="en-US" sz="700" dirty="0"/>
            </a:br>
            <a:r>
              <a:rPr lang="en-CA" sz="1200" i="1" dirty="0"/>
              <a:t>Olin Wright, E. (2010) Envisioning Real Utopias, Verso</a:t>
            </a:r>
            <a:endParaRPr lang="en-US" sz="4400" dirty="0"/>
          </a:p>
        </p:txBody>
      </p:sp>
      <p:pic>
        <p:nvPicPr>
          <p:cNvPr id="4" name="Content Placeholder 3" descr="multiple pathways to social empowerment">
            <a:extLst>
              <a:ext uri="{FF2B5EF4-FFF2-40B4-BE49-F238E27FC236}">
                <a16:creationId xmlns:a16="http://schemas.microsoft.com/office/drawing/2014/main" id="{E49BF62C-3D41-4000-8FA1-FA86FC8094A2}"/>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34509" y="1878326"/>
            <a:ext cx="5783942" cy="4406814"/>
          </a:xfrm>
          <a:prstGeom prst="rect">
            <a:avLst/>
          </a:prstGeom>
          <a:noFill/>
          <a:ln>
            <a:noFill/>
          </a:ln>
        </p:spPr>
      </p:pic>
    </p:spTree>
    <p:extLst>
      <p:ext uri="{BB962C8B-B14F-4D97-AF65-F5344CB8AC3E}">
        <p14:creationId xmlns:p14="http://schemas.microsoft.com/office/powerpoint/2010/main" val="11639004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0B4E9-487A-4FBC-9A57-758E3F9FD1CA}"/>
              </a:ext>
            </a:extLst>
          </p:cNvPr>
          <p:cNvSpPr>
            <a:spLocks noGrp="1"/>
          </p:cNvSpPr>
          <p:nvPr>
            <p:ph type="title"/>
          </p:nvPr>
        </p:nvSpPr>
        <p:spPr>
          <a:xfrm>
            <a:off x="6730000" y="639097"/>
            <a:ext cx="4813072" cy="3686015"/>
          </a:xfrm>
        </p:spPr>
        <p:txBody>
          <a:bodyPr vert="horz" lIns="91440" tIns="45720" rIns="91440" bIns="45720" rtlCol="0" anchor="b">
            <a:normAutofit/>
          </a:bodyPr>
          <a:lstStyle/>
          <a:p>
            <a:r>
              <a:rPr lang="en-US" sz="3200" dirty="0">
                <a:solidFill>
                  <a:schemeClr val="tx1">
                    <a:lumMod val="85000"/>
                    <a:lumOff val="15000"/>
                  </a:schemeClr>
                </a:solidFill>
              </a:rPr>
              <a:t>RECAP – Three Systems of an Economy – John Pierce </a:t>
            </a:r>
            <a:br>
              <a:rPr lang="en-US" sz="3200" dirty="0">
                <a:solidFill>
                  <a:schemeClr val="tx1">
                    <a:lumMod val="85000"/>
                    <a:lumOff val="15000"/>
                  </a:schemeClr>
                </a:solidFill>
              </a:rPr>
            </a:br>
            <a:r>
              <a:rPr lang="en-US" sz="3200" dirty="0">
                <a:solidFill>
                  <a:schemeClr val="tx1">
                    <a:lumMod val="85000"/>
                    <a:lumOff val="15000"/>
                  </a:schemeClr>
                </a:solidFill>
              </a:rPr>
              <a:t>Pearce, J. (2009) Social Economy: Engaging as a Third System, In Amin, A. The Social Economy; International Perspectives on Economic Solidarity, p. 26. </a:t>
            </a:r>
          </a:p>
        </p:txBody>
      </p:sp>
      <p:pic>
        <p:nvPicPr>
          <p:cNvPr id="10" name="Picture 4" descr="A close up of a piece of paper&#10;&#10;Description generated with high confidence">
            <a:extLst>
              <a:ext uri="{FF2B5EF4-FFF2-40B4-BE49-F238E27FC236}">
                <a16:creationId xmlns:a16="http://schemas.microsoft.com/office/drawing/2014/main" id="{26C6740B-9987-4D66-BFF2-1CC8471A6B01}"/>
              </a:ext>
            </a:extLst>
          </p:cNvPr>
          <p:cNvPicPr/>
          <p:nvPr/>
        </p:nvPicPr>
        <p:blipFill rotWithShape="1">
          <a:blip r:embed="rId2">
            <a:extLst>
              <a:ext uri="{28A0092B-C50C-407E-A947-70E740481C1C}">
                <a14:useLocalDpi xmlns:a14="http://schemas.microsoft.com/office/drawing/2010/main" val="0"/>
              </a:ext>
            </a:extLst>
          </a:blip>
          <a:srcRect b="5781"/>
          <a:stretch/>
        </p:blipFill>
        <p:spPr bwMode="auto">
          <a:xfrm>
            <a:off x="1" y="10"/>
            <a:ext cx="6096000" cy="6857990"/>
          </a:xfrm>
          <a:prstGeom prst="rect">
            <a:avLst/>
          </a:prstGeom>
          <a:solidFill>
            <a:srgbClr val="FFFFFF">
              <a:alpha val="0"/>
            </a:srgbClr>
          </a:solidFill>
        </p:spPr>
      </p:pic>
    </p:spTree>
    <p:extLst>
      <p:ext uri="{BB962C8B-B14F-4D97-AF65-F5344CB8AC3E}">
        <p14:creationId xmlns:p14="http://schemas.microsoft.com/office/powerpoint/2010/main" val="13647468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1C6E8-F708-4CC3-81B5-C246A6EF3190}"/>
              </a:ext>
            </a:extLst>
          </p:cNvPr>
          <p:cNvSpPr>
            <a:spLocks noGrp="1"/>
          </p:cNvSpPr>
          <p:nvPr>
            <p:ph type="title"/>
          </p:nvPr>
        </p:nvSpPr>
        <p:spPr/>
        <p:txBody>
          <a:bodyPr/>
          <a:lstStyle/>
          <a:p>
            <a:r>
              <a:rPr lang="en-US" dirty="0"/>
              <a:t>Food for Thought</a:t>
            </a:r>
            <a:endParaRPr lang="en-CA" dirty="0"/>
          </a:p>
        </p:txBody>
      </p:sp>
      <p:sp>
        <p:nvSpPr>
          <p:cNvPr id="3" name="Content Placeholder 2">
            <a:extLst>
              <a:ext uri="{FF2B5EF4-FFF2-40B4-BE49-F238E27FC236}">
                <a16:creationId xmlns:a16="http://schemas.microsoft.com/office/drawing/2014/main" id="{0C88593F-9227-45E5-B303-C417B4B1C8DF}"/>
              </a:ext>
            </a:extLst>
          </p:cNvPr>
          <p:cNvSpPr>
            <a:spLocks noGrp="1"/>
          </p:cNvSpPr>
          <p:nvPr>
            <p:ph idx="1"/>
          </p:nvPr>
        </p:nvSpPr>
        <p:spPr/>
        <p:txBody>
          <a:bodyPr>
            <a:normAutofit fontScale="92500" lnSpcReduction="10000"/>
          </a:bodyPr>
          <a:lstStyle/>
          <a:p>
            <a:r>
              <a:rPr lang="en-US" dirty="0"/>
              <a:t>Calls to “fix a broken food system” assume that the capitalist food system used to work well. This assumption ignores the food systems long, racialized history of mistreatment of people of colour. The food system is unjust and unsustainable, but it is not broken. It functions precisely as the capitalist food system has always worked, concentrating power in the hands of the privileged minority and passing off the social and environmental “externalities” disproportionately to racially stigmatized groups. (Holt-Gimenez, 2017, p. 160)</a:t>
            </a:r>
          </a:p>
          <a:p>
            <a:r>
              <a:rPr lang="en-US" dirty="0"/>
              <a:t>We have created a society which appears to be totally beyond our control, but which in reality depends on our act of constant re-creation. The problem is not to destroy that society, but to stop creating it. Capitalism exists today not because we created it two hundred years ago or a hundred years ago, but because we created it today. If we do not create it tomorrow, it will not exist. (Holloway, 2010, p. 230)</a:t>
            </a:r>
            <a:endParaRPr lang="en-CA" dirty="0"/>
          </a:p>
          <a:p>
            <a:r>
              <a:rPr lang="en-US" dirty="0"/>
              <a:t>We make capitalism by creating and recreating the social relations of capitalism: we must stop doing so, we must do something else, live different social relations. Revolution is simply that: to stop making capitalism and do something else instead. The struggle is not a struggle for survival (that is the genuine struggle of abstract labour) but a struggle to live. (Holloway, 2010, p. 236)</a:t>
            </a:r>
            <a:endParaRPr lang="en-CA" dirty="0"/>
          </a:p>
          <a:p>
            <a:endParaRPr lang="en-CA" dirty="0"/>
          </a:p>
        </p:txBody>
      </p:sp>
    </p:spTree>
    <p:extLst>
      <p:ext uri="{BB962C8B-B14F-4D97-AF65-F5344CB8AC3E}">
        <p14:creationId xmlns:p14="http://schemas.microsoft.com/office/powerpoint/2010/main" val="15682060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or Concerns?</a:t>
            </a:r>
          </a:p>
        </p:txBody>
      </p:sp>
      <p:sp>
        <p:nvSpPr>
          <p:cNvPr id="3" name="Content Placeholder 2"/>
          <p:cNvSpPr>
            <a:spLocks noGrp="1"/>
          </p:cNvSpPr>
          <p:nvPr>
            <p:ph idx="1"/>
          </p:nvPr>
        </p:nvSpPr>
        <p:spPr/>
        <p:txBody>
          <a:bodyPr>
            <a:normAutofit fontScale="85000" lnSpcReduction="20000"/>
          </a:bodyPr>
          <a:lstStyle/>
          <a:p>
            <a:r>
              <a:rPr lang="en-US" sz="2400" dirty="0"/>
              <a:t>Do we want to bring food?</a:t>
            </a:r>
            <a:endParaRPr lang="en-CA" dirty="0"/>
          </a:p>
          <a:p>
            <a:r>
              <a:rPr lang="en-CA" dirty="0"/>
              <a:t>Readings for the next two weeks. What do you want to read for next week?</a:t>
            </a:r>
          </a:p>
          <a:p>
            <a:r>
              <a:rPr lang="en-CA" dirty="0" err="1"/>
              <a:t>Shragge</a:t>
            </a:r>
            <a:r>
              <a:rPr lang="en-CA" dirty="0"/>
              <a:t>, E. (2013) Activism and Social Change: Lessons for Community Organizing, 2</a:t>
            </a:r>
            <a:r>
              <a:rPr lang="en-CA" baseline="30000" dirty="0"/>
              <a:t>nd</a:t>
            </a:r>
            <a:r>
              <a:rPr lang="en-CA" dirty="0"/>
              <a:t> edition, University of Toronto Press.</a:t>
            </a:r>
            <a:br>
              <a:rPr lang="en-CA" dirty="0"/>
            </a:br>
            <a:r>
              <a:rPr lang="en-CA" dirty="0"/>
              <a:t>Chapter 1 – Theoretical Perspectives and Models of Community Work (pp. 1 – 29)</a:t>
            </a:r>
          </a:p>
          <a:p>
            <a:r>
              <a:rPr lang="en-CA" dirty="0" err="1"/>
              <a:t>Choudry</a:t>
            </a:r>
            <a:r>
              <a:rPr lang="en-CA" dirty="0"/>
              <a:t>, A., Hanley, J., </a:t>
            </a:r>
            <a:r>
              <a:rPr lang="en-CA" dirty="0" err="1"/>
              <a:t>Shragge</a:t>
            </a:r>
            <a:r>
              <a:rPr lang="en-CA" dirty="0"/>
              <a:t>, E. (2012) Organize! Building from the Local for Global Justice, PM Press. </a:t>
            </a:r>
            <a:br>
              <a:rPr lang="en-CA" dirty="0"/>
            </a:br>
            <a:r>
              <a:rPr lang="en-CA" dirty="0"/>
              <a:t>Chapter 1 – Introduction: Organize! Looking Back, Thinking Ahead (pp. 1 – 22) </a:t>
            </a:r>
          </a:p>
          <a:p>
            <a:r>
              <a:rPr lang="en-US" dirty="0" err="1"/>
              <a:t>Kuyek</a:t>
            </a:r>
            <a:r>
              <a:rPr lang="en-US" dirty="0"/>
              <a:t>, J. (2011) Community Organizing: A Holistic Approach </a:t>
            </a:r>
            <a:br>
              <a:rPr lang="en-US" dirty="0"/>
            </a:br>
            <a:r>
              <a:rPr lang="en-US" dirty="0"/>
              <a:t>Chapter 2 – Understanding Power Over (pp. 17 – 27) </a:t>
            </a:r>
            <a:br>
              <a:rPr lang="en-US" dirty="0"/>
            </a:br>
            <a:r>
              <a:rPr lang="en-US" dirty="0"/>
              <a:t>Chapter 3 – A Neighbourhood Rebuilds Itself (pp. 30 – 40)</a:t>
            </a:r>
            <a:br>
              <a:rPr lang="en-US" dirty="0"/>
            </a:br>
            <a:r>
              <a:rPr lang="en-US" dirty="0"/>
              <a:t>Chapter 4 – Transforming Our Culture (pp. 41 – 56)</a:t>
            </a:r>
            <a:endParaRPr lang="en-CA" dirty="0"/>
          </a:p>
          <a:p>
            <a:r>
              <a:rPr lang="en-CA" dirty="0"/>
              <a:t>Whitmore, E., Wilson, M. G., Calhoun, A. (2011) Activism that Works, Fernwood Publishing</a:t>
            </a:r>
            <a:br>
              <a:rPr lang="en-CA" dirty="0"/>
            </a:br>
            <a:r>
              <a:rPr lang="en-CA" dirty="0"/>
              <a:t>Chapter 2 – Building Success in Social Activism (pp. 11 – 28) </a:t>
            </a:r>
          </a:p>
          <a:p>
            <a:r>
              <a:rPr lang="en-US" dirty="0"/>
              <a:t>See you all next week. </a:t>
            </a:r>
          </a:p>
          <a:p>
            <a:endParaRPr lang="en-CA" dirty="0"/>
          </a:p>
          <a:p>
            <a:endParaRPr lang="en-US" sz="2400" dirty="0"/>
          </a:p>
        </p:txBody>
      </p:sp>
    </p:spTree>
    <p:extLst>
      <p:ext uri="{BB962C8B-B14F-4D97-AF65-F5344CB8AC3E}">
        <p14:creationId xmlns:p14="http://schemas.microsoft.com/office/powerpoint/2010/main" val="1856412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Who are you?</a:t>
            </a:r>
          </a:p>
        </p:txBody>
      </p:sp>
      <p:sp>
        <p:nvSpPr>
          <p:cNvPr id="3" name="Content Placeholder 2"/>
          <p:cNvSpPr>
            <a:spLocks noGrp="1"/>
          </p:cNvSpPr>
          <p:nvPr>
            <p:ph idx="1"/>
          </p:nvPr>
        </p:nvSpPr>
        <p:spPr/>
        <p:txBody>
          <a:bodyPr>
            <a:normAutofit fontScale="92500" lnSpcReduction="10000"/>
          </a:bodyPr>
          <a:lstStyle/>
          <a:p>
            <a:r>
              <a:rPr lang="en-CA" sz="2400" dirty="0"/>
              <a:t>What is your name?</a:t>
            </a:r>
          </a:p>
          <a:p>
            <a:r>
              <a:rPr lang="en-CA" sz="2400" dirty="0"/>
              <a:t>What is your program major and minor?</a:t>
            </a:r>
          </a:p>
          <a:p>
            <a:r>
              <a:rPr lang="en-CA" sz="2400" dirty="0"/>
              <a:t>What is your experience with community and/or local activism?</a:t>
            </a:r>
          </a:p>
          <a:p>
            <a:pPr lvl="1"/>
            <a:r>
              <a:rPr lang="en-CA" sz="2200" dirty="0"/>
              <a:t>Have you ever been involved with a community organization and/or demonstration? </a:t>
            </a:r>
          </a:p>
          <a:p>
            <a:pPr lvl="1"/>
            <a:r>
              <a:rPr lang="en-CA" sz="2200" dirty="0"/>
              <a:t>Have you ever created/organized a community organization and/or demonstration?</a:t>
            </a:r>
          </a:p>
          <a:p>
            <a:pPr lvl="1"/>
            <a:r>
              <a:rPr lang="en-CA" sz="2200" dirty="0"/>
              <a:t>Do you get involved in ‘politics’? Student associations? Municipal? Provincial? Federal?</a:t>
            </a:r>
          </a:p>
          <a:p>
            <a:pPr lvl="1"/>
            <a:r>
              <a:rPr lang="en-CA" sz="2200" dirty="0"/>
              <a:t>What is your level of knowledge about effective community organizing? </a:t>
            </a:r>
          </a:p>
          <a:p>
            <a:r>
              <a:rPr lang="en-CA" sz="2400" dirty="0"/>
              <a:t>Why did you take this course? </a:t>
            </a:r>
            <a:endParaRPr lang="en-CA" sz="2200" dirty="0"/>
          </a:p>
          <a:p>
            <a:r>
              <a:rPr lang="en-CA" sz="2400" dirty="0"/>
              <a:t>What do you want to get out of this course?</a:t>
            </a:r>
          </a:p>
          <a:p>
            <a:r>
              <a:rPr lang="en-CA" sz="2400" dirty="0"/>
              <a:t>What aspects of local and community activism interest you? </a:t>
            </a:r>
          </a:p>
          <a:p>
            <a:pPr lvl="1"/>
            <a:endParaRPr lang="en-CA" sz="2200" dirty="0"/>
          </a:p>
        </p:txBody>
      </p:sp>
    </p:spTree>
    <p:extLst>
      <p:ext uri="{BB962C8B-B14F-4D97-AF65-F5344CB8AC3E}">
        <p14:creationId xmlns:p14="http://schemas.microsoft.com/office/powerpoint/2010/main" val="1377467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3B5D9-5D1C-4C91-8CEE-069609C93693}"/>
              </a:ext>
            </a:extLst>
          </p:cNvPr>
          <p:cNvSpPr>
            <a:spLocks noGrp="1"/>
          </p:cNvSpPr>
          <p:nvPr>
            <p:ph type="title"/>
          </p:nvPr>
        </p:nvSpPr>
        <p:spPr/>
        <p:txBody>
          <a:bodyPr/>
          <a:lstStyle/>
          <a:p>
            <a:r>
              <a:rPr lang="en-US" dirty="0"/>
              <a:t>Territorial Acknowledgement </a:t>
            </a:r>
            <a:endParaRPr lang="en-CA" dirty="0"/>
          </a:p>
        </p:txBody>
      </p:sp>
      <p:sp>
        <p:nvSpPr>
          <p:cNvPr id="3" name="Content Placeholder 2">
            <a:extLst>
              <a:ext uri="{FF2B5EF4-FFF2-40B4-BE49-F238E27FC236}">
                <a16:creationId xmlns:a16="http://schemas.microsoft.com/office/drawing/2014/main" id="{860FD6C6-00E3-474F-84B5-58CC96F5EFC1}"/>
              </a:ext>
            </a:extLst>
          </p:cNvPr>
          <p:cNvSpPr>
            <a:spLocks noGrp="1"/>
          </p:cNvSpPr>
          <p:nvPr>
            <p:ph idx="1"/>
          </p:nvPr>
        </p:nvSpPr>
        <p:spPr/>
        <p:txBody>
          <a:bodyPr/>
          <a:lstStyle/>
          <a:p>
            <a:r>
              <a:rPr lang="en-CA" i="1" dirty="0"/>
              <a:t>I acknowledge that Concordia University is located on </a:t>
            </a:r>
            <a:r>
              <a:rPr lang="en-CA" i="1" dirty="0" err="1"/>
              <a:t>unceded</a:t>
            </a:r>
            <a:r>
              <a:rPr lang="en-CA" i="1" dirty="0"/>
              <a:t> Indigenous lands. The </a:t>
            </a:r>
            <a:r>
              <a:rPr lang="en-CA" i="1" dirty="0" err="1">
                <a:hlinkClick r:id="rId2"/>
              </a:rPr>
              <a:t>Kanien’kehá:ka</a:t>
            </a:r>
            <a:r>
              <a:rPr lang="en-CA" i="1" dirty="0">
                <a:hlinkClick r:id="rId2"/>
              </a:rPr>
              <a:t> </a:t>
            </a:r>
            <a:r>
              <a:rPr lang="en-CA" i="1" dirty="0"/>
              <a:t>Nation is recognized as the custodians of the lands and waters on which we gather today. </a:t>
            </a:r>
            <a:r>
              <a:rPr lang="en-CA" i="1" dirty="0" err="1"/>
              <a:t>Tiohtiá:ke</a:t>
            </a:r>
            <a:r>
              <a:rPr lang="en-CA" i="1" dirty="0"/>
              <a:t>/Montreal is historically known as a gathering place for many First Nations. Today, it is home to a diverse population of Indigenous and other peoples. We respect the continued connections with the past, present and future in our ongoing relationships with Indigenous and other peoples within the Montreal community.</a:t>
            </a:r>
            <a:r>
              <a:rPr lang="en-CA" dirty="0"/>
              <a:t> (Indigenous Directions Leadership Group, Feb. 16, 2017)</a:t>
            </a:r>
          </a:p>
          <a:p>
            <a:endParaRPr lang="en-CA" dirty="0"/>
          </a:p>
        </p:txBody>
      </p:sp>
    </p:spTree>
    <p:extLst>
      <p:ext uri="{BB962C8B-B14F-4D97-AF65-F5344CB8AC3E}">
        <p14:creationId xmlns:p14="http://schemas.microsoft.com/office/powerpoint/2010/main" val="2238738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010A2-001E-4040-8F0A-B69CC0C843B9}"/>
              </a:ext>
            </a:extLst>
          </p:cNvPr>
          <p:cNvSpPr>
            <a:spLocks noGrp="1"/>
          </p:cNvSpPr>
          <p:nvPr>
            <p:ph type="title"/>
          </p:nvPr>
        </p:nvSpPr>
        <p:spPr/>
        <p:txBody>
          <a:bodyPr/>
          <a:lstStyle/>
          <a:p>
            <a:r>
              <a:rPr lang="en-US" dirty="0"/>
              <a:t>Course Description</a:t>
            </a:r>
            <a:endParaRPr lang="en-CA" dirty="0"/>
          </a:p>
        </p:txBody>
      </p:sp>
      <p:sp>
        <p:nvSpPr>
          <p:cNvPr id="3" name="Content Placeholder 2">
            <a:extLst>
              <a:ext uri="{FF2B5EF4-FFF2-40B4-BE49-F238E27FC236}">
                <a16:creationId xmlns:a16="http://schemas.microsoft.com/office/drawing/2014/main" id="{86AA4D54-47EA-4A35-BB7F-7191E7F67897}"/>
              </a:ext>
            </a:extLst>
          </p:cNvPr>
          <p:cNvSpPr>
            <a:spLocks noGrp="1"/>
          </p:cNvSpPr>
          <p:nvPr>
            <p:ph idx="1"/>
          </p:nvPr>
        </p:nvSpPr>
        <p:spPr/>
        <p:txBody>
          <a:bodyPr>
            <a:noAutofit/>
          </a:bodyPr>
          <a:lstStyle/>
          <a:p>
            <a:r>
              <a:rPr lang="en-CA" sz="1100" dirty="0"/>
              <a:t>Current capitalist crises are affecting people worldwide. This course is about making a difference, fighting for social justice and creating a better, more equitable world – beginning in local communities. </a:t>
            </a:r>
          </a:p>
          <a:p>
            <a:r>
              <a:rPr lang="en-CA" sz="1100" dirty="0"/>
              <a:t>The goal of this course is to equip future activists, community organizers and/or social entrepreneurs with the tools to be effective in taking power, creating viable projects, and maximizing success. Students will read and discuss theoretical perspectives, explore critical debates, discuss tensions and contradictions, recognize strengths and acknowledge limitations in community organizing and local activism. </a:t>
            </a:r>
          </a:p>
          <a:p>
            <a:r>
              <a:rPr lang="en-CA" sz="1100" dirty="0"/>
              <a:t>Students will be provided with practical resources, guidelines and strategies to practice in the classroom, then use in local communities. Students will also learn about the role of social organizations, local politicians, street activists, art activists, mobilizers, agitators, and social justice warriors in creating social change. A variety of local community organizers and activists will give presentations and lead discussions about their work. Students are encouraged to get involved with these organisers through course projects and/or in other ways.</a:t>
            </a:r>
          </a:p>
          <a:p>
            <a:r>
              <a:rPr lang="en-CA" sz="1100" dirty="0"/>
              <a:t>Most importantly, in this course, we will form a community. Students will have the opportunity to make decisions about: how the course functions, their projects, the methods of evaluating their project, and get to choose what readings they will do from the list below. Students will be expected to read 40 pages a week, provide a summary of the readings and be able to discuss/debate the perspectives presented in the readings. Students will also take turns leading discussions, taking notes (and making them available online), creating online discussions and sharing information. They will be encouraged to bring food to share with the class, on a rotating schedule. </a:t>
            </a:r>
          </a:p>
          <a:p>
            <a:r>
              <a:rPr lang="en-CA" sz="1100" dirty="0"/>
              <a:t>Students will create a project to enhance the community, fight for a social justice cause, empower marginalized communities, create social values, and/or take back the economy! Students will become community activists, organizers and researchers by performing community service-learning and critical-participatory-action-research projects. Students will also get involved in their communities by attending events, actions, discussions, and/or other relevant activities; writing a blog; and making it able to the community at large (with permission of the participant and student). Furthermore, students will interview members of community organizations and/or community activists and publish blog posts (and other media forms) about the interview. These findings may be made available on the PostCapitalistPossibilities.org website and/or in other social media designed by the students. </a:t>
            </a:r>
          </a:p>
          <a:p>
            <a:r>
              <a:rPr lang="en-CA" sz="1100" dirty="0"/>
              <a:t>This syllabus will be discussed with the students in the first class to get feedback. The syllabus may be revised after the first class based on our conversation. The official syllabus will be made available at class 2 on January 16</a:t>
            </a:r>
            <a:r>
              <a:rPr lang="en-CA" sz="1100" baseline="30000" dirty="0"/>
              <a:t>th</a:t>
            </a:r>
            <a:r>
              <a:rPr lang="en-CA" sz="1100" dirty="0"/>
              <a:t>. </a:t>
            </a:r>
          </a:p>
          <a:p>
            <a:endParaRPr lang="en-CA" sz="1100" dirty="0"/>
          </a:p>
        </p:txBody>
      </p:sp>
    </p:spTree>
    <p:extLst>
      <p:ext uri="{BB962C8B-B14F-4D97-AF65-F5344CB8AC3E}">
        <p14:creationId xmlns:p14="http://schemas.microsoft.com/office/powerpoint/2010/main" val="1708873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FFB96-F54D-4592-B2E3-2F66E9B4DA09}"/>
              </a:ext>
            </a:extLst>
          </p:cNvPr>
          <p:cNvSpPr>
            <a:spLocks noGrp="1"/>
          </p:cNvSpPr>
          <p:nvPr>
            <p:ph type="title"/>
          </p:nvPr>
        </p:nvSpPr>
        <p:spPr/>
        <p:txBody>
          <a:bodyPr/>
          <a:lstStyle/>
          <a:p>
            <a:r>
              <a:rPr lang="en-US" dirty="0"/>
              <a:t>Readings</a:t>
            </a:r>
            <a:endParaRPr lang="en-CA" dirty="0"/>
          </a:p>
        </p:txBody>
      </p:sp>
      <p:sp>
        <p:nvSpPr>
          <p:cNvPr id="3" name="Content Placeholder 2">
            <a:extLst>
              <a:ext uri="{FF2B5EF4-FFF2-40B4-BE49-F238E27FC236}">
                <a16:creationId xmlns:a16="http://schemas.microsoft.com/office/drawing/2014/main" id="{61099D97-5C57-4379-8900-752AB946EB0A}"/>
              </a:ext>
            </a:extLst>
          </p:cNvPr>
          <p:cNvSpPr>
            <a:spLocks noGrp="1"/>
          </p:cNvSpPr>
          <p:nvPr>
            <p:ph idx="1"/>
          </p:nvPr>
        </p:nvSpPr>
        <p:spPr/>
        <p:txBody>
          <a:bodyPr>
            <a:normAutofit fontScale="85000" lnSpcReduction="20000"/>
          </a:bodyPr>
          <a:lstStyle/>
          <a:p>
            <a:r>
              <a:rPr lang="en-CA" dirty="0"/>
              <a:t>The following books are available at the Coop Bookstore (</a:t>
            </a:r>
            <a:r>
              <a:rPr lang="en-CA" u="sng" dirty="0">
                <a:hlinkClick r:id="rId2"/>
              </a:rPr>
              <a:t>www.co-opbookstore.ca</a:t>
            </a:r>
            <a:r>
              <a:rPr lang="en-CA" dirty="0"/>
              <a:t>) and at the library at Concordia.  </a:t>
            </a:r>
          </a:p>
          <a:p>
            <a:r>
              <a:rPr lang="en-CA" dirty="0"/>
              <a:t>Students will choose at least 40 – 50 pages per week from the readings below – </a:t>
            </a:r>
            <a:r>
              <a:rPr lang="en-CA" b="1" dirty="0"/>
              <a:t>BEFORE EACH CLASS</a:t>
            </a:r>
            <a:r>
              <a:rPr lang="en-CA" dirty="0"/>
              <a:t>. I encourage students to read the ‘required readings’, however I am also open to have students read some of the recommended readings and/or other relevant material if approved by me (Erik Chevrier). Before the end of each class, we will discuss which readings we will focus on for the upcoming week. Students are also expected to attend </a:t>
            </a:r>
            <a:r>
              <a:rPr lang="en-CA" b="1" dirty="0"/>
              <a:t>ALL</a:t>
            </a:r>
            <a:r>
              <a:rPr lang="en-CA" dirty="0"/>
              <a:t> classes and participate in class discussions. </a:t>
            </a:r>
          </a:p>
          <a:p>
            <a:endParaRPr lang="en-CA" dirty="0"/>
          </a:p>
          <a:p>
            <a:pPr lvl="1"/>
            <a:r>
              <a:rPr lang="en-CA" dirty="0" err="1"/>
              <a:t>Shragge</a:t>
            </a:r>
            <a:r>
              <a:rPr lang="en-CA" dirty="0"/>
              <a:t>, E. (2013) Activism and Social Change: Lessons for Community Organizing, 2</a:t>
            </a:r>
            <a:r>
              <a:rPr lang="en-CA" baseline="30000" dirty="0"/>
              <a:t>nd</a:t>
            </a:r>
            <a:r>
              <a:rPr lang="en-CA" dirty="0"/>
              <a:t> edition, University of Toronto Press.</a:t>
            </a:r>
          </a:p>
          <a:p>
            <a:pPr lvl="1"/>
            <a:r>
              <a:rPr lang="en-CA" dirty="0" err="1"/>
              <a:t>Choudry</a:t>
            </a:r>
            <a:r>
              <a:rPr lang="en-CA" dirty="0"/>
              <a:t>, A., Hanley, J., </a:t>
            </a:r>
            <a:r>
              <a:rPr lang="en-CA" dirty="0" err="1"/>
              <a:t>Shragge</a:t>
            </a:r>
            <a:r>
              <a:rPr lang="en-CA" dirty="0"/>
              <a:t>, E. (2012) Organize! Building from the Local for Global Justice, PM Press. </a:t>
            </a:r>
          </a:p>
          <a:p>
            <a:pPr lvl="1"/>
            <a:r>
              <a:rPr lang="en-CA" dirty="0"/>
              <a:t>Bishop, A. (2015) Becoming an Ally; Breaking the Cycle of Oppression in People, 3</a:t>
            </a:r>
            <a:r>
              <a:rPr lang="en-CA" baseline="30000" dirty="0"/>
              <a:t>rd</a:t>
            </a:r>
            <a:r>
              <a:rPr lang="en-CA" dirty="0"/>
              <a:t> Edition, Fernwood Publishing. </a:t>
            </a:r>
          </a:p>
          <a:p>
            <a:pPr lvl="1"/>
            <a:r>
              <a:rPr lang="en-US" dirty="0"/>
              <a:t>Frampton C., Kinsman, G., Thompson, A. K., </a:t>
            </a:r>
            <a:r>
              <a:rPr lang="en-US" dirty="0" err="1"/>
              <a:t>Tilleczek</a:t>
            </a:r>
            <a:r>
              <a:rPr lang="en-US" dirty="0"/>
              <a:t>, K. (2006), Sociology for Changing the World: Social Movements/Social Research</a:t>
            </a:r>
            <a:endParaRPr lang="en-CA" dirty="0"/>
          </a:p>
          <a:p>
            <a:pPr lvl="1"/>
            <a:r>
              <a:rPr lang="en-CA" dirty="0"/>
              <a:t>Whitmore, E., Wilson, M. G., Calhoun, A. (2011) Activism that Works, Fernwood Publishing</a:t>
            </a:r>
          </a:p>
          <a:p>
            <a:pPr lvl="1"/>
            <a:r>
              <a:rPr lang="en-US" dirty="0" err="1"/>
              <a:t>Kuyek</a:t>
            </a:r>
            <a:r>
              <a:rPr lang="en-US" dirty="0"/>
              <a:t>, J. (2011) Community Organizing: A Holistic Approach, Fernwood Publishing. </a:t>
            </a:r>
            <a:endParaRPr lang="en-CA" dirty="0"/>
          </a:p>
          <a:p>
            <a:pPr lvl="1"/>
            <a:r>
              <a:rPr lang="en-CA" dirty="0" err="1"/>
              <a:t>Minieri</a:t>
            </a:r>
            <a:r>
              <a:rPr lang="en-CA" dirty="0"/>
              <a:t>, J., Klein, K., </a:t>
            </a:r>
            <a:r>
              <a:rPr lang="en-CA" dirty="0" err="1"/>
              <a:t>Getsos</a:t>
            </a:r>
            <a:r>
              <a:rPr lang="en-CA" dirty="0"/>
              <a:t>, P. (2007) Tools for Radical Democracy: How to Organize for Power in Your Community, Jossey-Bass. </a:t>
            </a:r>
          </a:p>
          <a:p>
            <a:endParaRPr lang="en-CA" dirty="0"/>
          </a:p>
        </p:txBody>
      </p:sp>
    </p:spTree>
    <p:extLst>
      <p:ext uri="{BB962C8B-B14F-4D97-AF65-F5344CB8AC3E}">
        <p14:creationId xmlns:p14="http://schemas.microsoft.com/office/powerpoint/2010/main" val="24091151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45854-3A4C-4EBE-85FD-3E8E4634E2A7}"/>
              </a:ext>
            </a:extLst>
          </p:cNvPr>
          <p:cNvSpPr>
            <a:spLocks noGrp="1"/>
          </p:cNvSpPr>
          <p:nvPr>
            <p:ph type="title"/>
          </p:nvPr>
        </p:nvSpPr>
        <p:spPr/>
        <p:txBody>
          <a:bodyPr/>
          <a:lstStyle/>
          <a:p>
            <a:r>
              <a:rPr lang="en-US" dirty="0"/>
              <a:t>Course Schedule, Readings and Topics</a:t>
            </a:r>
            <a:endParaRPr lang="en-CA" dirty="0"/>
          </a:p>
        </p:txBody>
      </p:sp>
      <p:sp>
        <p:nvSpPr>
          <p:cNvPr id="3" name="Content Placeholder 2">
            <a:extLst>
              <a:ext uri="{FF2B5EF4-FFF2-40B4-BE49-F238E27FC236}">
                <a16:creationId xmlns:a16="http://schemas.microsoft.com/office/drawing/2014/main" id="{58105626-8889-4340-95CF-C4734506C78F}"/>
              </a:ext>
            </a:extLst>
          </p:cNvPr>
          <p:cNvSpPr>
            <a:spLocks noGrp="1"/>
          </p:cNvSpPr>
          <p:nvPr>
            <p:ph idx="1"/>
          </p:nvPr>
        </p:nvSpPr>
        <p:spPr/>
        <p:txBody>
          <a:bodyPr>
            <a:normAutofit fontScale="47500" lnSpcReduction="20000"/>
          </a:bodyPr>
          <a:lstStyle/>
          <a:p>
            <a:r>
              <a:rPr lang="en-CA" b="1" dirty="0"/>
              <a:t>January 9</a:t>
            </a:r>
            <a:r>
              <a:rPr lang="en-CA" b="1" baseline="30000" dirty="0"/>
              <a:t>th</a:t>
            </a:r>
            <a:r>
              <a:rPr lang="en-CA" b="1" dirty="0"/>
              <a:t> – Introduction to Community and Local Activism</a:t>
            </a:r>
            <a:br>
              <a:rPr lang="en-CA" b="1" dirty="0"/>
            </a:br>
            <a:r>
              <a:rPr lang="en-US" dirty="0"/>
              <a:t>Frampton C., Kinsman, G., Thompson, A. K., </a:t>
            </a:r>
            <a:r>
              <a:rPr lang="en-US" dirty="0" err="1"/>
              <a:t>Tilleczek</a:t>
            </a:r>
            <a:r>
              <a:rPr lang="en-US" dirty="0"/>
              <a:t>, K. (2006), Sociology for Changing the World: Social Movements/Social Research</a:t>
            </a:r>
            <a:br>
              <a:rPr lang="en-CA" dirty="0"/>
            </a:br>
            <a:r>
              <a:rPr lang="en-CA" dirty="0"/>
              <a:t>Glossary (pp. 27 – 38)</a:t>
            </a:r>
            <a:br>
              <a:rPr lang="en-CA" dirty="0"/>
            </a:br>
            <a:br>
              <a:rPr lang="en-CA" dirty="0"/>
            </a:br>
            <a:r>
              <a:rPr lang="en-CA" dirty="0"/>
              <a:t>Bishop, A. (2015) Becoming an Ally; Breaking the Cycle of Oppression in People, 3</a:t>
            </a:r>
            <a:r>
              <a:rPr lang="en-CA" baseline="30000" dirty="0"/>
              <a:t>rd</a:t>
            </a:r>
            <a:r>
              <a:rPr lang="en-CA" dirty="0"/>
              <a:t> Edition, Fernwood Publishing. </a:t>
            </a:r>
            <a:br>
              <a:rPr lang="en-CA" dirty="0"/>
            </a:br>
            <a:r>
              <a:rPr lang="en-CA" dirty="0"/>
              <a:t>Glossary (pp. 133 – 148) </a:t>
            </a:r>
            <a:br>
              <a:rPr lang="en-CA" dirty="0"/>
            </a:br>
            <a:r>
              <a:rPr lang="en-CA" dirty="0"/>
              <a:t>Appendix (pp. 149 – 165)</a:t>
            </a:r>
          </a:p>
          <a:p>
            <a:r>
              <a:rPr lang="en-CA" dirty="0"/>
              <a:t>Gibson-Graham, J. K., Cameron, J., Healy, S. (2013) Take Back the Economy; An Ethical Guide for Transforming Our Communities, University of Minnesota Press. </a:t>
            </a:r>
            <a:br>
              <a:rPr lang="en-CA" dirty="0"/>
            </a:br>
            <a:r>
              <a:rPr lang="en-CA" dirty="0"/>
              <a:t>Chart from Page 13</a:t>
            </a:r>
          </a:p>
          <a:p>
            <a:r>
              <a:rPr lang="en-CA" b="1" dirty="0"/>
              <a:t>January 16</a:t>
            </a:r>
            <a:r>
              <a:rPr lang="en-CA" b="1" baseline="30000" dirty="0"/>
              <a:t>th</a:t>
            </a:r>
            <a:r>
              <a:rPr lang="en-CA" b="1" dirty="0"/>
              <a:t> and 23</a:t>
            </a:r>
            <a:r>
              <a:rPr lang="en-CA" b="1" baseline="30000" dirty="0"/>
              <a:t>rd</a:t>
            </a:r>
            <a:r>
              <a:rPr lang="en-CA" b="1" dirty="0"/>
              <a:t> – Theoretical Perspectives and Models of Community Work</a:t>
            </a:r>
            <a:br>
              <a:rPr lang="en-CA" b="1" dirty="0"/>
            </a:br>
            <a:r>
              <a:rPr lang="en-CA" dirty="0" err="1"/>
              <a:t>Shragge</a:t>
            </a:r>
            <a:r>
              <a:rPr lang="en-CA" dirty="0"/>
              <a:t>, E. (2013) Activism and Social Change: Lessons for Community Organizing, 2</a:t>
            </a:r>
            <a:r>
              <a:rPr lang="en-CA" baseline="30000" dirty="0"/>
              <a:t>nd</a:t>
            </a:r>
            <a:r>
              <a:rPr lang="en-CA" dirty="0"/>
              <a:t> edition, University of Toronto Press.</a:t>
            </a:r>
            <a:br>
              <a:rPr lang="en-CA" dirty="0"/>
            </a:br>
            <a:r>
              <a:rPr lang="en-CA" dirty="0"/>
              <a:t>Chapter 1 – Theoretical Perspectives and Models of Community Work (pp. 1 – 29)</a:t>
            </a:r>
          </a:p>
          <a:p>
            <a:r>
              <a:rPr lang="en-CA" dirty="0" err="1"/>
              <a:t>Choudry</a:t>
            </a:r>
            <a:r>
              <a:rPr lang="en-CA" dirty="0"/>
              <a:t>, A., Hanley, J., </a:t>
            </a:r>
            <a:r>
              <a:rPr lang="en-CA" dirty="0" err="1"/>
              <a:t>Shragge</a:t>
            </a:r>
            <a:r>
              <a:rPr lang="en-CA" dirty="0"/>
              <a:t>, E. (2012) Organize! Building from the Local for Global Justice, PM Press. </a:t>
            </a:r>
            <a:br>
              <a:rPr lang="en-CA" dirty="0"/>
            </a:br>
            <a:r>
              <a:rPr lang="en-CA" dirty="0"/>
              <a:t>Chapter 1 – Introduction: Organize! Looking Back, Thinking Ahead (pp. 1 – 22) </a:t>
            </a:r>
          </a:p>
          <a:p>
            <a:r>
              <a:rPr lang="en-US" dirty="0" err="1"/>
              <a:t>Kuyek</a:t>
            </a:r>
            <a:r>
              <a:rPr lang="en-US" dirty="0"/>
              <a:t>, J. (2011) Community Organizing: A Holistic Approach </a:t>
            </a:r>
            <a:br>
              <a:rPr lang="en-US" dirty="0"/>
            </a:br>
            <a:r>
              <a:rPr lang="en-US" dirty="0"/>
              <a:t>Chapter 2 – Understanding Power Over (pp. 17 – 27) </a:t>
            </a:r>
            <a:br>
              <a:rPr lang="en-US" dirty="0"/>
            </a:br>
            <a:r>
              <a:rPr lang="en-US" dirty="0"/>
              <a:t>Chapter 3 – A Neighbourhood Rebuilds Itself (pp. 30 – 40)</a:t>
            </a:r>
            <a:br>
              <a:rPr lang="en-US" dirty="0"/>
            </a:br>
            <a:r>
              <a:rPr lang="en-US" dirty="0"/>
              <a:t>Chapter 4 – Transforming Our Culture (pp. 41 – 56)</a:t>
            </a:r>
            <a:endParaRPr lang="en-CA" dirty="0"/>
          </a:p>
          <a:p>
            <a:r>
              <a:rPr lang="en-CA" dirty="0"/>
              <a:t>Whitmore, E., Wilson, M. G., Calhoun, A. (2011) Activism that Works, Fernwood Publishing</a:t>
            </a:r>
            <a:br>
              <a:rPr lang="en-CA" dirty="0"/>
            </a:br>
            <a:r>
              <a:rPr lang="en-CA" dirty="0"/>
              <a:t>Chapter 2 – Building Success in Social Activism (pp. 11 – 28) </a:t>
            </a:r>
          </a:p>
          <a:p>
            <a:r>
              <a:rPr lang="en-CA" b="1" dirty="0"/>
              <a:t>January 30</a:t>
            </a:r>
            <a:r>
              <a:rPr lang="en-CA" b="1" baseline="30000" dirty="0"/>
              <a:t>th</a:t>
            </a:r>
            <a:r>
              <a:rPr lang="en-CA" b="1" dirty="0"/>
              <a:t> – Historical Perspectives on Activism and Community Practices in Quebec</a:t>
            </a:r>
            <a:br>
              <a:rPr lang="en-CA" b="1" dirty="0"/>
            </a:br>
            <a:r>
              <a:rPr lang="en-CA" b="1" dirty="0"/>
              <a:t>Guest Speaker Bonnie </a:t>
            </a:r>
            <a:r>
              <a:rPr lang="en-CA" b="1" dirty="0" err="1"/>
              <a:t>Soutar</a:t>
            </a:r>
            <a:r>
              <a:rPr lang="en-CA" b="1" dirty="0"/>
              <a:t> (The Depot)</a:t>
            </a:r>
            <a:br>
              <a:rPr lang="en-CA" b="1" dirty="0"/>
            </a:br>
            <a:r>
              <a:rPr lang="en-CA" dirty="0" err="1"/>
              <a:t>Shragge</a:t>
            </a:r>
            <a:r>
              <a:rPr lang="en-CA" dirty="0"/>
              <a:t>, E. (2013) Activism and Social Change: Lessons for Community Organizing, 2</a:t>
            </a:r>
            <a:r>
              <a:rPr lang="en-CA" baseline="30000" dirty="0"/>
              <a:t>nd</a:t>
            </a:r>
            <a:r>
              <a:rPr lang="en-CA" dirty="0"/>
              <a:t> edition, University of Toronto Press.</a:t>
            </a:r>
            <a:br>
              <a:rPr lang="en-CA" dirty="0"/>
            </a:br>
            <a:r>
              <a:rPr lang="en-US" dirty="0"/>
              <a:t>Chapter 2 – Getting from There to Here: Historical Development of Community Work (pp. 29 – 50) </a:t>
            </a:r>
            <a:br>
              <a:rPr lang="en-US" dirty="0"/>
            </a:br>
            <a:r>
              <a:rPr lang="en-US" dirty="0"/>
              <a:t>Chapter 3 – Legacy and Traditions of Social Action (pp. 51 – 81)</a:t>
            </a:r>
            <a:br>
              <a:rPr lang="en-US" dirty="0"/>
            </a:br>
            <a:r>
              <a:rPr lang="en-CA" dirty="0"/>
              <a:t>Chapter 4 – Social Action Continues: Fighting Back in a Neo-Liberal Age (81 – 98)</a:t>
            </a:r>
          </a:p>
          <a:p>
            <a:endParaRPr lang="en-CA" dirty="0"/>
          </a:p>
          <a:p>
            <a:endParaRPr lang="en-CA" dirty="0"/>
          </a:p>
        </p:txBody>
      </p:sp>
    </p:spTree>
    <p:extLst>
      <p:ext uri="{BB962C8B-B14F-4D97-AF65-F5344CB8AC3E}">
        <p14:creationId xmlns:p14="http://schemas.microsoft.com/office/powerpoint/2010/main" val="19081036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45854-3A4C-4EBE-85FD-3E8E4634E2A7}"/>
              </a:ext>
            </a:extLst>
          </p:cNvPr>
          <p:cNvSpPr>
            <a:spLocks noGrp="1"/>
          </p:cNvSpPr>
          <p:nvPr>
            <p:ph type="title"/>
          </p:nvPr>
        </p:nvSpPr>
        <p:spPr/>
        <p:txBody>
          <a:bodyPr/>
          <a:lstStyle/>
          <a:p>
            <a:r>
              <a:rPr lang="en-US" dirty="0"/>
              <a:t>Course Schedule, Readings and Topics</a:t>
            </a:r>
            <a:endParaRPr lang="en-CA" dirty="0"/>
          </a:p>
        </p:txBody>
      </p:sp>
      <p:sp>
        <p:nvSpPr>
          <p:cNvPr id="3" name="Content Placeholder 2">
            <a:extLst>
              <a:ext uri="{FF2B5EF4-FFF2-40B4-BE49-F238E27FC236}">
                <a16:creationId xmlns:a16="http://schemas.microsoft.com/office/drawing/2014/main" id="{58105626-8889-4340-95CF-C4734506C78F}"/>
              </a:ext>
            </a:extLst>
          </p:cNvPr>
          <p:cNvSpPr>
            <a:spLocks noGrp="1"/>
          </p:cNvSpPr>
          <p:nvPr>
            <p:ph idx="1"/>
          </p:nvPr>
        </p:nvSpPr>
        <p:spPr/>
        <p:txBody>
          <a:bodyPr>
            <a:normAutofit fontScale="25000" lnSpcReduction="20000"/>
          </a:bodyPr>
          <a:lstStyle/>
          <a:p>
            <a:r>
              <a:rPr lang="en-CA" sz="5600" b="1" dirty="0"/>
              <a:t>February 6</a:t>
            </a:r>
            <a:r>
              <a:rPr lang="en-CA" sz="5600" b="1" baseline="30000" dirty="0"/>
              <a:t>th</a:t>
            </a:r>
            <a:r>
              <a:rPr lang="en-CA" sz="5600" b="1" dirty="0"/>
              <a:t> &amp; 13 – Power and Structural Inequality in Communities </a:t>
            </a:r>
            <a:br>
              <a:rPr lang="en-CA" sz="5600" b="1" dirty="0"/>
            </a:br>
            <a:r>
              <a:rPr lang="en-CA" sz="5600" b="1" i="1" dirty="0"/>
              <a:t>(Required and recommended readings will be determined by the students)</a:t>
            </a:r>
            <a:br>
              <a:rPr lang="en-CA" sz="5600" b="1" i="1" dirty="0"/>
            </a:br>
            <a:r>
              <a:rPr lang="en-CA" sz="5600" b="1" dirty="0"/>
              <a:t>Guest Speaker on February 13</a:t>
            </a:r>
            <a:r>
              <a:rPr lang="en-CA" sz="5600" b="1" baseline="30000" dirty="0"/>
              <a:t>th</a:t>
            </a:r>
            <a:r>
              <a:rPr lang="en-CA" sz="5600" b="1" dirty="0"/>
              <a:t> – Anthony </a:t>
            </a:r>
            <a:r>
              <a:rPr lang="en-CA" sz="5600" b="1" dirty="0" err="1"/>
              <a:t>Garoufalis</a:t>
            </a:r>
            <a:r>
              <a:rPr lang="en-CA" sz="5600" b="1" dirty="0"/>
              <a:t>-Auger (Extinction Rebellion &amp; Divest Concordia)</a:t>
            </a:r>
            <a:endParaRPr lang="en-CA" sz="5600" dirty="0"/>
          </a:p>
          <a:p>
            <a:r>
              <a:rPr lang="en-CA" sz="3600" dirty="0"/>
              <a:t>Bishop, A. (2015) Becoming an Ally; Breaking the Cycle of Oppression in People, 3</a:t>
            </a:r>
            <a:r>
              <a:rPr lang="en-CA" sz="3600" baseline="30000" dirty="0"/>
              <a:t>rd</a:t>
            </a:r>
            <a:r>
              <a:rPr lang="en-CA" sz="3600" dirty="0"/>
              <a:t> Edition, Fernwood Publishing. </a:t>
            </a:r>
            <a:br>
              <a:rPr lang="en-CA" sz="3600" dirty="0"/>
            </a:br>
            <a:r>
              <a:rPr lang="en-CA" sz="3600" dirty="0"/>
              <a:t>Chapter 2 – Understanding Oppression: How did it Come About? (pp. 14 – 33)</a:t>
            </a:r>
            <a:br>
              <a:rPr lang="en-CA" sz="3600" dirty="0"/>
            </a:br>
            <a:r>
              <a:rPr lang="en-CA" sz="3600" dirty="0"/>
              <a:t>Chapter 3 – Understanding Oppression: How is it Held in Place? (pp. 35 – 43)</a:t>
            </a:r>
            <a:br>
              <a:rPr lang="en-CA" sz="3600" dirty="0"/>
            </a:br>
            <a:r>
              <a:rPr lang="en-CA" sz="3600" dirty="0"/>
              <a:t>Chapter 4 – Understanding Oppression: The Personal is Political (pp. 45 – 59)</a:t>
            </a:r>
            <a:br>
              <a:rPr lang="en-CA" sz="3600" dirty="0"/>
            </a:br>
            <a:r>
              <a:rPr lang="en-CA" sz="3600" dirty="0"/>
              <a:t>Chapter 8 – Becoming an Ally (pp. 87 – 107)</a:t>
            </a:r>
          </a:p>
          <a:p>
            <a:r>
              <a:rPr lang="en-US" sz="3600" dirty="0"/>
              <a:t>Frampton C., Kinsman, G., Thompson, A. K., </a:t>
            </a:r>
            <a:r>
              <a:rPr lang="en-CA" sz="3600" dirty="0" err="1"/>
              <a:t>Tilleczek</a:t>
            </a:r>
            <a:r>
              <a:rPr lang="en-US" sz="3600" dirty="0"/>
              <a:t>, K. (2006), Sociology for Changing the World: Social Movements/Social Research.</a:t>
            </a:r>
            <a:br>
              <a:rPr lang="en-US" sz="3600" dirty="0"/>
            </a:br>
            <a:r>
              <a:rPr lang="en-US" sz="3600" dirty="0"/>
              <a:t>Chapter 7 – Changes of Name and Sex for Transsexuals in Quebec: Understanding the Arbitrary Nature of Institutions (Viviane Namaste; pp. 160 – 173)</a:t>
            </a:r>
            <a:br>
              <a:rPr lang="en-US" sz="3600" dirty="0"/>
            </a:br>
            <a:r>
              <a:rPr lang="en-US" sz="3600" dirty="0"/>
              <a:t>Chapter 8 – Exploring the Globalized Regime of Ruling from The Standpoint of Immigration Workers (Roxana Ng; pp. 174 – 188)</a:t>
            </a:r>
            <a:br>
              <a:rPr lang="en-US" sz="3600" dirty="0"/>
            </a:br>
            <a:r>
              <a:rPr lang="en-US" sz="3600" dirty="0"/>
              <a:t>Chapter 9 – Against Illegality: New Directions in Organizing by and With Non-Status People in Canada (Cynthia Wright; pp. 189 – 207) </a:t>
            </a:r>
            <a:br>
              <a:rPr lang="en-US" sz="3600" dirty="0"/>
            </a:br>
            <a:r>
              <a:rPr lang="en-US" sz="3600" dirty="0"/>
              <a:t>Chapter 10 – Political De-Skilling/Re-Skilling: Flying Squads and the Crisis of Working-Class Consciousness/Self-Organization (Clarice </a:t>
            </a:r>
            <a:r>
              <a:rPr lang="en-US" sz="3600" dirty="0" err="1"/>
              <a:t>Kuhling</a:t>
            </a:r>
            <a:r>
              <a:rPr lang="en-US" sz="3600" dirty="0"/>
              <a:t> and Alex Levant; pp. 209 – 231)</a:t>
            </a:r>
            <a:endParaRPr lang="en-CA" sz="3600" dirty="0"/>
          </a:p>
          <a:p>
            <a:r>
              <a:rPr lang="en-CA" sz="3600" dirty="0" err="1"/>
              <a:t>Choudry</a:t>
            </a:r>
            <a:r>
              <a:rPr lang="en-CA" sz="3600" dirty="0"/>
              <a:t>, A., Hanley, J., </a:t>
            </a:r>
            <a:r>
              <a:rPr lang="en-CA" sz="3600" dirty="0" err="1"/>
              <a:t>Shragge</a:t>
            </a:r>
            <a:r>
              <a:rPr lang="en-CA" sz="3600" dirty="0"/>
              <a:t>, E. (2012) Organize! Building from the Local for Global Justice, PM Press. </a:t>
            </a:r>
            <a:br>
              <a:rPr lang="en-CA" sz="3600" dirty="0"/>
            </a:br>
            <a:r>
              <a:rPr lang="en-CA" sz="3600" dirty="0"/>
              <a:t>Chapter 9 – Art for Palestine: “</a:t>
            </a:r>
            <a:r>
              <a:rPr lang="en-CA" sz="3600" dirty="0" err="1"/>
              <a:t>Renarrating</a:t>
            </a:r>
            <a:r>
              <a:rPr lang="en-CA" sz="3600" dirty="0"/>
              <a:t>” History and the Present (</a:t>
            </a:r>
            <a:r>
              <a:rPr lang="en-CA" sz="3600" dirty="0" err="1"/>
              <a:t>Rafeef</a:t>
            </a:r>
            <a:r>
              <a:rPr lang="en-CA" sz="3600" dirty="0"/>
              <a:t> </a:t>
            </a:r>
            <a:r>
              <a:rPr lang="en-CA" sz="3600" dirty="0" err="1"/>
              <a:t>Ziadah</a:t>
            </a:r>
            <a:r>
              <a:rPr lang="en-CA" sz="3600" dirty="0"/>
              <a:t>; pp. 111 – 122)  </a:t>
            </a:r>
            <a:br>
              <a:rPr lang="en-CA" sz="3600" dirty="0"/>
            </a:br>
            <a:r>
              <a:rPr lang="en-US" sz="3600" dirty="0"/>
              <a:t>Chapter 12 – Immigrant Worker Organizing in a Time of Crisis: Adapting to the New Realities of Class Resistance (Mostafa </a:t>
            </a:r>
            <a:r>
              <a:rPr lang="en-US" sz="3600" dirty="0" err="1"/>
              <a:t>Henaway</a:t>
            </a:r>
            <a:r>
              <a:rPr lang="en-US" sz="3600" dirty="0"/>
              <a:t> pp. 144 – 155)</a:t>
            </a:r>
            <a:br>
              <a:rPr lang="en-US" sz="3600" dirty="0"/>
            </a:br>
            <a:r>
              <a:rPr lang="en-US" sz="3600" dirty="0"/>
              <a:t>Chapter 14 – Making Our Space, Taking Our Place: Lessons from Migrant Women’s Organizing in Montreal (Dolores Chew; pp. 174 – 188)</a:t>
            </a:r>
            <a:br>
              <a:rPr lang="en-US" sz="3600" dirty="0"/>
            </a:br>
            <a:r>
              <a:rPr lang="en-US" sz="3600" dirty="0"/>
              <a:t>Chapter 15 – Mad Activism Enters Its Fifth Decade: Psychiatric Survivor Organizing in Toronto (David </a:t>
            </a:r>
            <a:r>
              <a:rPr lang="en-US" sz="3600" dirty="0" err="1"/>
              <a:t>Reville</a:t>
            </a:r>
            <a:r>
              <a:rPr lang="en-US" sz="3600" dirty="0"/>
              <a:t> and Kathryn Church; pp. 189 – 201) </a:t>
            </a:r>
            <a:br>
              <a:rPr lang="en-US" sz="3600" dirty="0"/>
            </a:br>
            <a:r>
              <a:rPr lang="en-US" sz="3600" dirty="0"/>
              <a:t>Chapter 16 – Organizing and the Boycott, Divestment, Sanctions (BDS) Strategy: The Turn to BDS in </a:t>
            </a:r>
            <a:r>
              <a:rPr lang="en-US" sz="3600" dirty="0" err="1"/>
              <a:t>Palenstine</a:t>
            </a:r>
            <a:r>
              <a:rPr lang="en-US" sz="3600" dirty="0"/>
              <a:t> Solidarity Politics in Montreal (Brian </a:t>
            </a:r>
            <a:r>
              <a:rPr lang="en-US" sz="3600" dirty="0" err="1"/>
              <a:t>Aboud</a:t>
            </a:r>
            <a:r>
              <a:rPr lang="en-US" sz="3600" dirty="0"/>
              <a:t>; pp. 202 – 215)</a:t>
            </a:r>
            <a:br>
              <a:rPr lang="en-US" sz="3600" dirty="0"/>
            </a:br>
            <a:r>
              <a:rPr lang="en-US" sz="3600" dirty="0"/>
              <a:t>Chapter 19 – Moving Beyond a Politics of Solidarity Towards a Practice of Decolonization (Harsha </a:t>
            </a:r>
            <a:r>
              <a:rPr lang="en-US" sz="3600" dirty="0" err="1"/>
              <a:t>Walia</a:t>
            </a:r>
            <a:r>
              <a:rPr lang="en-US" sz="3600" dirty="0"/>
              <a:t>; pp. 240 – 253)</a:t>
            </a:r>
            <a:br>
              <a:rPr lang="en-US" sz="3600" dirty="0"/>
            </a:br>
            <a:r>
              <a:rPr lang="en-US" sz="3600" dirty="0"/>
              <a:t>Chapter 20 – Organizing in Solidarity with “Threats to National Security”: The Campaign Against Immigration “Security Certificates” (Mary Foster; pp. 254 – 265) </a:t>
            </a:r>
            <a:endParaRPr lang="en-CA" sz="3600" dirty="0"/>
          </a:p>
          <a:p>
            <a:r>
              <a:rPr lang="en-CA" sz="3600" dirty="0" err="1"/>
              <a:t>Shragge</a:t>
            </a:r>
            <a:r>
              <a:rPr lang="en-CA" sz="3600" dirty="0"/>
              <a:t>, E. (2013) Activism and Social Change: Lessons for Community Organizing, 2</a:t>
            </a:r>
            <a:r>
              <a:rPr lang="en-CA" sz="3600" baseline="30000" dirty="0"/>
              <a:t>nd</a:t>
            </a:r>
            <a:r>
              <a:rPr lang="en-CA" sz="3600" dirty="0"/>
              <a:t> edition, University of Toronto Press.</a:t>
            </a:r>
            <a:br>
              <a:rPr lang="en-CA" sz="3600" dirty="0"/>
            </a:br>
            <a:r>
              <a:rPr lang="en-US" sz="3600" dirty="0"/>
              <a:t>Chapter 6 – Conclusion: Fighting the Good Fight – The Immigrant Workers Centre (pp. 135 – 160) </a:t>
            </a:r>
            <a:endParaRPr lang="en-CA" sz="3600" dirty="0"/>
          </a:p>
          <a:p>
            <a:r>
              <a:rPr lang="en-CA" sz="3600" dirty="0" err="1"/>
              <a:t>Ravensbergen</a:t>
            </a:r>
            <a:r>
              <a:rPr lang="en-CA" sz="3600" dirty="0"/>
              <a:t>, F. </a:t>
            </a:r>
            <a:r>
              <a:rPr lang="en-CA" sz="3600" dirty="0" err="1"/>
              <a:t>VanderPlatt</a:t>
            </a:r>
            <a:r>
              <a:rPr lang="en-CA" sz="3600" dirty="0"/>
              <a:t>, M. (2010) Barriers to Citizen Participation: The Missing Voices of People Living with Low Income, Community Development Journal, 45, 4, pp. 389-403. </a:t>
            </a:r>
            <a:r>
              <a:rPr lang="en-CA" sz="3600" b="1" dirty="0"/>
              <a:t> </a:t>
            </a:r>
            <a:endParaRPr lang="en-CA" sz="3600" dirty="0"/>
          </a:p>
          <a:p>
            <a:r>
              <a:rPr lang="en-CA" sz="3600" dirty="0"/>
              <a:t>Toomey, A. H., (2011) Empowering and Disempowering in Community Development Practice: Eight Roles Practitioners Play, Community Development Journal, 46, 2, pp. 181 – 195.  </a:t>
            </a:r>
          </a:p>
          <a:p>
            <a:r>
              <a:rPr lang="en-CA" sz="3600" dirty="0"/>
              <a:t>Joseph, B., Joseph, C. F. (2019) Indigenous Relations: Insights, Tips &amp; Suggestions to Make Reconciliation a Reality, Indigenous Relations Press. </a:t>
            </a:r>
          </a:p>
          <a:p>
            <a:r>
              <a:rPr lang="en-CA" sz="3600" dirty="0"/>
              <a:t>Manuel, A., </a:t>
            </a:r>
            <a:r>
              <a:rPr lang="en-CA" sz="3600" dirty="0" err="1"/>
              <a:t>Derrickson</a:t>
            </a:r>
            <a:r>
              <a:rPr lang="en-CA" sz="3600" dirty="0"/>
              <a:t>, Grand Chief, R, Klein, N. (2018) The Reconciliation Manifesto: Recovering the Land, Rebuilding the Economy, Lorimer. </a:t>
            </a:r>
          </a:p>
          <a:p>
            <a:r>
              <a:rPr lang="en-US" sz="3600" dirty="0"/>
              <a:t>Mackey, E. (2016) Unsettled Expectations: Uncertainty, Land and Settler Decolonization, Fernwood Publishing. </a:t>
            </a:r>
            <a:endParaRPr lang="en-CA" sz="3600" dirty="0"/>
          </a:p>
          <a:p>
            <a:endParaRPr lang="en-CA" dirty="0"/>
          </a:p>
        </p:txBody>
      </p:sp>
    </p:spTree>
    <p:extLst>
      <p:ext uri="{BB962C8B-B14F-4D97-AF65-F5344CB8AC3E}">
        <p14:creationId xmlns:p14="http://schemas.microsoft.com/office/powerpoint/2010/main" val="17295034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3C20C-FDD8-4797-A072-05DAAADEA9D3}"/>
              </a:ext>
            </a:extLst>
          </p:cNvPr>
          <p:cNvSpPr>
            <a:spLocks noGrp="1"/>
          </p:cNvSpPr>
          <p:nvPr>
            <p:ph type="title"/>
          </p:nvPr>
        </p:nvSpPr>
        <p:spPr/>
        <p:txBody>
          <a:bodyPr/>
          <a:lstStyle/>
          <a:p>
            <a:r>
              <a:rPr lang="en-US" dirty="0"/>
              <a:t>Course Schedule, Readings and Topics</a:t>
            </a:r>
            <a:endParaRPr lang="en-CA" dirty="0"/>
          </a:p>
        </p:txBody>
      </p:sp>
      <p:sp>
        <p:nvSpPr>
          <p:cNvPr id="3" name="Content Placeholder 2">
            <a:extLst>
              <a:ext uri="{FF2B5EF4-FFF2-40B4-BE49-F238E27FC236}">
                <a16:creationId xmlns:a16="http://schemas.microsoft.com/office/drawing/2014/main" id="{4FCAE543-3C96-4C44-9E9F-AC5F7AD4A468}"/>
              </a:ext>
            </a:extLst>
          </p:cNvPr>
          <p:cNvSpPr>
            <a:spLocks noGrp="1"/>
          </p:cNvSpPr>
          <p:nvPr>
            <p:ph idx="1"/>
          </p:nvPr>
        </p:nvSpPr>
        <p:spPr/>
        <p:txBody>
          <a:bodyPr>
            <a:normAutofit fontScale="55000" lnSpcReduction="20000"/>
          </a:bodyPr>
          <a:lstStyle/>
          <a:p>
            <a:r>
              <a:rPr lang="en-CA" b="1" dirty="0"/>
              <a:t>February 20 – Creating Community: A Practical Process</a:t>
            </a:r>
            <a:endParaRPr lang="en-CA" dirty="0"/>
          </a:p>
          <a:p>
            <a:r>
              <a:rPr lang="en-CA" b="1" dirty="0"/>
              <a:t>Guest Speakers – Marlo Richie Turner (Head and Hands/NDG Art Hive) &amp; </a:t>
            </a:r>
            <a:r>
              <a:rPr lang="en-CA" b="1" dirty="0" err="1"/>
              <a:t>Loralie</a:t>
            </a:r>
            <a:r>
              <a:rPr lang="en-CA" b="1" dirty="0"/>
              <a:t> </a:t>
            </a:r>
            <a:r>
              <a:rPr lang="en-CA" b="1" dirty="0" err="1"/>
              <a:t>Bromby</a:t>
            </a:r>
            <a:r>
              <a:rPr lang="en-CA" b="1" dirty="0"/>
              <a:t> (Youth Jamaican Media Lab/</a:t>
            </a:r>
            <a:r>
              <a:rPr lang="en-CA" dirty="0"/>
              <a:t> </a:t>
            </a:r>
            <a:r>
              <a:rPr lang="en-CA" b="1" dirty="0"/>
              <a:t>African Canadian Development and Prevention Network/Coco/</a:t>
            </a:r>
            <a:r>
              <a:rPr lang="en-CA" dirty="0"/>
              <a:t> </a:t>
            </a:r>
            <a:r>
              <a:rPr lang="en-CA" b="1" dirty="0"/>
              <a:t>J.W. McConnell Family Foundation)</a:t>
            </a:r>
            <a:endParaRPr lang="en-CA" dirty="0"/>
          </a:p>
          <a:p>
            <a:r>
              <a:rPr lang="en-US" dirty="0" err="1"/>
              <a:t>Kuyek</a:t>
            </a:r>
            <a:r>
              <a:rPr lang="en-US" dirty="0"/>
              <a:t>, J. (2011) Community Organizing: A Holistic Approach </a:t>
            </a:r>
            <a:br>
              <a:rPr lang="en-US" dirty="0"/>
            </a:br>
            <a:r>
              <a:rPr lang="en-US" dirty="0"/>
              <a:t>Chapter 5 – Working Together (pp. 58 – 64)</a:t>
            </a:r>
            <a:br>
              <a:rPr lang="en-US" dirty="0"/>
            </a:br>
            <a:r>
              <a:rPr lang="en-US" dirty="0"/>
              <a:t>Chapter 6 – Understanding Groups and Organizations (pp. 65 – 77)</a:t>
            </a:r>
            <a:br>
              <a:rPr lang="en-US" dirty="0"/>
            </a:br>
            <a:r>
              <a:rPr lang="en-US" dirty="0"/>
              <a:t>Chapter 7 – Making Meetings Work (pp. 78 – 82)</a:t>
            </a:r>
            <a:endParaRPr lang="en-CA" dirty="0"/>
          </a:p>
          <a:p>
            <a:r>
              <a:rPr lang="en-CA" dirty="0" err="1"/>
              <a:t>Choudry</a:t>
            </a:r>
            <a:r>
              <a:rPr lang="en-CA" dirty="0"/>
              <a:t>, A., Hanley, J., </a:t>
            </a:r>
            <a:r>
              <a:rPr lang="en-CA" dirty="0" err="1"/>
              <a:t>Shragge</a:t>
            </a:r>
            <a:r>
              <a:rPr lang="en-CA" dirty="0"/>
              <a:t>, E. (2012) Organize! Building from the Local for Global Justice, PM Press. </a:t>
            </a:r>
            <a:br>
              <a:rPr lang="en-CA" dirty="0"/>
            </a:br>
            <a:r>
              <a:rPr lang="en-US" dirty="0"/>
              <a:t>Chapter 4 – Fundraising Politics and Strategy (Anne </a:t>
            </a:r>
            <a:r>
              <a:rPr lang="en-US" dirty="0" err="1"/>
              <a:t>Petermann</a:t>
            </a:r>
            <a:r>
              <a:rPr lang="en-US" dirty="0"/>
              <a:t>; pp. 46 – 55)</a:t>
            </a:r>
            <a:endParaRPr lang="en-CA" dirty="0"/>
          </a:p>
          <a:p>
            <a:r>
              <a:rPr lang="en-CA" dirty="0"/>
              <a:t>Whitmore, E., Wilson, M. G., Calhoun, A. (2011) Activism that Works, Fernwood Publishing</a:t>
            </a:r>
            <a:br>
              <a:rPr lang="en-CA" dirty="0"/>
            </a:br>
            <a:r>
              <a:rPr lang="en-CA" dirty="0"/>
              <a:t>Chapter 9 – Social Justice Committee: Success in Recruiting and Retaining Volunteers (pp. 113 – 123)</a:t>
            </a:r>
          </a:p>
          <a:p>
            <a:r>
              <a:rPr lang="en-CA" b="1" dirty="0"/>
              <a:t>March 5</a:t>
            </a:r>
            <a:r>
              <a:rPr lang="en-CA" b="1" baseline="30000" dirty="0"/>
              <a:t>th</a:t>
            </a:r>
            <a:r>
              <a:rPr lang="en-CA" b="1" dirty="0"/>
              <a:t> – Action Research and Community Organizing</a:t>
            </a:r>
            <a:endParaRPr lang="en-CA" dirty="0"/>
          </a:p>
          <a:p>
            <a:r>
              <a:rPr lang="en-CA" dirty="0" err="1"/>
              <a:t>Choudry</a:t>
            </a:r>
            <a:r>
              <a:rPr lang="en-CA" dirty="0"/>
              <a:t>, A., Hanley, J., </a:t>
            </a:r>
            <a:r>
              <a:rPr lang="en-CA" dirty="0" err="1"/>
              <a:t>Shragge</a:t>
            </a:r>
            <a:r>
              <a:rPr lang="en-CA" dirty="0"/>
              <a:t>, E. (2012) Organize! Building from the Local for Global Justice, PM Press. </a:t>
            </a:r>
            <a:br>
              <a:rPr lang="en-CA" dirty="0"/>
            </a:br>
            <a:r>
              <a:rPr lang="en-US" dirty="0"/>
              <a:t>Chapter 2 – Activist Research: Mapping Power Relations, Informing Struggles (pp. 23 – 35)</a:t>
            </a:r>
            <a:br>
              <a:rPr lang="en-US" dirty="0"/>
            </a:br>
            <a:r>
              <a:rPr lang="en-US" dirty="0"/>
              <a:t>Chapter 3 – Research Partnerships and Local Community Organizing: Reflections by Evelyn </a:t>
            </a:r>
            <a:r>
              <a:rPr lang="en-US" dirty="0" err="1"/>
              <a:t>Calugay</a:t>
            </a:r>
            <a:r>
              <a:rPr lang="en-US" dirty="0"/>
              <a:t> (pp. 36 – 45) </a:t>
            </a:r>
            <a:endParaRPr lang="en-CA" dirty="0"/>
          </a:p>
          <a:p>
            <a:r>
              <a:rPr lang="en-US" dirty="0"/>
              <a:t>Frampton C., Kinsman, G., Thompson, A. K., </a:t>
            </a:r>
            <a:r>
              <a:rPr lang="en-CA" dirty="0" err="1"/>
              <a:t>Tilleczek</a:t>
            </a:r>
            <a:r>
              <a:rPr lang="en-US" dirty="0"/>
              <a:t>, K. (2006), Sociology for Changing the World: Social Movements/Social Research</a:t>
            </a:r>
            <a:br>
              <a:rPr lang="en-US" dirty="0"/>
            </a:br>
            <a:r>
              <a:rPr lang="en-CA" dirty="0"/>
              <a:t>Chapter 1 – Political Activist as Ethnographer (George Smith; pp. 44 – 70)</a:t>
            </a:r>
            <a:br>
              <a:rPr lang="en-CA" dirty="0"/>
            </a:br>
            <a:r>
              <a:rPr lang="en-CA" dirty="0"/>
              <a:t>Chapter 3 – Research for Activism: Understanding Social Organization from the Inside (Marie Campbell; pp. 87 – 98)</a:t>
            </a:r>
            <a:br>
              <a:rPr lang="en-CA" dirty="0"/>
            </a:br>
            <a:r>
              <a:rPr lang="en-US" dirty="0"/>
              <a:t>Chapter 12 – Afterword: New Directions for Activist Research (pp. 246 – 271) </a:t>
            </a:r>
            <a:endParaRPr lang="en-CA" dirty="0"/>
          </a:p>
          <a:p>
            <a:r>
              <a:rPr lang="en-CA" dirty="0"/>
              <a:t> </a:t>
            </a:r>
          </a:p>
          <a:p>
            <a:endParaRPr lang="en-CA" dirty="0"/>
          </a:p>
        </p:txBody>
      </p:sp>
    </p:spTree>
    <p:extLst>
      <p:ext uri="{BB962C8B-B14F-4D97-AF65-F5344CB8AC3E}">
        <p14:creationId xmlns:p14="http://schemas.microsoft.com/office/powerpoint/2010/main" val="585092180"/>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1970</TotalTime>
  <Words>2951</Words>
  <Application>Microsoft Office PowerPoint</Application>
  <PresentationFormat>Widescreen</PresentationFormat>
  <Paragraphs>182</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 Unicode MS</vt:lpstr>
      <vt:lpstr>Calibri</vt:lpstr>
      <vt:lpstr>Calibri Light</vt:lpstr>
      <vt:lpstr>Retrospect</vt:lpstr>
      <vt:lpstr>Community and Local Activism</vt:lpstr>
      <vt:lpstr>About Me</vt:lpstr>
      <vt:lpstr>Who are you?</vt:lpstr>
      <vt:lpstr>Territorial Acknowledgement </vt:lpstr>
      <vt:lpstr>Course Description</vt:lpstr>
      <vt:lpstr>Readings</vt:lpstr>
      <vt:lpstr>Course Schedule, Readings and Topics</vt:lpstr>
      <vt:lpstr>Course Schedule, Readings and Topics</vt:lpstr>
      <vt:lpstr>Course Schedule, Readings and Topics</vt:lpstr>
      <vt:lpstr>Course Schedule, Readings and Topics</vt:lpstr>
      <vt:lpstr>Course Schedule, Readings and Topics</vt:lpstr>
      <vt:lpstr>Grade</vt:lpstr>
      <vt:lpstr>Letter Grade Equivalency </vt:lpstr>
      <vt:lpstr>Participation</vt:lpstr>
      <vt:lpstr>Action-Research Project</vt:lpstr>
      <vt:lpstr>Action-Research Project Proposal</vt:lpstr>
      <vt:lpstr>Blogs</vt:lpstr>
      <vt:lpstr>Reading Summary and Student-Led Seminar</vt:lpstr>
      <vt:lpstr>Students with Disabilities</vt:lpstr>
      <vt:lpstr>Safe Space Classroom</vt:lpstr>
      <vt:lpstr>My Policies</vt:lpstr>
      <vt:lpstr>Discussion about the Syllabus</vt:lpstr>
      <vt:lpstr>Discussion</vt:lpstr>
      <vt:lpstr>Getting Started Minieri, J., Klein, K., Getsos, P. (2007) Tools for Radical Democracy: How to Organize for Power in Your Community, Jossey-Bass. </vt:lpstr>
      <vt:lpstr>RECAP – Take back the Economy  Gibson Graham  Gibson-Graham, J.K., Cameron, J., Healy, S. (2013) Take Back the Economy: An Ethical Guide for Transforming Communities, University of Minnesota Press </vt:lpstr>
      <vt:lpstr>RECAP – Envisioning Real Utopias Erik Olin Wright Olin Wright, E. (2010) Envisioning Real Utopias, Verso</vt:lpstr>
      <vt:lpstr>RECAP – Three Systems of an Economy – John Pierce  Pearce, J. (2009) Social Economy: Engaging as a Third System, In Amin, A. The Social Economy; International Perspectives on Economic Solidarity, p. 26. </vt:lpstr>
      <vt:lpstr>Food for Thought</vt:lpstr>
      <vt:lpstr>Questions or Concerns?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Edible Activism!</dc:title>
  <dc:creator>Erik Chevrier</dc:creator>
  <cp:lastModifiedBy>Erik Chevrier</cp:lastModifiedBy>
  <cp:revision>181</cp:revision>
  <dcterms:created xsi:type="dcterms:W3CDTF">2016-08-29T02:04:56Z</dcterms:created>
  <dcterms:modified xsi:type="dcterms:W3CDTF">2020-01-09T18:26:25Z</dcterms:modified>
</cp:coreProperties>
</file>