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8" r:id="rId3"/>
    <p:sldId id="319" r:id="rId4"/>
    <p:sldId id="321" r:id="rId5"/>
    <p:sldId id="320" r:id="rId6"/>
    <p:sldId id="314"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Chevrier" initials="EC" lastIdx="1" clrIdx="0">
    <p:extLst>
      <p:ext uri="{19B8F6BF-5375-455C-9EA6-DF929625EA0E}">
        <p15:presenceInfo xmlns:p15="http://schemas.microsoft.com/office/powerpoint/2012/main" userId="371976d59e4c74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7" d="100"/>
          <a:sy n="57" d="100"/>
        </p:scale>
        <p:origin x="52" y="6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2020-02-20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2020-02-20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2020-02-20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2020-02-20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2020-02-20</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2020-02-20</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2020-02-20</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2020-02-20</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afconcordia.ca/wp-content/uploads/2020/01/SAF_application_010320.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eedsforchange.org.uk/strateg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Community and Local Activism</a:t>
            </a:r>
            <a:endParaRPr lang="en-CA" dirty="0"/>
          </a:p>
        </p:txBody>
      </p:sp>
      <p:sp>
        <p:nvSpPr>
          <p:cNvPr id="3" name="Subtitle 2"/>
          <p:cNvSpPr>
            <a:spLocks noGrp="1"/>
          </p:cNvSpPr>
          <p:nvPr>
            <p:ph type="subTitle" idx="1"/>
          </p:nvPr>
        </p:nvSpPr>
        <p:spPr/>
        <p:txBody>
          <a:bodyPr>
            <a:normAutofit/>
          </a:bodyPr>
          <a:lstStyle/>
          <a:p>
            <a:r>
              <a:rPr lang="en-CA" dirty="0"/>
              <a:t>Project Proposal</a:t>
            </a:r>
          </a:p>
          <a:p>
            <a:r>
              <a:rPr lang="en-CA" dirty="0"/>
              <a:t>Erik Chevrier</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fontScale="85000" lnSpcReduction="20000"/>
          </a:bodyPr>
          <a:lstStyle/>
          <a:p>
            <a:r>
              <a:rPr lang="en-CA" b="1" dirty="0"/>
              <a:t>Action Research Project:</a:t>
            </a:r>
            <a:r>
              <a:rPr lang="en-CA" dirty="0"/>
              <a:t> The objective of this assignment is to give students hands on experience by participating in current social movements. Students will perform a critical-participatory-action-based research project by creating a new community initiative and/or participating with an already existing community initiative at Concordia University or in the community at large. Students will be encouraged to perform their project together as a group, however, they may choose to work on something in a group that already exists and/or create something with likeminded people outside the classroom. Students will form clusters and contribute to the project based on their area of expertise. For example, someone with great research skills could get involved with the research portion of the project, someone with media skills can build media infrastructure, someone with great interpersonal communication skills can be our mobilizer, among other tasks. Students will be evaluated based on the depth of their involvement with the project, their deliverables (which will be agreed upon in their proposal), clearly reporting their contribution to the project, an oral presentation summarizing their role in the project, and linking the project to the course material. Students will be encouraged to make partnerships with students from Erik’s </a:t>
            </a:r>
            <a:r>
              <a:rPr lang="en-CA" i="1" dirty="0"/>
              <a:t>Advertising and the Consumer Culture</a:t>
            </a:r>
            <a:r>
              <a:rPr lang="en-CA" dirty="0"/>
              <a:t> because they will be expected to produce promotional material for community organizations and local activists.</a:t>
            </a:r>
          </a:p>
          <a:p>
            <a:r>
              <a:rPr lang="en-CA" b="1" dirty="0"/>
              <a:t>Action Research Project Proposal:</a:t>
            </a:r>
            <a:r>
              <a:rPr lang="en-CA" dirty="0"/>
              <a:t> Students will write a proposal for their desired contribution to the critical-participatory-action research project. In the proposal, the student must describe the project, discuss their anticipated involvement, outline deliverables that will be performed by the student, provide a clear timeline for what they will accomplish, discuss the importance of the project and link the project to course material.</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0F737-3A34-4417-9CAE-100ADE221039}"/>
              </a:ext>
            </a:extLst>
          </p:cNvPr>
          <p:cNvSpPr>
            <a:spLocks noGrp="1"/>
          </p:cNvSpPr>
          <p:nvPr>
            <p:ph type="title"/>
          </p:nvPr>
        </p:nvSpPr>
        <p:spPr/>
        <p:txBody>
          <a:bodyPr/>
          <a:lstStyle/>
          <a:p>
            <a:r>
              <a:rPr lang="en-US" dirty="0"/>
              <a:t>Final Paper</a:t>
            </a:r>
          </a:p>
        </p:txBody>
      </p:sp>
      <p:sp>
        <p:nvSpPr>
          <p:cNvPr id="3" name="Content Placeholder 2">
            <a:extLst>
              <a:ext uri="{FF2B5EF4-FFF2-40B4-BE49-F238E27FC236}">
                <a16:creationId xmlns:a16="http://schemas.microsoft.com/office/drawing/2014/main" id="{FC03AE80-FFD4-42C1-831C-52EB1FCCC9C6}"/>
              </a:ext>
            </a:extLst>
          </p:cNvPr>
          <p:cNvSpPr>
            <a:spLocks noGrp="1"/>
          </p:cNvSpPr>
          <p:nvPr>
            <p:ph idx="1"/>
          </p:nvPr>
        </p:nvSpPr>
        <p:spPr/>
        <p:txBody>
          <a:bodyPr>
            <a:normAutofit/>
          </a:bodyPr>
          <a:lstStyle/>
          <a:p>
            <a:r>
              <a:rPr lang="en-US" dirty="0"/>
              <a:t>Each group will </a:t>
            </a:r>
            <a:r>
              <a:rPr lang="en-US" dirty="0">
                <a:hlinkClick r:id="rId2"/>
              </a:rPr>
              <a:t>Complete the SAF Application Form</a:t>
            </a:r>
            <a:endParaRPr lang="en-US" dirty="0"/>
          </a:p>
          <a:p>
            <a:r>
              <a:rPr lang="en-US" dirty="0"/>
              <a:t>Complete a one page report about your individual contribution</a:t>
            </a:r>
          </a:p>
          <a:p>
            <a:pPr marL="0" indent="0">
              <a:buNone/>
            </a:pPr>
            <a:endParaRPr lang="en-US" dirty="0"/>
          </a:p>
          <a:p>
            <a:endParaRPr lang="en-US" dirty="0"/>
          </a:p>
        </p:txBody>
      </p:sp>
    </p:spTree>
    <p:extLst>
      <p:ext uri="{BB962C8B-B14F-4D97-AF65-F5344CB8AC3E}">
        <p14:creationId xmlns:p14="http://schemas.microsoft.com/office/powerpoint/2010/main" val="91871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3E01-D609-48BF-92DF-9B14299D59C7}"/>
              </a:ext>
            </a:extLst>
          </p:cNvPr>
          <p:cNvSpPr>
            <a:spLocks noGrp="1"/>
          </p:cNvSpPr>
          <p:nvPr>
            <p:ph type="title"/>
          </p:nvPr>
        </p:nvSpPr>
        <p:spPr/>
        <p:txBody>
          <a:bodyPr/>
          <a:lstStyle/>
          <a:p>
            <a:r>
              <a:rPr lang="en-US" dirty="0"/>
              <a:t>One Page Report</a:t>
            </a:r>
            <a:endParaRPr lang="en-CA" dirty="0"/>
          </a:p>
        </p:txBody>
      </p:sp>
      <p:sp>
        <p:nvSpPr>
          <p:cNvPr id="3" name="Content Placeholder 2">
            <a:extLst>
              <a:ext uri="{FF2B5EF4-FFF2-40B4-BE49-F238E27FC236}">
                <a16:creationId xmlns:a16="http://schemas.microsoft.com/office/drawing/2014/main" id="{63061868-A4F4-477D-B70E-342B9DA30F1F}"/>
              </a:ext>
            </a:extLst>
          </p:cNvPr>
          <p:cNvSpPr>
            <a:spLocks noGrp="1"/>
          </p:cNvSpPr>
          <p:nvPr>
            <p:ph idx="1"/>
          </p:nvPr>
        </p:nvSpPr>
        <p:spPr/>
        <p:txBody>
          <a:bodyPr/>
          <a:lstStyle/>
          <a:p>
            <a:r>
              <a:rPr lang="en-US" dirty="0"/>
              <a:t>The report must:</a:t>
            </a:r>
          </a:p>
          <a:p>
            <a:pPr lvl="1"/>
            <a:r>
              <a:rPr lang="en-US" dirty="0"/>
              <a:t>Provide a summary of what you plan on contributing to the project</a:t>
            </a:r>
          </a:p>
          <a:p>
            <a:pPr lvl="1"/>
            <a:r>
              <a:rPr lang="en-US" dirty="0"/>
              <a:t>Provide a summary of goals, objectives and targets you would like to achieve </a:t>
            </a:r>
          </a:p>
          <a:p>
            <a:pPr lvl="1"/>
            <a:r>
              <a:rPr lang="en-US" dirty="0"/>
              <a:t>Provide a way to evaluate whether you meet your goals, objectives and targets </a:t>
            </a:r>
          </a:p>
          <a:p>
            <a:pPr lvl="1"/>
            <a:r>
              <a:rPr lang="en-US" dirty="0"/>
              <a:t>Provide a summary of key strategies you will employ to accomplish your goals and objectives</a:t>
            </a:r>
          </a:p>
          <a:p>
            <a:pPr lvl="1"/>
            <a:r>
              <a:rPr lang="en-US" dirty="0"/>
              <a:t>Please provide a timeline of your tasks and when you will complete each task </a:t>
            </a:r>
          </a:p>
          <a:p>
            <a:pPr lvl="1"/>
            <a:r>
              <a:rPr lang="en-US" dirty="0"/>
              <a:t>Link project (or process) to readings and/or </a:t>
            </a:r>
            <a:r>
              <a:rPr lang="en-US"/>
              <a:t>other sources</a:t>
            </a:r>
            <a:endParaRPr lang="en-CA" dirty="0"/>
          </a:p>
        </p:txBody>
      </p:sp>
    </p:spTree>
    <p:extLst>
      <p:ext uri="{BB962C8B-B14F-4D97-AF65-F5344CB8AC3E}">
        <p14:creationId xmlns:p14="http://schemas.microsoft.com/office/powerpoint/2010/main" val="2937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B2912-601F-4202-A31F-D0D27297B5A9}"/>
              </a:ext>
            </a:extLst>
          </p:cNvPr>
          <p:cNvSpPr>
            <a:spLocks noGrp="1"/>
          </p:cNvSpPr>
          <p:nvPr>
            <p:ph type="title"/>
          </p:nvPr>
        </p:nvSpPr>
        <p:spPr/>
        <p:txBody>
          <a:bodyPr/>
          <a:lstStyle/>
          <a:p>
            <a:r>
              <a:rPr lang="en-US" dirty="0"/>
              <a:t>Resources</a:t>
            </a:r>
            <a:endParaRPr lang="en-CA" dirty="0"/>
          </a:p>
        </p:txBody>
      </p:sp>
      <p:sp>
        <p:nvSpPr>
          <p:cNvPr id="3" name="Content Placeholder 2">
            <a:extLst>
              <a:ext uri="{FF2B5EF4-FFF2-40B4-BE49-F238E27FC236}">
                <a16:creationId xmlns:a16="http://schemas.microsoft.com/office/drawing/2014/main" id="{3E04FEA6-94E7-44AC-AA3B-D7B01C359639}"/>
              </a:ext>
            </a:extLst>
          </p:cNvPr>
          <p:cNvSpPr>
            <a:spLocks noGrp="1"/>
          </p:cNvSpPr>
          <p:nvPr>
            <p:ph idx="1"/>
          </p:nvPr>
        </p:nvSpPr>
        <p:spPr/>
        <p:txBody>
          <a:bodyPr>
            <a:normAutofit fontScale="92500" lnSpcReduction="10000"/>
          </a:bodyPr>
          <a:lstStyle/>
          <a:p>
            <a:r>
              <a:rPr lang="en-US" dirty="0">
                <a:hlinkClick r:id="rId2"/>
              </a:rPr>
              <a:t>Seeds For Change Planning Your Campaign</a:t>
            </a:r>
            <a:endParaRPr lang="en-US" dirty="0"/>
          </a:p>
          <a:p>
            <a:endParaRPr lang="en-US" dirty="0"/>
          </a:p>
          <a:p>
            <a:r>
              <a:rPr lang="en-US" dirty="0"/>
              <a:t>Tools for Radical Democracy (p. 201) </a:t>
            </a:r>
          </a:p>
          <a:p>
            <a:pPr lvl="1"/>
            <a:r>
              <a:rPr lang="en-US" dirty="0"/>
              <a:t>What does a successful campaign include? </a:t>
            </a:r>
          </a:p>
          <a:p>
            <a:pPr lvl="1"/>
            <a:r>
              <a:rPr lang="en-US" dirty="0"/>
              <a:t>A campaign goal</a:t>
            </a:r>
          </a:p>
          <a:p>
            <a:pPr lvl="1"/>
            <a:r>
              <a:rPr lang="en-US" dirty="0"/>
              <a:t>A demand or set of no more than three demands</a:t>
            </a:r>
          </a:p>
          <a:p>
            <a:pPr lvl="1"/>
            <a:r>
              <a:rPr lang="en-US" dirty="0"/>
              <a:t>A primary target</a:t>
            </a:r>
          </a:p>
          <a:p>
            <a:pPr lvl="1"/>
            <a:r>
              <a:rPr lang="en-US" dirty="0"/>
              <a:t>A secondary target (if needed)</a:t>
            </a:r>
          </a:p>
          <a:p>
            <a:pPr lvl="1"/>
            <a:r>
              <a:rPr lang="en-US" dirty="0"/>
              <a:t>Key strategies that will support your primary strategy of base-building</a:t>
            </a:r>
          </a:p>
          <a:p>
            <a:pPr lvl="1"/>
            <a:r>
              <a:rPr lang="en-US" dirty="0"/>
              <a:t>Series of objectives that you can evaluate</a:t>
            </a:r>
          </a:p>
          <a:p>
            <a:pPr lvl="1"/>
            <a:r>
              <a:rPr lang="en-US" dirty="0"/>
              <a:t>A preliminary message that you will continue to develop </a:t>
            </a:r>
          </a:p>
          <a:p>
            <a:pPr lvl="1"/>
            <a:r>
              <a:rPr lang="en-US" dirty="0"/>
              <a:t>The major actions you want to execute</a:t>
            </a:r>
          </a:p>
          <a:p>
            <a:pPr lvl="1"/>
            <a:r>
              <a:rPr lang="en-US" dirty="0"/>
              <a:t>The types of tactics you either could or should not use based on your target analysis</a:t>
            </a:r>
          </a:p>
          <a:p>
            <a:endParaRPr lang="en-US" dirty="0"/>
          </a:p>
          <a:p>
            <a:endParaRPr lang="en-CA" dirty="0"/>
          </a:p>
        </p:txBody>
      </p:sp>
    </p:spTree>
    <p:extLst>
      <p:ext uri="{BB962C8B-B14F-4D97-AF65-F5344CB8AC3E}">
        <p14:creationId xmlns:p14="http://schemas.microsoft.com/office/powerpoint/2010/main" val="2576454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D41058E6-F3C5-4452-82F8-30B9FD756B40}"/>
              </a:ext>
            </a:extLst>
          </p:cNvPr>
          <p:cNvPicPr>
            <a:picLocks noChangeAspect="1"/>
          </p:cNvPicPr>
          <p:nvPr/>
        </p:nvPicPr>
        <p:blipFill>
          <a:blip r:embed="rId2"/>
          <a:stretch>
            <a:fillRect/>
          </a:stretch>
        </p:blipFill>
        <p:spPr>
          <a:xfrm>
            <a:off x="2559513" y="0"/>
            <a:ext cx="7072973" cy="6858000"/>
          </a:xfrm>
          <a:prstGeom prst="rect">
            <a:avLst/>
          </a:prstGeom>
        </p:spPr>
      </p:pic>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2410</TotalTime>
  <Words>523</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Community and Local Activism</vt:lpstr>
      <vt:lpstr>Assignments</vt:lpstr>
      <vt:lpstr>Final Paper</vt:lpstr>
      <vt:lpstr>One Page Report</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235</cp:revision>
  <dcterms:created xsi:type="dcterms:W3CDTF">2016-08-29T02:04:56Z</dcterms:created>
  <dcterms:modified xsi:type="dcterms:W3CDTF">2020-02-20T19:46:32Z</dcterms:modified>
</cp:coreProperties>
</file>