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7" r:id="rId2"/>
    <p:sldId id="275" r:id="rId3"/>
    <p:sldId id="302" r:id="rId4"/>
    <p:sldId id="301" r:id="rId5"/>
    <p:sldId id="300" r:id="rId6"/>
    <p:sldId id="303" r:id="rId7"/>
    <p:sldId id="329"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89" d="100"/>
          <a:sy n="89" d="100"/>
        </p:scale>
        <p:origin x="68" y="288"/>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2020-02-11</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2/11/2020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2/11/2020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2/11/2020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a:bodyPr>
          <a:lstStyle/>
          <a:p>
            <a:r>
              <a:rPr lang="en-US" dirty="0"/>
              <a:t>Exam 1 Instructions</a:t>
            </a:r>
          </a:p>
          <a:p>
            <a:r>
              <a:rPr lang="en-CA" dirty="0"/>
              <a:t>Erik Chevrier</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BDE4-DC2A-4A0B-9B38-5B621521E8FC}"/>
              </a:ext>
            </a:extLst>
          </p:cNvPr>
          <p:cNvSpPr>
            <a:spLocks noGrp="1"/>
          </p:cNvSpPr>
          <p:nvPr>
            <p:ph type="title"/>
          </p:nvPr>
        </p:nvSpPr>
        <p:spPr/>
        <p:txBody>
          <a:bodyPr/>
          <a:lstStyle/>
          <a:p>
            <a:r>
              <a:rPr lang="en-US" dirty="0"/>
              <a:t>Exam Overview</a:t>
            </a:r>
          </a:p>
        </p:txBody>
      </p:sp>
      <p:sp>
        <p:nvSpPr>
          <p:cNvPr id="3" name="Content Placeholder 2">
            <a:extLst>
              <a:ext uri="{FF2B5EF4-FFF2-40B4-BE49-F238E27FC236}">
                <a16:creationId xmlns:a16="http://schemas.microsoft.com/office/drawing/2014/main" id="{24809F9B-F6B9-437B-BDB5-CD4F95CAA305}"/>
              </a:ext>
            </a:extLst>
          </p:cNvPr>
          <p:cNvSpPr>
            <a:spLocks noGrp="1"/>
          </p:cNvSpPr>
          <p:nvPr>
            <p:ph idx="1"/>
          </p:nvPr>
        </p:nvSpPr>
        <p:spPr>
          <a:xfrm>
            <a:off x="1097280" y="1845733"/>
            <a:ext cx="10058400" cy="4359123"/>
          </a:xfrm>
        </p:spPr>
        <p:txBody>
          <a:bodyPr>
            <a:normAutofit/>
          </a:bodyPr>
          <a:lstStyle/>
          <a:p>
            <a:r>
              <a:rPr lang="en-US" dirty="0"/>
              <a:t>Composition of the exam will contain:</a:t>
            </a:r>
          </a:p>
          <a:p>
            <a:pPr lvl="1"/>
            <a:r>
              <a:rPr lang="en-US" dirty="0"/>
              <a:t>15 multiple choice questions.</a:t>
            </a:r>
          </a:p>
          <a:p>
            <a:pPr lvl="1"/>
            <a:r>
              <a:rPr lang="en-US" dirty="0"/>
              <a:t>2 of 3 essay questions – with follow-up questions.</a:t>
            </a:r>
          </a:p>
          <a:p>
            <a:r>
              <a:rPr lang="en-US" dirty="0"/>
              <a:t>Multiple choice questions:</a:t>
            </a:r>
          </a:p>
          <a:p>
            <a:pPr lvl="1"/>
            <a:r>
              <a:rPr lang="en-US" dirty="0"/>
              <a:t>Will be taken from the Assigned Readings and PowerPoint Slides.</a:t>
            </a:r>
          </a:p>
          <a:p>
            <a:pPr lvl="1"/>
            <a:r>
              <a:rPr lang="en-US" dirty="0"/>
              <a:t>Will be based on </a:t>
            </a:r>
            <a:r>
              <a:rPr lang="en-US" i="1" dirty="0"/>
              <a:t>recall</a:t>
            </a:r>
            <a:r>
              <a:rPr lang="en-US" dirty="0"/>
              <a:t> and </a:t>
            </a:r>
            <a:r>
              <a:rPr lang="en-US" i="1" dirty="0"/>
              <a:t>application</a:t>
            </a:r>
            <a:r>
              <a:rPr lang="en-US" dirty="0"/>
              <a:t> of concepts, terms, studies, etc. </a:t>
            </a:r>
          </a:p>
          <a:p>
            <a:r>
              <a:rPr lang="en-US" dirty="0"/>
              <a:t>Short Answer Questions:</a:t>
            </a:r>
          </a:p>
          <a:p>
            <a:pPr lvl="1"/>
            <a:r>
              <a:rPr lang="en-US" dirty="0"/>
              <a:t>Will be taken from Assigned Readings, PowerPoint, and/or Video links.</a:t>
            </a:r>
          </a:p>
          <a:p>
            <a:pPr lvl="1"/>
            <a:r>
              <a:rPr lang="en-US" dirty="0"/>
              <a:t>Will be based on a critical understanding of the topic at hand. </a:t>
            </a:r>
          </a:p>
        </p:txBody>
      </p:sp>
    </p:spTree>
    <p:extLst>
      <p:ext uri="{BB962C8B-B14F-4D97-AF65-F5344CB8AC3E}">
        <p14:creationId xmlns:p14="http://schemas.microsoft.com/office/powerpoint/2010/main" val="507408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578B4-5D6E-4BCB-900D-5A30726C417C}"/>
              </a:ext>
            </a:extLst>
          </p:cNvPr>
          <p:cNvSpPr>
            <a:spLocks noGrp="1"/>
          </p:cNvSpPr>
          <p:nvPr>
            <p:ph type="title"/>
          </p:nvPr>
        </p:nvSpPr>
        <p:spPr/>
        <p:txBody>
          <a:bodyPr/>
          <a:lstStyle/>
          <a:p>
            <a:r>
              <a:rPr lang="en-US" dirty="0"/>
              <a:t>Material to Study </a:t>
            </a:r>
            <a:endParaRPr lang="en-CA" dirty="0"/>
          </a:p>
        </p:txBody>
      </p:sp>
      <p:sp>
        <p:nvSpPr>
          <p:cNvPr id="3" name="Content Placeholder 2">
            <a:extLst>
              <a:ext uri="{FF2B5EF4-FFF2-40B4-BE49-F238E27FC236}">
                <a16:creationId xmlns:a16="http://schemas.microsoft.com/office/drawing/2014/main" id="{DEBED376-34D9-4DE7-BA61-B725CD925C12}"/>
              </a:ext>
            </a:extLst>
          </p:cNvPr>
          <p:cNvSpPr>
            <a:spLocks noGrp="1"/>
          </p:cNvSpPr>
          <p:nvPr>
            <p:ph idx="1"/>
          </p:nvPr>
        </p:nvSpPr>
        <p:spPr/>
        <p:txBody>
          <a:bodyPr>
            <a:normAutofit fontScale="62500" lnSpcReduction="20000"/>
          </a:bodyPr>
          <a:lstStyle/>
          <a:p>
            <a:r>
              <a:rPr lang="en-US" dirty="0"/>
              <a:t>Chapter 1 – Introduction: Why study advertising? Holm, N. (2017) Advertising and Consumer Society: A Critical Introduction, Palgrave Macmillan, pp. 1 – 12. </a:t>
            </a:r>
            <a:endParaRPr lang="en-CA" dirty="0"/>
          </a:p>
          <a:p>
            <a:r>
              <a:rPr lang="en-US" dirty="0"/>
              <a:t>Chapter 2 – The History of Advertising: Contexts, Transformations and Continuity, Holm, N. (2017) Advertising and Consumer Society: A Critical Introduction, Palgrave Macmillan, pp. 14 – 32.</a:t>
            </a:r>
          </a:p>
          <a:p>
            <a:r>
              <a:rPr lang="en-US" dirty="0"/>
              <a:t>Chapter 3 – Analyzing Advertisements: Form, Semiotics, and Ideology, Holm, N. (2017) Advertising and Consumer Society: A Critical Introduction, Palgrave Macmillan, pp. 35 – 61. </a:t>
            </a:r>
          </a:p>
          <a:p>
            <a:r>
              <a:rPr lang="en-US" dirty="0"/>
              <a:t>Chapter 4 – Advertising, Capitalism, and Ideology. Holm, N. (2017) Advertising and Consumer Society: A Critical Introduction, Palgrave Macmillan, pp. 63 – 92.</a:t>
            </a:r>
          </a:p>
          <a:p>
            <a:r>
              <a:rPr lang="en-US" dirty="0"/>
              <a:t>Chapter 5 – Advertising, Commodities and Commodity Fetishism, Holm, N. (2017) Advertising and Consumer Society: A Critical Introduction, Palgrave Macmillan, pp. 93 – 114.  </a:t>
            </a:r>
            <a:endParaRPr lang="en-CA" dirty="0"/>
          </a:p>
          <a:p>
            <a:r>
              <a:rPr lang="en-US" dirty="0"/>
              <a:t>Chapter 6 – Audiences for Sale: Quantification, Segmentation, and Personalization, Holm, N. (2017) Advertising and Consumer Society: A Critical Introduction, Palgrave Macmillan, pp. 117 – 137.   </a:t>
            </a:r>
            <a:endParaRPr lang="en-CA" b="1" dirty="0"/>
          </a:p>
          <a:p>
            <a:r>
              <a:rPr lang="en-US" i="1" dirty="0"/>
              <a:t>Chapter 1 – Introduction, </a:t>
            </a:r>
            <a:r>
              <a:rPr lang="en-US" i="1" dirty="0" err="1"/>
              <a:t>Leiss</a:t>
            </a:r>
            <a:r>
              <a:rPr lang="en-US" i="1" dirty="0"/>
              <a:t>, W., Kline, S., </a:t>
            </a:r>
            <a:r>
              <a:rPr lang="en-US" i="1" dirty="0" err="1"/>
              <a:t>Jhally</a:t>
            </a:r>
            <a:r>
              <a:rPr lang="en-US" i="1" dirty="0"/>
              <a:t>, S., </a:t>
            </a:r>
            <a:r>
              <a:rPr lang="en-US" i="1" dirty="0" err="1"/>
              <a:t>Botterill</a:t>
            </a:r>
            <a:r>
              <a:rPr lang="en-US" i="1" dirty="0"/>
              <a:t>, J., Asquith, K. (2018) Social Communication in Advertising, 4th Edition, Routledge, </a:t>
            </a:r>
            <a:r>
              <a:rPr lang="en-US" b="1" i="1" dirty="0"/>
              <a:t>ONLY CHART ON PAGE 15.</a:t>
            </a:r>
          </a:p>
          <a:p>
            <a:r>
              <a:rPr lang="en-US" b="1" i="1" dirty="0"/>
              <a:t>NOT ON EXAM = </a:t>
            </a:r>
            <a:r>
              <a:rPr lang="en-US" i="1" dirty="0"/>
              <a:t>Chapter 9 – Late-Modern Consumer Society, </a:t>
            </a:r>
            <a:r>
              <a:rPr lang="en-US" i="1" dirty="0" err="1"/>
              <a:t>Leiss</a:t>
            </a:r>
            <a:r>
              <a:rPr lang="en-US" i="1" dirty="0"/>
              <a:t>, W., Kline, S., </a:t>
            </a:r>
            <a:r>
              <a:rPr lang="en-US" i="1" dirty="0" err="1"/>
              <a:t>Jhally</a:t>
            </a:r>
            <a:r>
              <a:rPr lang="en-US" i="1" dirty="0"/>
              <a:t>, S., </a:t>
            </a:r>
            <a:r>
              <a:rPr lang="en-US" i="1" dirty="0" err="1"/>
              <a:t>Botterill</a:t>
            </a:r>
            <a:r>
              <a:rPr lang="en-US" i="1" dirty="0"/>
              <a:t>, J., Asquith, K. (2018) Social Communication in Advertising, 4</a:t>
            </a:r>
            <a:r>
              <a:rPr lang="en-US" i="1" baseline="30000" dirty="0"/>
              <a:t>th</a:t>
            </a:r>
            <a:r>
              <a:rPr lang="en-US" i="1" dirty="0"/>
              <a:t> Edition, Routledge, pp. 214 – 237. </a:t>
            </a:r>
          </a:p>
          <a:p>
            <a:r>
              <a:rPr lang="en-CA" b="1" i="1" dirty="0"/>
              <a:t>YOU WILL NOT BE TESTED ON THE CENTURY OF SELF DOCUMENTARY</a:t>
            </a:r>
          </a:p>
          <a:p>
            <a:endParaRPr lang="en-US" dirty="0"/>
          </a:p>
          <a:p>
            <a:endParaRPr lang="en-CA" dirty="0"/>
          </a:p>
          <a:p>
            <a:endParaRPr lang="en-CA" dirty="0"/>
          </a:p>
          <a:p>
            <a:endParaRPr lang="en-CA" dirty="0"/>
          </a:p>
        </p:txBody>
      </p:sp>
    </p:spTree>
    <p:extLst>
      <p:ext uri="{BB962C8B-B14F-4D97-AF65-F5344CB8AC3E}">
        <p14:creationId xmlns:p14="http://schemas.microsoft.com/office/powerpoint/2010/main" val="981660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CF489-AD66-4F35-8D81-079C4852F4C7}"/>
              </a:ext>
            </a:extLst>
          </p:cNvPr>
          <p:cNvSpPr>
            <a:spLocks noGrp="1"/>
          </p:cNvSpPr>
          <p:nvPr>
            <p:ph type="title"/>
          </p:nvPr>
        </p:nvSpPr>
        <p:spPr/>
        <p:txBody>
          <a:bodyPr/>
          <a:lstStyle/>
          <a:p>
            <a:r>
              <a:rPr lang="en-US" dirty="0"/>
              <a:t>Grading</a:t>
            </a:r>
          </a:p>
        </p:txBody>
      </p:sp>
      <p:sp>
        <p:nvSpPr>
          <p:cNvPr id="4" name="Content Placeholder 2">
            <a:extLst>
              <a:ext uri="{FF2B5EF4-FFF2-40B4-BE49-F238E27FC236}">
                <a16:creationId xmlns:a16="http://schemas.microsoft.com/office/drawing/2014/main" id="{E28E70EB-5565-4EC7-93AA-369FB1118584}"/>
              </a:ext>
            </a:extLst>
          </p:cNvPr>
          <p:cNvSpPr>
            <a:spLocks noGrp="1"/>
          </p:cNvSpPr>
          <p:nvPr>
            <p:ph idx="1"/>
          </p:nvPr>
        </p:nvSpPr>
        <p:spPr>
          <a:xfrm>
            <a:off x="1096963" y="1846263"/>
            <a:ext cx="10058400" cy="4022725"/>
          </a:xfrm>
        </p:spPr>
        <p:txBody>
          <a:bodyPr>
            <a:normAutofit fontScale="92500" lnSpcReduction="20000"/>
          </a:bodyPr>
          <a:lstStyle/>
          <a:p>
            <a:r>
              <a:rPr lang="en-CA" sz="2400" dirty="0"/>
              <a:t>Exam Format </a:t>
            </a:r>
          </a:p>
          <a:p>
            <a:pPr lvl="1"/>
            <a:r>
              <a:rPr lang="en-CA" sz="2200" dirty="0"/>
              <a:t>15 = Multiple Choice (1 point each)</a:t>
            </a:r>
          </a:p>
          <a:p>
            <a:pPr lvl="1"/>
            <a:r>
              <a:rPr lang="en-CA" sz="2200" dirty="0"/>
              <a:t>2 of 3 = Essay Questions (15 points each)</a:t>
            </a:r>
            <a:br>
              <a:rPr lang="en-CA" sz="2200" dirty="0"/>
            </a:br>
            <a:endParaRPr lang="en-CA" sz="2200" dirty="0"/>
          </a:p>
          <a:p>
            <a:r>
              <a:rPr lang="en-CA" sz="2400" dirty="0"/>
              <a:t>Short Answer Questions– Points (0 – 15)</a:t>
            </a:r>
          </a:p>
          <a:p>
            <a:pPr lvl="1"/>
            <a:r>
              <a:rPr lang="en-CA" dirty="0"/>
              <a:t>0 = You wrote nothing.</a:t>
            </a:r>
          </a:p>
          <a:p>
            <a:pPr lvl="1"/>
            <a:r>
              <a:rPr lang="en-CA" dirty="0"/>
              <a:t>1 – 3 = You wrote something but it is not right at all.</a:t>
            </a:r>
          </a:p>
          <a:p>
            <a:pPr lvl="1"/>
            <a:r>
              <a:rPr lang="en-CA" dirty="0"/>
              <a:t>4.5 – 8.25 = You wrote something that is partially true but mainly wrong.</a:t>
            </a:r>
          </a:p>
          <a:p>
            <a:pPr lvl="1"/>
            <a:r>
              <a:rPr lang="en-CA" dirty="0"/>
              <a:t>8.25 – 9.75 = You are correct but extremely vague.</a:t>
            </a:r>
          </a:p>
          <a:p>
            <a:pPr lvl="1"/>
            <a:r>
              <a:rPr lang="en-CA" dirty="0"/>
              <a:t>9.75 – 11.25 = You are correct but slightly vague.</a:t>
            </a:r>
          </a:p>
          <a:p>
            <a:pPr lvl="1"/>
            <a:r>
              <a:rPr lang="en-CA" dirty="0"/>
              <a:t>11.25 – 12.75 = You are correct and are clear. You provide examples to back up your claim(s).</a:t>
            </a:r>
          </a:p>
          <a:p>
            <a:pPr lvl="1"/>
            <a:r>
              <a:rPr lang="en-CA" dirty="0"/>
              <a:t>12.75 – 15 = You are spot on. You provide a range of examples to back up your claim(s). Your answer is full. You don’t leave anything out. Each part of your answer is completely correct. This is given to exceptional answers only. </a:t>
            </a:r>
          </a:p>
          <a:p>
            <a:pPr marL="201168" lvl="1" indent="0">
              <a:buNone/>
            </a:pPr>
            <a:endParaRPr lang="en-CA" dirty="0"/>
          </a:p>
        </p:txBody>
      </p:sp>
    </p:spTree>
    <p:extLst>
      <p:ext uri="{BB962C8B-B14F-4D97-AF65-F5344CB8AC3E}">
        <p14:creationId xmlns:p14="http://schemas.microsoft.com/office/powerpoint/2010/main" val="54705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62C16-34AF-4390-A82D-4DFA6C8A88FF}"/>
              </a:ext>
            </a:extLst>
          </p:cNvPr>
          <p:cNvSpPr>
            <a:spLocks noGrp="1"/>
          </p:cNvSpPr>
          <p:nvPr>
            <p:ph type="title"/>
          </p:nvPr>
        </p:nvSpPr>
        <p:spPr/>
        <p:txBody>
          <a:bodyPr/>
          <a:lstStyle/>
          <a:p>
            <a:r>
              <a:rPr lang="en-US" dirty="0"/>
              <a:t>Study Tricks</a:t>
            </a:r>
          </a:p>
        </p:txBody>
      </p:sp>
      <p:sp>
        <p:nvSpPr>
          <p:cNvPr id="3" name="Content Placeholder 2">
            <a:extLst>
              <a:ext uri="{FF2B5EF4-FFF2-40B4-BE49-F238E27FC236}">
                <a16:creationId xmlns:a16="http://schemas.microsoft.com/office/drawing/2014/main" id="{C24E28DC-0E5F-43D5-A8EC-056BCB4C4147}"/>
              </a:ext>
            </a:extLst>
          </p:cNvPr>
          <p:cNvSpPr>
            <a:spLocks noGrp="1"/>
          </p:cNvSpPr>
          <p:nvPr>
            <p:ph idx="1"/>
          </p:nvPr>
        </p:nvSpPr>
        <p:spPr/>
        <p:txBody>
          <a:bodyPr/>
          <a:lstStyle/>
          <a:p>
            <a:pPr lvl="2"/>
            <a:r>
              <a:rPr lang="en-US" dirty="0"/>
              <a:t>Form study groups</a:t>
            </a:r>
          </a:p>
          <a:p>
            <a:pPr lvl="2"/>
            <a:r>
              <a:rPr lang="en-US" dirty="0"/>
              <a:t>Read the assigned readings more than once</a:t>
            </a:r>
          </a:p>
          <a:p>
            <a:pPr lvl="2"/>
            <a:r>
              <a:rPr lang="en-US" dirty="0"/>
              <a:t>Go over the PowerPoint slides and study them in detail</a:t>
            </a:r>
          </a:p>
          <a:p>
            <a:pPr lvl="2"/>
            <a:r>
              <a:rPr lang="en-US" dirty="0"/>
              <a:t>Make sure you can define key concepts</a:t>
            </a:r>
          </a:p>
          <a:p>
            <a:pPr lvl="2"/>
            <a:r>
              <a:rPr lang="en-US" dirty="0"/>
              <a:t>Make sure you understand the charts and models</a:t>
            </a:r>
          </a:p>
          <a:p>
            <a:pPr lvl="2"/>
            <a:r>
              <a:rPr lang="en-US" dirty="0"/>
              <a:t>If you don’t understand the material, get in touch with me </a:t>
            </a:r>
          </a:p>
          <a:p>
            <a:pPr lvl="2"/>
            <a:r>
              <a:rPr lang="en-US" dirty="0"/>
              <a:t>Try to explain the material to someone else</a:t>
            </a:r>
          </a:p>
          <a:p>
            <a:pPr lvl="2"/>
            <a:r>
              <a:rPr lang="en-US" dirty="0"/>
              <a:t>Study (again) the night before the exam</a:t>
            </a:r>
          </a:p>
          <a:p>
            <a:pPr lvl="2"/>
            <a:r>
              <a:rPr lang="en-US" dirty="0"/>
              <a:t>Refresh the material for at least an hour before the exam</a:t>
            </a:r>
          </a:p>
          <a:p>
            <a:pPr lvl="2"/>
            <a:r>
              <a:rPr lang="en-US" dirty="0"/>
              <a:t>Get plenty of rest the night before the exam</a:t>
            </a:r>
          </a:p>
          <a:p>
            <a:pPr lvl="2"/>
            <a:r>
              <a:rPr lang="en-US" dirty="0"/>
              <a:t>Eat fruits and/or vegetables (or at least something healthy) before the exam</a:t>
            </a:r>
          </a:p>
          <a:p>
            <a:pPr lvl="2"/>
            <a:r>
              <a:rPr lang="en-US" dirty="0"/>
              <a:t>When you get to the exam, just relax and take your time</a:t>
            </a:r>
          </a:p>
          <a:p>
            <a:endParaRPr lang="en-US" dirty="0"/>
          </a:p>
        </p:txBody>
      </p:sp>
    </p:spTree>
    <p:extLst>
      <p:ext uri="{BB962C8B-B14F-4D97-AF65-F5344CB8AC3E}">
        <p14:creationId xmlns:p14="http://schemas.microsoft.com/office/powerpoint/2010/main" val="204865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FD558-AD84-4259-B897-A58818DF4F0E}"/>
              </a:ext>
            </a:extLst>
          </p:cNvPr>
          <p:cNvSpPr>
            <a:spLocks noGrp="1"/>
          </p:cNvSpPr>
          <p:nvPr>
            <p:ph type="title"/>
          </p:nvPr>
        </p:nvSpPr>
        <p:spPr/>
        <p:txBody>
          <a:bodyPr/>
          <a:lstStyle/>
          <a:p>
            <a:r>
              <a:rPr lang="en-US" dirty="0"/>
              <a:t>Practice Questions</a:t>
            </a:r>
            <a:endParaRPr lang="en-CA" dirty="0"/>
          </a:p>
        </p:txBody>
      </p:sp>
      <p:sp>
        <p:nvSpPr>
          <p:cNvPr id="3" name="Content Placeholder 2">
            <a:extLst>
              <a:ext uri="{FF2B5EF4-FFF2-40B4-BE49-F238E27FC236}">
                <a16:creationId xmlns:a16="http://schemas.microsoft.com/office/drawing/2014/main" id="{21E84594-7217-4023-8BA4-A03A02EB2024}"/>
              </a:ext>
            </a:extLst>
          </p:cNvPr>
          <p:cNvSpPr>
            <a:spLocks noGrp="1"/>
          </p:cNvSpPr>
          <p:nvPr>
            <p:ph idx="1"/>
          </p:nvPr>
        </p:nvSpPr>
        <p:spPr/>
        <p:txBody>
          <a:bodyPr/>
          <a:lstStyle/>
          <a:p>
            <a:r>
              <a:rPr lang="en-US" dirty="0"/>
              <a:t>Multiple Choice</a:t>
            </a:r>
          </a:p>
          <a:p>
            <a:r>
              <a:rPr lang="en-US" dirty="0"/>
              <a:t>According to Holm, a commodity is valued in two ways __________ and __________. </a:t>
            </a:r>
          </a:p>
          <a:p>
            <a:r>
              <a:rPr lang="en-US" dirty="0"/>
              <a:t>a) use-value; reuse-value </a:t>
            </a:r>
          </a:p>
          <a:p>
            <a:r>
              <a:rPr lang="en-US" dirty="0"/>
              <a:t>b) social-value; price-value</a:t>
            </a:r>
          </a:p>
          <a:p>
            <a:r>
              <a:rPr lang="en-US" dirty="0"/>
              <a:t>c) exchange-value; social-value</a:t>
            </a:r>
          </a:p>
          <a:p>
            <a:r>
              <a:rPr lang="en-US" dirty="0"/>
              <a:t>d) exchange-value; use-value</a:t>
            </a:r>
          </a:p>
          <a:p>
            <a:r>
              <a:rPr lang="en-US" dirty="0"/>
              <a:t>e) price-value; material-value</a:t>
            </a:r>
          </a:p>
          <a:p>
            <a:endParaRPr lang="en-CA" dirty="0"/>
          </a:p>
        </p:txBody>
      </p:sp>
    </p:spTree>
    <p:extLst>
      <p:ext uri="{BB962C8B-B14F-4D97-AF65-F5344CB8AC3E}">
        <p14:creationId xmlns:p14="http://schemas.microsoft.com/office/powerpoint/2010/main" val="255209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971D-B726-4275-AD5E-2AFA9752EAB2}"/>
              </a:ext>
            </a:extLst>
          </p:cNvPr>
          <p:cNvSpPr>
            <a:spLocks noGrp="1"/>
          </p:cNvSpPr>
          <p:nvPr>
            <p:ph type="title"/>
          </p:nvPr>
        </p:nvSpPr>
        <p:spPr/>
        <p:txBody>
          <a:bodyPr>
            <a:normAutofit/>
          </a:bodyPr>
          <a:lstStyle/>
          <a:p>
            <a:r>
              <a:rPr lang="en-US" dirty="0"/>
              <a:t>Late-Modern Consumer Society</a:t>
            </a:r>
            <a:br>
              <a:rPr lang="en-US" dirty="0"/>
            </a:br>
            <a:r>
              <a:rPr lang="en-US" sz="2200" dirty="0"/>
              <a:t>Less, Klein, </a:t>
            </a:r>
            <a:r>
              <a:rPr lang="en-US" sz="2200" dirty="0" err="1"/>
              <a:t>Jhally</a:t>
            </a:r>
            <a:r>
              <a:rPr lang="en-US" sz="2200" dirty="0"/>
              <a:t>, </a:t>
            </a:r>
            <a:r>
              <a:rPr lang="en-US" sz="2200" dirty="0" err="1"/>
              <a:t>Botterill</a:t>
            </a:r>
            <a:r>
              <a:rPr lang="en-US" sz="2200" dirty="0"/>
              <a:t>, Asquith (2017) Social Communication in Advertising</a:t>
            </a:r>
          </a:p>
        </p:txBody>
      </p:sp>
      <p:sp>
        <p:nvSpPr>
          <p:cNvPr id="3" name="Content Placeholder 2">
            <a:extLst>
              <a:ext uri="{FF2B5EF4-FFF2-40B4-BE49-F238E27FC236}">
                <a16:creationId xmlns:a16="http://schemas.microsoft.com/office/drawing/2014/main" id="{599602E8-D4E2-4C81-A4A4-23BA53690DAB}"/>
              </a:ext>
            </a:extLst>
          </p:cNvPr>
          <p:cNvSpPr>
            <a:spLocks noGrp="1"/>
          </p:cNvSpPr>
          <p:nvPr>
            <p:ph idx="1"/>
          </p:nvPr>
        </p:nvSpPr>
        <p:spPr/>
        <p:txBody>
          <a:bodyPr>
            <a:normAutofit/>
          </a:bodyPr>
          <a:lstStyle/>
          <a:p>
            <a:r>
              <a:rPr lang="en-US" dirty="0"/>
              <a:t>Question from: Late-Modern Consumer Society</a:t>
            </a:r>
            <a:br>
              <a:rPr lang="en-US" dirty="0"/>
            </a:br>
            <a:r>
              <a:rPr lang="en-US" dirty="0"/>
              <a:t>Less, Klein, </a:t>
            </a:r>
            <a:r>
              <a:rPr lang="en-US" dirty="0" err="1"/>
              <a:t>Jhally</a:t>
            </a:r>
            <a:r>
              <a:rPr lang="en-US" dirty="0"/>
              <a:t>, </a:t>
            </a:r>
            <a:r>
              <a:rPr lang="en-US" dirty="0" err="1"/>
              <a:t>Botterill</a:t>
            </a:r>
            <a:r>
              <a:rPr lang="en-US" dirty="0"/>
              <a:t>, Asquith (2017) Social Communication in Advertising</a:t>
            </a:r>
          </a:p>
          <a:p>
            <a:r>
              <a:rPr lang="en-US" dirty="0"/>
              <a:t>How has business become more ‘hip’? How does social opposition relate to consumerism? How have advertisers embraced ‘cool’? Brands shifted from ‘cultural blueprints’ to ‘cultural resources’ – what does this mean and what does Holt suggested that advertisers achieved these goals (3 ways)? What does Malcolm Gladwell suggest about rules to ‘cool? </a:t>
            </a:r>
          </a:p>
          <a:p>
            <a:r>
              <a:rPr lang="en-US" dirty="0"/>
              <a:t> </a:t>
            </a:r>
          </a:p>
          <a:p>
            <a:endParaRPr lang="en-US" dirty="0"/>
          </a:p>
        </p:txBody>
      </p:sp>
    </p:spTree>
    <p:extLst>
      <p:ext uri="{BB962C8B-B14F-4D97-AF65-F5344CB8AC3E}">
        <p14:creationId xmlns:p14="http://schemas.microsoft.com/office/powerpoint/2010/main" val="279273721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1809</TotalTime>
  <Words>615</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Advertising and the Consumer Culture </vt:lpstr>
      <vt:lpstr>Exam Overview</vt:lpstr>
      <vt:lpstr>Material to Study </vt:lpstr>
      <vt:lpstr>Grading</vt:lpstr>
      <vt:lpstr>Study Tricks</vt:lpstr>
      <vt:lpstr>Practice Questions</vt:lpstr>
      <vt:lpstr>Late-Modern Consumer Society Less, Klein, Jhally, Botterill, Asquith (2017) Social Communication in Advertising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262</cp:revision>
  <cp:lastPrinted>2017-07-26T18:23:54Z</cp:lastPrinted>
  <dcterms:created xsi:type="dcterms:W3CDTF">2016-01-27T06:10:50Z</dcterms:created>
  <dcterms:modified xsi:type="dcterms:W3CDTF">2020-02-11T19:36:10Z</dcterms:modified>
</cp:coreProperties>
</file>