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7" r:id="rId2"/>
    <p:sldId id="279" r:id="rId3"/>
    <p:sldId id="280" r:id="rId4"/>
    <p:sldId id="283" r:id="rId5"/>
    <p:sldId id="281" r:id="rId6"/>
    <p:sldId id="284" r:id="rId7"/>
    <p:sldId id="285" r:id="rId8"/>
    <p:sldId id="286" r:id="rId9"/>
    <p:sldId id="287" r:id="rId10"/>
    <p:sldId id="288" r:id="rId11"/>
    <p:sldId id="289" r:id="rId12"/>
    <p:sldId id="290" r:id="rId13"/>
    <p:sldId id="292" r:id="rId14"/>
    <p:sldId id="293" r:id="rId15"/>
    <p:sldId id="294" r:id="rId16"/>
    <p:sldId id="295" r:id="rId17"/>
    <p:sldId id="296" r:id="rId18"/>
    <p:sldId id="276" r:id="rId19"/>
    <p:sldId id="277" r:id="rId20"/>
    <p:sldId id="297" r:id="rId21"/>
    <p:sldId id="278"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p:scale>
          <a:sx n="89" d="100"/>
          <a:sy n="89" d="100"/>
        </p:scale>
        <p:origin x="68" y="288"/>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2020-02-11</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2/11/2020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2/11/2020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2/11/2020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I_-p5NPJvZY&amp;list=PLep_Iq-k5s0M_-lJ1saCzTBaZNqv2-yDH&amp;index=2" TargetMode="External"/><Relationship Id="rId2" Type="http://schemas.openxmlformats.org/officeDocument/2006/relationships/hyperlink" Target="https://www.youtube.com/watch?v=bSPZzMNtpKs&amp;list=PLep_Iq-k5s0M_-lJ1saCzTBaZNqv2-yDH" TargetMode="External"/><Relationship Id="rId1" Type="http://schemas.openxmlformats.org/officeDocument/2006/relationships/slideLayout" Target="../slideLayouts/slideLayout2.xml"/><Relationship Id="rId5" Type="http://schemas.openxmlformats.org/officeDocument/2006/relationships/hyperlink" Target="https://www.youtube.com/watch?v=a9u7l-yE1ec&amp;list=PLep_Iq-k5s0M_-lJ1saCzTBaZNqv2-yDH&amp;index=4" TargetMode="External"/><Relationship Id="rId4" Type="http://schemas.openxmlformats.org/officeDocument/2006/relationships/hyperlink" Target="https://www.youtube.com/watch?v=0EoCzDTynzc&amp;list=PLep_Iq-k5s0M_-lJ1saCzTBaZNqv2-yDH&amp;index=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HAxee1QN0hw" TargetMode="External"/><Relationship Id="rId2" Type="http://schemas.openxmlformats.org/officeDocument/2006/relationships/hyperlink" Target="https://www.youtube.com/watch?v=uTOlURndRiQ"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ikileaks.org/ciav7p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oxconn.com/" TargetMode="External"/><Relationship Id="rId2" Type="http://schemas.openxmlformats.org/officeDocument/2006/relationships/hyperlink" Target="https://www.youtube.com/watch?v=cFEarBzelB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US" dirty="0"/>
              <a:t>Advertising and Commodities</a:t>
            </a:r>
          </a:p>
          <a:p>
            <a:r>
              <a:rPr lang="en-CA" dirty="0"/>
              <a:t>Erik Chevrier</a:t>
            </a:r>
          </a:p>
          <a:p>
            <a:r>
              <a:rPr lang="en-CA" dirty="0"/>
              <a:t>February 11, 2020 </a:t>
            </a:r>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BA5B-44E7-4A8A-B796-06F998A38614}"/>
              </a:ext>
            </a:extLst>
          </p:cNvPr>
          <p:cNvSpPr>
            <a:spLocks noGrp="1"/>
          </p:cNvSpPr>
          <p:nvPr>
            <p:ph type="title"/>
          </p:nvPr>
        </p:nvSpPr>
        <p:spPr/>
        <p:txBody>
          <a:bodyPr/>
          <a:lstStyle/>
          <a:p>
            <a:r>
              <a:rPr lang="en-US" dirty="0"/>
              <a:t>What Meaning is Given to the iPhone 5</a:t>
            </a:r>
          </a:p>
        </p:txBody>
      </p:sp>
      <p:sp>
        <p:nvSpPr>
          <p:cNvPr id="3" name="Content Placeholder 2">
            <a:extLst>
              <a:ext uri="{FF2B5EF4-FFF2-40B4-BE49-F238E27FC236}">
                <a16:creationId xmlns:a16="http://schemas.microsoft.com/office/drawing/2014/main" id="{758D1B88-1232-44AB-B2A2-84306A755A7C}"/>
              </a:ext>
            </a:extLst>
          </p:cNvPr>
          <p:cNvSpPr>
            <a:spLocks noGrp="1"/>
          </p:cNvSpPr>
          <p:nvPr>
            <p:ph idx="1"/>
          </p:nvPr>
        </p:nvSpPr>
        <p:spPr/>
        <p:txBody>
          <a:bodyPr/>
          <a:lstStyle/>
          <a:p>
            <a:r>
              <a:rPr lang="en-US" dirty="0"/>
              <a:t>Apple – You’re more powerful than you think</a:t>
            </a:r>
          </a:p>
          <a:p>
            <a:pPr lvl="1"/>
            <a:r>
              <a:rPr lang="en-US" dirty="0">
                <a:hlinkClick r:id="rId2"/>
              </a:rPr>
              <a:t>Dreams</a:t>
            </a:r>
            <a:endParaRPr lang="en-US" dirty="0"/>
          </a:p>
          <a:p>
            <a:pPr lvl="1"/>
            <a:r>
              <a:rPr lang="en-US" dirty="0">
                <a:hlinkClick r:id="rId3"/>
              </a:rPr>
              <a:t>Parenthood</a:t>
            </a:r>
            <a:endParaRPr lang="en-US" dirty="0"/>
          </a:p>
          <a:p>
            <a:pPr lvl="1"/>
            <a:r>
              <a:rPr lang="en-US" dirty="0">
                <a:hlinkClick r:id="rId4"/>
              </a:rPr>
              <a:t>Strength</a:t>
            </a:r>
            <a:endParaRPr lang="en-US" dirty="0"/>
          </a:p>
          <a:p>
            <a:pPr lvl="1"/>
            <a:r>
              <a:rPr lang="en-US" dirty="0">
                <a:hlinkClick r:id="rId5"/>
              </a:rPr>
              <a:t>Powerful</a:t>
            </a:r>
            <a:endParaRPr lang="en-US" dirty="0"/>
          </a:p>
          <a:p>
            <a:r>
              <a:rPr lang="en-US" dirty="0"/>
              <a:t>What fetish is Apple promoting? </a:t>
            </a:r>
          </a:p>
          <a:p>
            <a:r>
              <a:rPr lang="en-US" dirty="0"/>
              <a:t>What is the difference between the use value and exchange value? </a:t>
            </a:r>
          </a:p>
          <a:p>
            <a:r>
              <a:rPr lang="en-US" dirty="0"/>
              <a:t>What is the difference between the productive qualities and commodity meaning of the iPhone 5? </a:t>
            </a:r>
          </a:p>
          <a:p>
            <a:r>
              <a:rPr lang="en-US" dirty="0"/>
              <a:t>What other commodities can you think of that has ‘popular’ fetishized meaning…i.e. ‘</a:t>
            </a:r>
            <a:r>
              <a:rPr lang="en-US" dirty="0" err="1"/>
              <a:t>Redbull</a:t>
            </a:r>
            <a:r>
              <a:rPr lang="en-US" dirty="0"/>
              <a:t> Gives You Wings’.</a:t>
            </a:r>
          </a:p>
        </p:txBody>
      </p:sp>
    </p:spTree>
    <p:extLst>
      <p:ext uri="{BB962C8B-B14F-4D97-AF65-F5344CB8AC3E}">
        <p14:creationId xmlns:p14="http://schemas.microsoft.com/office/powerpoint/2010/main" val="1022934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DA00-FE38-48C1-8CA2-2B60F9D19828}"/>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3237BF5A-6841-4AE9-AF35-3CF32A4E9350}"/>
              </a:ext>
            </a:extLst>
          </p:cNvPr>
          <p:cNvSpPr>
            <a:spLocks noGrp="1"/>
          </p:cNvSpPr>
          <p:nvPr>
            <p:ph idx="1"/>
          </p:nvPr>
        </p:nvSpPr>
        <p:spPr/>
        <p:txBody>
          <a:bodyPr/>
          <a:lstStyle/>
          <a:p>
            <a:r>
              <a:rPr lang="en-US" b="1" dirty="0"/>
              <a:t>Alienation – </a:t>
            </a:r>
            <a:r>
              <a:rPr lang="en-US" dirty="0"/>
              <a:t>Commodities are alienated from their conditions of production. Workers are alienated from their products of labour. </a:t>
            </a:r>
          </a:p>
          <a:p>
            <a:r>
              <a:rPr lang="en-US" b="1" dirty="0"/>
              <a:t>Alienation</a:t>
            </a:r>
            <a:r>
              <a:rPr lang="en-US" dirty="0"/>
              <a:t> and </a:t>
            </a:r>
            <a:r>
              <a:rPr lang="en-US" b="1" dirty="0"/>
              <a:t>fetishism</a:t>
            </a:r>
            <a:r>
              <a:rPr lang="en-US" dirty="0"/>
              <a:t> abstracts human attributes and sells them back to the consumer via the purchase of the commodity. Commodities sell you yourself and your attributes back to you. Since commodities don’t actually fulfill actual needs, people are continuously searching for another product to satisfy their needs. </a:t>
            </a:r>
          </a:p>
          <a:p>
            <a:r>
              <a:rPr lang="en-US" b="1" dirty="0"/>
              <a:t>Commodity-sign – </a:t>
            </a:r>
            <a:r>
              <a:rPr lang="en-US" dirty="0"/>
              <a:t>Commodities no longer refer to their material composition, productive qualities, or use value – they refer to commodity meanings or commodity-signs. Advertising is the main driver of producing commodity signs. </a:t>
            </a:r>
          </a:p>
        </p:txBody>
      </p:sp>
    </p:spTree>
    <p:extLst>
      <p:ext uri="{BB962C8B-B14F-4D97-AF65-F5344CB8AC3E}">
        <p14:creationId xmlns:p14="http://schemas.microsoft.com/office/powerpoint/2010/main" val="28192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FA3E-0421-4ADF-B83C-03FDF2CDCD23}"/>
              </a:ext>
            </a:extLst>
          </p:cNvPr>
          <p:cNvSpPr>
            <a:spLocks noGrp="1"/>
          </p:cNvSpPr>
          <p:nvPr>
            <p:ph type="title"/>
          </p:nvPr>
        </p:nvSpPr>
        <p:spPr/>
        <p:txBody>
          <a:bodyPr/>
          <a:lstStyle/>
          <a:p>
            <a:r>
              <a:rPr lang="en-US" dirty="0"/>
              <a:t>Audiences for Sale</a:t>
            </a:r>
          </a:p>
        </p:txBody>
      </p:sp>
      <p:sp>
        <p:nvSpPr>
          <p:cNvPr id="3" name="Content Placeholder 2">
            <a:extLst>
              <a:ext uri="{FF2B5EF4-FFF2-40B4-BE49-F238E27FC236}">
                <a16:creationId xmlns:a16="http://schemas.microsoft.com/office/drawing/2014/main" id="{B38E38E4-3FC1-45C3-BD72-E8D6935AC583}"/>
              </a:ext>
            </a:extLst>
          </p:cNvPr>
          <p:cNvSpPr>
            <a:spLocks noGrp="1"/>
          </p:cNvSpPr>
          <p:nvPr>
            <p:ph idx="1"/>
          </p:nvPr>
        </p:nvSpPr>
        <p:spPr/>
        <p:txBody>
          <a:bodyPr>
            <a:normAutofit fontScale="85000" lnSpcReduction="20000"/>
          </a:bodyPr>
          <a:lstStyle/>
          <a:p>
            <a:r>
              <a:rPr lang="en-US" dirty="0"/>
              <a:t>Videos provided in the first class:</a:t>
            </a:r>
          </a:p>
          <a:p>
            <a:pPr lvl="1"/>
            <a:r>
              <a:rPr lang="en-CA" altLang="en-US" dirty="0">
                <a:solidFill>
                  <a:srgbClr val="000000"/>
                </a:solidFill>
                <a:hlinkClick r:id="rId2"/>
              </a:rPr>
              <a:t>We Deliver Young People</a:t>
            </a:r>
            <a:endParaRPr lang="en-CA" altLang="en-US" dirty="0">
              <a:solidFill>
                <a:srgbClr val="000000"/>
              </a:solidFill>
            </a:endParaRPr>
          </a:p>
          <a:p>
            <a:pPr lvl="1"/>
            <a:r>
              <a:rPr lang="en-CA" dirty="0">
                <a:hlinkClick r:id="rId3"/>
              </a:rPr>
              <a:t>YUL-LAB</a:t>
            </a:r>
            <a:endParaRPr lang="en-CA" dirty="0"/>
          </a:p>
          <a:p>
            <a:r>
              <a:rPr lang="en-US" dirty="0"/>
              <a:t>People are bought and sold to advertisers. People are considered consumers in a market economy. The audience is a commodity. </a:t>
            </a:r>
          </a:p>
          <a:p>
            <a:r>
              <a:rPr lang="en-US" dirty="0"/>
              <a:t>Older ads targeted people with disposable income – white upper-class males and females for cleaning products. Now, people are segmented into niche consumer markets and target on a more personal level. </a:t>
            </a:r>
          </a:p>
          <a:p>
            <a:r>
              <a:rPr lang="en-US" dirty="0"/>
              <a:t>People influence the way niches and tastes are defined, they also define themselves according to the definitions of these niches and tastes. </a:t>
            </a:r>
          </a:p>
          <a:p>
            <a:pPr lvl="1"/>
            <a:r>
              <a:rPr lang="en-US" dirty="0"/>
              <a:t>“Taste classifies and it classifies the classifier” Bourdieu</a:t>
            </a:r>
          </a:p>
          <a:p>
            <a:r>
              <a:rPr lang="en-US" dirty="0"/>
              <a:t>Eyeballs and clicks(click-bait) – advertisers pay for your attention</a:t>
            </a:r>
          </a:p>
          <a:p>
            <a:r>
              <a:rPr lang="en-US" dirty="0"/>
              <a:t>Advertisers deliver audiences to companies via media</a:t>
            </a:r>
          </a:p>
          <a:p>
            <a:r>
              <a:rPr lang="en-US" dirty="0"/>
              <a:t>Advertising is actually the reason why most media and infrastructure exist – i.e. the Metro newspaper</a:t>
            </a:r>
          </a:p>
          <a:p>
            <a:pPr lvl="1"/>
            <a:r>
              <a:rPr lang="en-US" dirty="0"/>
              <a:t>Television programs and other media exist to produce audiences to sell to advertisers. </a:t>
            </a:r>
          </a:p>
          <a:p>
            <a:pPr lvl="1"/>
            <a:endParaRPr lang="en-US" dirty="0"/>
          </a:p>
        </p:txBody>
      </p:sp>
    </p:spTree>
    <p:extLst>
      <p:ext uri="{BB962C8B-B14F-4D97-AF65-F5344CB8AC3E}">
        <p14:creationId xmlns:p14="http://schemas.microsoft.com/office/powerpoint/2010/main" val="3011870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AFC7-B3FE-42B3-843F-9D6953A3FD94}"/>
              </a:ext>
            </a:extLst>
          </p:cNvPr>
          <p:cNvSpPr>
            <a:spLocks noGrp="1"/>
          </p:cNvSpPr>
          <p:nvPr>
            <p:ph type="title"/>
          </p:nvPr>
        </p:nvSpPr>
        <p:spPr/>
        <p:txBody>
          <a:bodyPr/>
          <a:lstStyle/>
          <a:p>
            <a:r>
              <a:rPr lang="en-US" dirty="0"/>
              <a:t>Fragmentation, Segmentation, Distinction</a:t>
            </a:r>
          </a:p>
        </p:txBody>
      </p:sp>
      <p:sp>
        <p:nvSpPr>
          <p:cNvPr id="3" name="Content Placeholder 2">
            <a:extLst>
              <a:ext uri="{FF2B5EF4-FFF2-40B4-BE49-F238E27FC236}">
                <a16:creationId xmlns:a16="http://schemas.microsoft.com/office/drawing/2014/main" id="{ED65DA39-95FF-4928-8A2A-DAAF0C7F8E48}"/>
              </a:ext>
            </a:extLst>
          </p:cNvPr>
          <p:cNvSpPr>
            <a:spLocks noGrp="1"/>
          </p:cNvSpPr>
          <p:nvPr>
            <p:ph idx="1"/>
          </p:nvPr>
        </p:nvSpPr>
        <p:spPr/>
        <p:txBody>
          <a:bodyPr/>
          <a:lstStyle/>
          <a:p>
            <a:r>
              <a:rPr lang="en-US" dirty="0"/>
              <a:t>Old advertising looked for mass audiences and had to be more conservative not to offend people. </a:t>
            </a:r>
          </a:p>
          <a:p>
            <a:r>
              <a:rPr lang="en-US" dirty="0"/>
              <a:t>Today, people are segmented into niches that can be targeted on a more personal level based on your values, interests, demographic characteristics, and purchase intentions, etc. </a:t>
            </a:r>
          </a:p>
          <a:p>
            <a:r>
              <a:rPr lang="en-US" b="1" dirty="0"/>
              <a:t>Niche = </a:t>
            </a:r>
            <a:r>
              <a:rPr lang="en-US" dirty="0"/>
              <a:t>A group of potential consumers defined by a particular set of interests, needs and consumer demands. </a:t>
            </a:r>
          </a:p>
          <a:p>
            <a:r>
              <a:rPr lang="en-US" b="1" dirty="0"/>
              <a:t>Nichification – </a:t>
            </a:r>
            <a:r>
              <a:rPr lang="en-US" dirty="0"/>
              <a:t>Rationalizes mass audiences into discrete groups in order to extract profits by ensuring that targeted messages reach appropriate audiences thereby eliminating unproductive costly waste. </a:t>
            </a:r>
          </a:p>
          <a:p>
            <a:r>
              <a:rPr lang="en-US" dirty="0"/>
              <a:t>What niche demographic are you part of? </a:t>
            </a:r>
          </a:p>
          <a:p>
            <a:endParaRPr lang="en-US" dirty="0"/>
          </a:p>
        </p:txBody>
      </p:sp>
    </p:spTree>
    <p:extLst>
      <p:ext uri="{BB962C8B-B14F-4D97-AF65-F5344CB8AC3E}">
        <p14:creationId xmlns:p14="http://schemas.microsoft.com/office/powerpoint/2010/main" val="313675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5EB13D-AFEA-4DE7-90E6-1FD4D787DE10}"/>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100">
                <a:solidFill>
                  <a:schemeClr val="tx1">
                    <a:lumMod val="85000"/>
                    <a:lumOff val="15000"/>
                  </a:schemeClr>
                </a:solidFill>
              </a:rPr>
              <a:t>Fragmentation and Self-Fulfilling Prophecy</a:t>
            </a:r>
          </a:p>
        </p:txBody>
      </p:sp>
      <p:pic>
        <p:nvPicPr>
          <p:cNvPr id="5" name="Content Placeholder 4" descr="A close up of text on a white background&#10;&#10;Description generated with high confidence">
            <a:extLst>
              <a:ext uri="{FF2B5EF4-FFF2-40B4-BE49-F238E27FC236}">
                <a16:creationId xmlns:a16="http://schemas.microsoft.com/office/drawing/2014/main" id="{D95DDC41-F7A1-4B9B-9A39-94AEBA4299E5}"/>
              </a:ext>
            </a:extLst>
          </p:cNvPr>
          <p:cNvPicPr>
            <a:picLocks noGrp="1" noChangeAspect="1"/>
          </p:cNvPicPr>
          <p:nvPr>
            <p:ph idx="1"/>
          </p:nvPr>
        </p:nvPicPr>
        <p:blipFill>
          <a:blip r:embed="rId2"/>
          <a:stretch>
            <a:fillRect/>
          </a:stretch>
        </p:blipFill>
        <p:spPr>
          <a:xfrm>
            <a:off x="829362" y="640081"/>
            <a:ext cx="6521491" cy="5054156"/>
          </a:xfrm>
          <a:prstGeom prst="rect">
            <a:avLst/>
          </a:prstGeom>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102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8DC9E-1594-4028-AACE-22A718B13BD0}"/>
              </a:ext>
            </a:extLst>
          </p:cNvPr>
          <p:cNvSpPr>
            <a:spLocks noGrp="1"/>
          </p:cNvSpPr>
          <p:nvPr>
            <p:ph type="title"/>
          </p:nvPr>
        </p:nvSpPr>
        <p:spPr/>
        <p:txBody>
          <a:bodyPr/>
          <a:lstStyle/>
          <a:p>
            <a:r>
              <a:rPr lang="en-US" dirty="0"/>
              <a:t>Conspicuous Consumption and Taste</a:t>
            </a:r>
          </a:p>
        </p:txBody>
      </p:sp>
      <p:sp>
        <p:nvSpPr>
          <p:cNvPr id="3" name="Content Placeholder 2">
            <a:extLst>
              <a:ext uri="{FF2B5EF4-FFF2-40B4-BE49-F238E27FC236}">
                <a16:creationId xmlns:a16="http://schemas.microsoft.com/office/drawing/2014/main" id="{BB956C6F-3115-42C3-90AF-12B637D63AE6}"/>
              </a:ext>
            </a:extLst>
          </p:cNvPr>
          <p:cNvSpPr>
            <a:spLocks noGrp="1"/>
          </p:cNvSpPr>
          <p:nvPr>
            <p:ph idx="1"/>
          </p:nvPr>
        </p:nvSpPr>
        <p:spPr/>
        <p:txBody>
          <a:bodyPr/>
          <a:lstStyle/>
          <a:p>
            <a:r>
              <a:rPr lang="en-US" dirty="0"/>
              <a:t>Taste refers to what you like, dislike, enjoy, despise, seek out, on a sensual and intellectual level.</a:t>
            </a:r>
          </a:p>
          <a:p>
            <a:r>
              <a:rPr lang="en-US" b="1" dirty="0"/>
              <a:t>Conspicuous consumption </a:t>
            </a:r>
            <a:r>
              <a:rPr lang="en-US" dirty="0"/>
              <a:t>is a term coined by Thorstein Veblen to describe purchase and display of goods in order to communicate one’s social status.  </a:t>
            </a:r>
          </a:p>
          <a:p>
            <a:endParaRPr lang="en-US" dirty="0"/>
          </a:p>
          <a:p>
            <a:r>
              <a:rPr lang="en-US" dirty="0"/>
              <a:t>Taste is categorized and assigned different objects to those categories.</a:t>
            </a:r>
          </a:p>
          <a:p>
            <a:r>
              <a:rPr lang="en-US" dirty="0"/>
              <a:t>People define themselves through their taste preferences. </a:t>
            </a:r>
          </a:p>
          <a:p>
            <a:endParaRPr lang="en-US" dirty="0"/>
          </a:p>
          <a:p>
            <a:r>
              <a:rPr lang="en-US" dirty="0"/>
              <a:t>What are your tastes? </a:t>
            </a:r>
          </a:p>
        </p:txBody>
      </p:sp>
    </p:spTree>
    <p:extLst>
      <p:ext uri="{BB962C8B-B14F-4D97-AF65-F5344CB8AC3E}">
        <p14:creationId xmlns:p14="http://schemas.microsoft.com/office/powerpoint/2010/main" val="3855281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6EC1-CE17-4324-AE4A-96AD8A773079}"/>
              </a:ext>
            </a:extLst>
          </p:cNvPr>
          <p:cNvSpPr>
            <a:spLocks noGrp="1"/>
          </p:cNvSpPr>
          <p:nvPr>
            <p:ph type="title"/>
          </p:nvPr>
        </p:nvSpPr>
        <p:spPr/>
        <p:txBody>
          <a:bodyPr/>
          <a:lstStyle/>
          <a:p>
            <a:r>
              <a:rPr lang="en-US" dirty="0"/>
              <a:t>Personalization</a:t>
            </a:r>
          </a:p>
        </p:txBody>
      </p:sp>
      <p:sp>
        <p:nvSpPr>
          <p:cNvPr id="3" name="Content Placeholder 2">
            <a:extLst>
              <a:ext uri="{FF2B5EF4-FFF2-40B4-BE49-F238E27FC236}">
                <a16:creationId xmlns:a16="http://schemas.microsoft.com/office/drawing/2014/main" id="{005C953C-FD57-4361-94F1-B7DE1F50093F}"/>
              </a:ext>
            </a:extLst>
          </p:cNvPr>
          <p:cNvSpPr>
            <a:spLocks noGrp="1"/>
          </p:cNvSpPr>
          <p:nvPr>
            <p:ph idx="1"/>
          </p:nvPr>
        </p:nvSpPr>
        <p:spPr/>
        <p:txBody>
          <a:bodyPr>
            <a:normAutofit lnSpcReduction="10000"/>
          </a:bodyPr>
          <a:lstStyle/>
          <a:p>
            <a:r>
              <a:rPr lang="en-US" dirty="0"/>
              <a:t>Online data gathering – </a:t>
            </a:r>
            <a:r>
              <a:rPr lang="en-US" dirty="0">
                <a:hlinkClick r:id="rId2"/>
              </a:rPr>
              <a:t>Vault 7 </a:t>
            </a:r>
            <a:endParaRPr lang="en-US" dirty="0"/>
          </a:p>
          <a:p>
            <a:pPr lvl="1"/>
            <a:r>
              <a:rPr lang="en-US" dirty="0"/>
              <a:t>Cookies</a:t>
            </a:r>
          </a:p>
          <a:p>
            <a:pPr lvl="1"/>
            <a:r>
              <a:rPr lang="en-US" dirty="0"/>
              <a:t>Search engines</a:t>
            </a:r>
          </a:p>
          <a:p>
            <a:pPr lvl="1"/>
            <a:r>
              <a:rPr lang="en-US" dirty="0"/>
              <a:t>Social media</a:t>
            </a:r>
          </a:p>
          <a:p>
            <a:pPr lvl="1"/>
            <a:r>
              <a:rPr lang="en-US" dirty="0"/>
              <a:t>Points cards</a:t>
            </a:r>
          </a:p>
          <a:p>
            <a:pPr lvl="1"/>
            <a:endParaRPr lang="en-US" dirty="0"/>
          </a:p>
          <a:p>
            <a:r>
              <a:rPr lang="en-US" dirty="0"/>
              <a:t>Google and Facebook store data, sell data and provide companies with the ability to personally target you. </a:t>
            </a:r>
          </a:p>
          <a:p>
            <a:endParaRPr lang="en-US" dirty="0"/>
          </a:p>
          <a:p>
            <a:r>
              <a:rPr lang="en-US" dirty="0"/>
              <a:t>Purchase intention is one of the strongest predictors of future purchases. Companies try to find out what you regularly purchase to sell you these items and what you intend to purchase to sell you related items. </a:t>
            </a:r>
          </a:p>
        </p:txBody>
      </p:sp>
    </p:spTree>
    <p:extLst>
      <p:ext uri="{BB962C8B-B14F-4D97-AF65-F5344CB8AC3E}">
        <p14:creationId xmlns:p14="http://schemas.microsoft.com/office/powerpoint/2010/main" val="53850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E81A-8F15-425C-A15B-F0FC3FF13A3D}"/>
              </a:ext>
            </a:extLst>
          </p:cNvPr>
          <p:cNvSpPr>
            <a:spLocks noGrp="1"/>
          </p:cNvSpPr>
          <p:nvPr>
            <p:ph type="title"/>
          </p:nvPr>
        </p:nvSpPr>
        <p:spPr/>
        <p:txBody>
          <a:bodyPr/>
          <a:lstStyle/>
          <a:p>
            <a:r>
              <a:rPr lang="en-US" dirty="0"/>
              <a:t>Needs and Wants</a:t>
            </a:r>
          </a:p>
        </p:txBody>
      </p:sp>
      <p:sp>
        <p:nvSpPr>
          <p:cNvPr id="3" name="Content Placeholder 2">
            <a:extLst>
              <a:ext uri="{FF2B5EF4-FFF2-40B4-BE49-F238E27FC236}">
                <a16:creationId xmlns:a16="http://schemas.microsoft.com/office/drawing/2014/main" id="{474AE039-DD61-430E-871E-BAA3D8F37594}"/>
              </a:ext>
            </a:extLst>
          </p:cNvPr>
          <p:cNvSpPr>
            <a:spLocks noGrp="1"/>
          </p:cNvSpPr>
          <p:nvPr>
            <p:ph idx="1"/>
          </p:nvPr>
        </p:nvSpPr>
        <p:spPr/>
        <p:txBody>
          <a:bodyPr/>
          <a:lstStyle/>
          <a:p>
            <a:r>
              <a:rPr lang="en-US" dirty="0"/>
              <a:t>Make a list of products that you need and want? </a:t>
            </a:r>
          </a:p>
          <a:p>
            <a:r>
              <a:rPr lang="en-US" dirty="0"/>
              <a:t>How do you know if a product can satisfy a real need? </a:t>
            </a:r>
          </a:p>
          <a:p>
            <a:r>
              <a:rPr lang="en-US" dirty="0"/>
              <a:t>What products satisfy these real needs? </a:t>
            </a:r>
          </a:p>
          <a:p>
            <a:endParaRPr lang="en-US" dirty="0"/>
          </a:p>
          <a:p>
            <a:endParaRPr lang="en-US" dirty="0"/>
          </a:p>
          <a:p>
            <a:endParaRPr lang="en-US" dirty="0"/>
          </a:p>
        </p:txBody>
      </p:sp>
    </p:spTree>
    <p:extLst>
      <p:ext uri="{BB962C8B-B14F-4D97-AF65-F5344CB8AC3E}">
        <p14:creationId xmlns:p14="http://schemas.microsoft.com/office/powerpoint/2010/main" val="2070282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DD36E-6376-452D-80F5-F7F357F2325D}"/>
              </a:ext>
            </a:extLst>
          </p:cNvPr>
          <p:cNvSpPr>
            <a:spLocks noGrp="1"/>
          </p:cNvSpPr>
          <p:nvPr>
            <p:ph type="title"/>
          </p:nvPr>
        </p:nvSpPr>
        <p:spPr/>
        <p:txBody>
          <a:bodyPr/>
          <a:lstStyle/>
          <a:p>
            <a:r>
              <a:rPr lang="en-US" dirty="0"/>
              <a:t>Needs</a:t>
            </a:r>
          </a:p>
        </p:txBody>
      </p:sp>
      <p:pic>
        <p:nvPicPr>
          <p:cNvPr id="5" name="Content Placeholder 4">
            <a:extLst>
              <a:ext uri="{FF2B5EF4-FFF2-40B4-BE49-F238E27FC236}">
                <a16:creationId xmlns:a16="http://schemas.microsoft.com/office/drawing/2014/main" id="{D50D1195-E6CB-439E-AAFE-43A8AE7F8D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8212" y="3441110"/>
            <a:ext cx="5556536" cy="2854834"/>
          </a:xfrm>
        </p:spPr>
      </p:pic>
      <p:sp>
        <p:nvSpPr>
          <p:cNvPr id="6" name="TextBox 5">
            <a:extLst>
              <a:ext uri="{FF2B5EF4-FFF2-40B4-BE49-F238E27FC236}">
                <a16:creationId xmlns:a16="http://schemas.microsoft.com/office/drawing/2014/main" id="{ABC618DF-4F1E-4B51-A643-3EADCF35728E}"/>
              </a:ext>
            </a:extLst>
          </p:cNvPr>
          <p:cNvSpPr txBox="1"/>
          <p:nvPr/>
        </p:nvSpPr>
        <p:spPr>
          <a:xfrm>
            <a:off x="1097281" y="1850571"/>
            <a:ext cx="10058400" cy="1477328"/>
          </a:xfrm>
          <a:prstGeom prst="rect">
            <a:avLst/>
          </a:prstGeom>
          <a:noFill/>
        </p:spPr>
        <p:txBody>
          <a:bodyPr wrap="square" rtlCol="0">
            <a:spAutoFit/>
          </a:bodyPr>
          <a:lstStyle/>
          <a:p>
            <a:r>
              <a:rPr lang="en-US" b="1" dirty="0"/>
              <a:t>Need – </a:t>
            </a:r>
            <a:r>
              <a:rPr lang="en-US" dirty="0"/>
              <a:t>A condition within the person that is essential and necessary for growth, well-being and life. </a:t>
            </a:r>
          </a:p>
          <a:p>
            <a:r>
              <a:rPr lang="en-US" b="1" dirty="0"/>
              <a:t>Deficiency needs – </a:t>
            </a:r>
            <a:r>
              <a:rPr lang="en-US" dirty="0"/>
              <a:t>Are responses to a state of deprivation and generate tension-packed, urgency-laden emotions, such as pain, relief, anxiety, frustration, stress, etc.…</a:t>
            </a:r>
          </a:p>
          <a:p>
            <a:r>
              <a:rPr lang="en-US" b="1" dirty="0"/>
              <a:t>Growth needs – </a:t>
            </a:r>
            <a:r>
              <a:rPr lang="en-US" dirty="0"/>
              <a:t>Gently guide behaviour toward a developmental trajectory of growth and well-being. They typically generate positive emotions, such as interest, enjoyment, hope and vitality. </a:t>
            </a:r>
          </a:p>
        </p:txBody>
      </p:sp>
    </p:spTree>
    <p:extLst>
      <p:ext uri="{BB962C8B-B14F-4D97-AF65-F5344CB8AC3E}">
        <p14:creationId xmlns:p14="http://schemas.microsoft.com/office/powerpoint/2010/main" val="739662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AE53-B3B6-479C-ADB0-BD687398E9E1}"/>
              </a:ext>
            </a:extLst>
          </p:cNvPr>
          <p:cNvSpPr>
            <a:spLocks noGrp="1"/>
          </p:cNvSpPr>
          <p:nvPr>
            <p:ph type="title"/>
          </p:nvPr>
        </p:nvSpPr>
        <p:spPr/>
        <p:txBody>
          <a:bodyPr/>
          <a:lstStyle/>
          <a:p>
            <a:r>
              <a:rPr lang="en-US" dirty="0"/>
              <a:t>Needs</a:t>
            </a:r>
          </a:p>
        </p:txBody>
      </p:sp>
      <p:pic>
        <p:nvPicPr>
          <p:cNvPr id="5" name="Content Placeholder 4">
            <a:extLst>
              <a:ext uri="{FF2B5EF4-FFF2-40B4-BE49-F238E27FC236}">
                <a16:creationId xmlns:a16="http://schemas.microsoft.com/office/drawing/2014/main" id="{5ACDE961-BA5E-450A-98F5-6131F8DDE4D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6499" y="1830563"/>
            <a:ext cx="8639962" cy="4293396"/>
          </a:xfrm>
        </p:spPr>
      </p:pic>
    </p:spTree>
    <p:extLst>
      <p:ext uri="{BB962C8B-B14F-4D97-AF65-F5344CB8AC3E}">
        <p14:creationId xmlns:p14="http://schemas.microsoft.com/office/powerpoint/2010/main" val="1574517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61F26-E3DB-4054-85FE-A8BC03CF312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353B969-237E-4C9E-A7F5-5D6DF22719C1}"/>
              </a:ext>
            </a:extLst>
          </p:cNvPr>
          <p:cNvSpPr>
            <a:spLocks noGrp="1"/>
          </p:cNvSpPr>
          <p:nvPr>
            <p:ph idx="1"/>
          </p:nvPr>
        </p:nvSpPr>
        <p:spPr/>
        <p:txBody>
          <a:bodyPr/>
          <a:lstStyle/>
          <a:p>
            <a:r>
              <a:rPr lang="en-US" dirty="0"/>
              <a:t>Think of an item of clothing that you wear regularly.</a:t>
            </a:r>
          </a:p>
          <a:p>
            <a:pPr lvl="1"/>
            <a:r>
              <a:rPr lang="en-US" dirty="0"/>
              <a:t>What is the value of the item? </a:t>
            </a:r>
          </a:p>
          <a:p>
            <a:pPr lvl="1"/>
            <a:r>
              <a:rPr lang="en-US" dirty="0"/>
              <a:t>What is the meaning of the clothing item…to you? In general? </a:t>
            </a:r>
          </a:p>
          <a:p>
            <a:pPr lvl="1"/>
            <a:r>
              <a:rPr lang="en-US" dirty="0"/>
              <a:t>What do you feel when you wear it? </a:t>
            </a:r>
          </a:p>
          <a:p>
            <a:pPr lvl="1"/>
            <a:r>
              <a:rPr lang="en-US" dirty="0"/>
              <a:t>What did you feel when you bought it?</a:t>
            </a:r>
          </a:p>
          <a:p>
            <a:pPr lvl="1"/>
            <a:r>
              <a:rPr lang="en-US" dirty="0"/>
              <a:t>Does it help define your fashion trend?</a:t>
            </a:r>
          </a:p>
          <a:p>
            <a:pPr lvl="2"/>
            <a:r>
              <a:rPr lang="en-US" dirty="0"/>
              <a:t>What style of fashion would you ascribe to yourself? </a:t>
            </a:r>
          </a:p>
          <a:p>
            <a:pPr marL="201168" lvl="1" indent="0">
              <a:buNone/>
            </a:pPr>
            <a:endParaRPr lang="en-US" dirty="0"/>
          </a:p>
          <a:p>
            <a:pPr marL="384048" lvl="2"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494233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198A9-7DB3-48EB-96A3-FA31A33483D7}"/>
              </a:ext>
            </a:extLst>
          </p:cNvPr>
          <p:cNvSpPr>
            <a:spLocks noGrp="1"/>
          </p:cNvSpPr>
          <p:nvPr>
            <p:ph type="title"/>
          </p:nvPr>
        </p:nvSpPr>
        <p:spPr/>
        <p:txBody>
          <a:bodyPr/>
          <a:lstStyle/>
          <a:p>
            <a:r>
              <a:rPr lang="en-US" dirty="0"/>
              <a:t>Learning Check</a:t>
            </a:r>
            <a:endParaRPr lang="en-CA" dirty="0"/>
          </a:p>
        </p:txBody>
      </p:sp>
      <p:sp>
        <p:nvSpPr>
          <p:cNvPr id="3" name="Content Placeholder 2">
            <a:extLst>
              <a:ext uri="{FF2B5EF4-FFF2-40B4-BE49-F238E27FC236}">
                <a16:creationId xmlns:a16="http://schemas.microsoft.com/office/drawing/2014/main" id="{DAD23C54-C6E8-4F69-AC1E-0D2ED5162F93}"/>
              </a:ext>
            </a:extLst>
          </p:cNvPr>
          <p:cNvSpPr>
            <a:spLocks noGrp="1"/>
          </p:cNvSpPr>
          <p:nvPr>
            <p:ph idx="1"/>
          </p:nvPr>
        </p:nvSpPr>
        <p:spPr/>
        <p:txBody>
          <a:bodyPr>
            <a:normAutofit fontScale="40000" lnSpcReduction="20000"/>
          </a:bodyPr>
          <a:lstStyle/>
          <a:p>
            <a:r>
              <a:rPr lang="en-US" b="1" dirty="0"/>
              <a:t>Advertising, Commodities, and Commodity Fetishism – Class Notes and Chapter 5 (Holm)</a:t>
            </a:r>
            <a:br>
              <a:rPr lang="en-US" b="1" dirty="0"/>
            </a:br>
            <a:r>
              <a:rPr lang="en-US" dirty="0"/>
              <a:t>Exploring Marx(ism): </a:t>
            </a:r>
            <a:br>
              <a:rPr lang="en-US" dirty="0"/>
            </a:br>
            <a:r>
              <a:rPr lang="en-US" dirty="0"/>
              <a:t>What is the value of a commodity? </a:t>
            </a:r>
            <a:br>
              <a:rPr lang="en-US" dirty="0"/>
            </a:br>
            <a:r>
              <a:rPr lang="en-US" dirty="0"/>
              <a:t>Name and explain each part of the dialectic chain from Capital Volume 1 (as explained in class) beginning with the commodity, ending with money. </a:t>
            </a:r>
            <a:br>
              <a:rPr lang="en-US" dirty="0"/>
            </a:br>
            <a:r>
              <a:rPr lang="en-US" dirty="0"/>
              <a:t>What is commodity fetishism? Why is commodity fetishism an important factor to consider when studying advertising? </a:t>
            </a:r>
            <a:br>
              <a:rPr lang="en-US" dirty="0"/>
            </a:br>
            <a:r>
              <a:rPr lang="en-US" dirty="0"/>
              <a:t>What is reification? </a:t>
            </a:r>
            <a:br>
              <a:rPr lang="en-US" dirty="0"/>
            </a:br>
            <a:r>
              <a:rPr lang="en-US" dirty="0"/>
              <a:t>What is the neo-classical definition of a commodity? </a:t>
            </a:r>
            <a:br>
              <a:rPr lang="en-US" dirty="0"/>
            </a:br>
            <a:r>
              <a:rPr lang="en-US" dirty="0"/>
              <a:t>What is a commodity according to Holm? </a:t>
            </a:r>
            <a:br>
              <a:rPr lang="en-US" dirty="0"/>
            </a:br>
            <a:r>
              <a:rPr lang="en-US" dirty="0"/>
              <a:t>What does Holm say about use value and exchange value?</a:t>
            </a:r>
            <a:br>
              <a:rPr lang="en-US" dirty="0"/>
            </a:br>
            <a:r>
              <a:rPr lang="en-US" dirty="0"/>
              <a:t>What does Holm say about equivalence of commodities? </a:t>
            </a:r>
            <a:br>
              <a:rPr lang="en-US" dirty="0"/>
            </a:br>
            <a:r>
              <a:rPr lang="en-US" dirty="0"/>
              <a:t>What does Holm say about the history of commodity fetishism? </a:t>
            </a:r>
            <a:br>
              <a:rPr lang="en-US" dirty="0"/>
            </a:br>
            <a:r>
              <a:rPr lang="en-US" dirty="0"/>
              <a:t>Who is Foxconn? What does Holm suggest about commodity fetishism through the example of Foxconn? </a:t>
            </a:r>
            <a:br>
              <a:rPr lang="en-US" dirty="0"/>
            </a:br>
            <a:r>
              <a:rPr lang="en-US" dirty="0"/>
              <a:t>According to Holm, what is a fair trade and organic commodity? </a:t>
            </a:r>
            <a:br>
              <a:rPr lang="en-US" dirty="0"/>
            </a:br>
            <a:r>
              <a:rPr lang="en-US" dirty="0"/>
              <a:t>According to Holm, that are the two sites at which the meaning of commodities is produced? </a:t>
            </a:r>
            <a:br>
              <a:rPr lang="en-US" dirty="0"/>
            </a:br>
            <a:r>
              <a:rPr lang="en-US" dirty="0"/>
              <a:t>Explain ‘The Crazy Ones’ advertising campaign? How does Holm use the example of ‘The Crazy Ones’ campaign to explain commodity fetishism? </a:t>
            </a:r>
            <a:br>
              <a:rPr lang="en-US" dirty="0"/>
            </a:br>
            <a:r>
              <a:rPr lang="en-US" dirty="0"/>
              <a:t>Explain ‘You’re More Powerful Than You Think’ advertising campaign? How does Holm use the example of ‘You’re More Powerful Than You Think’ to explain commodity fetishism? </a:t>
            </a:r>
            <a:br>
              <a:rPr lang="en-US" dirty="0"/>
            </a:br>
            <a:r>
              <a:rPr lang="en-US" dirty="0"/>
              <a:t>What does Holm suggest about alienation in relation to advertising commodity fetishism? </a:t>
            </a:r>
            <a:br>
              <a:rPr lang="en-US" dirty="0"/>
            </a:br>
            <a:r>
              <a:rPr lang="en-US" dirty="0"/>
              <a:t>What does Holm suggest about needs and wants in relation to advertising and commodity fetishism? </a:t>
            </a:r>
            <a:br>
              <a:rPr lang="en-US" dirty="0"/>
            </a:br>
            <a:r>
              <a:rPr lang="en-US" dirty="0"/>
              <a:t>According to Holm, what is a commodity-sign? What does Baudrillard suggest about ‘the fetishes of advertising becoming the main event? </a:t>
            </a:r>
            <a:br>
              <a:rPr lang="en-US" dirty="0"/>
            </a:br>
            <a:r>
              <a:rPr lang="en-US" dirty="0"/>
              <a:t>What does Holm suggest about fetishism and consumerism?</a:t>
            </a:r>
            <a:endParaRPr lang="en-CA" dirty="0"/>
          </a:p>
          <a:p>
            <a:r>
              <a:rPr lang="en-US" b="1" dirty="0"/>
              <a:t>Audiences for Sale: Quantification, Segmentation and Personalization – Class Notes and Chapter 6 (Holm)</a:t>
            </a:r>
            <a:br>
              <a:rPr lang="en-US" b="1" dirty="0"/>
            </a:br>
            <a:r>
              <a:rPr lang="en-US" dirty="0"/>
              <a:t>What does Holm mean by audiences for sale? What does Holm mean by audiences are commodities? </a:t>
            </a:r>
            <a:br>
              <a:rPr lang="en-US" dirty="0"/>
            </a:br>
            <a:r>
              <a:rPr lang="en-US" dirty="0"/>
              <a:t>What does Holm mean by advertising turns into terror? What does Adorno and Horkheimer suggest about advertising and culture in the 1940’s? </a:t>
            </a:r>
            <a:br>
              <a:rPr lang="en-US" dirty="0"/>
            </a:br>
            <a:r>
              <a:rPr lang="en-US" dirty="0"/>
              <a:t>What does Holm mean by advertisers are units to be bought and sold? According to Holm, how are these ‘units of attention’ or ‘commercial units’ expressed in industry lingo – how is audience attention measured? </a:t>
            </a:r>
            <a:br>
              <a:rPr lang="en-US" dirty="0"/>
            </a:br>
            <a:r>
              <a:rPr lang="en-US" dirty="0"/>
              <a:t>According to Holm, what is click-bait? </a:t>
            </a:r>
            <a:br>
              <a:rPr lang="en-US" dirty="0"/>
            </a:br>
            <a:r>
              <a:rPr lang="en-US" dirty="0"/>
              <a:t>According to Holm, what is a niche? Give an example of a niche. </a:t>
            </a:r>
            <a:br>
              <a:rPr lang="en-US" dirty="0"/>
            </a:br>
            <a:r>
              <a:rPr lang="en-US" dirty="0"/>
              <a:t>How are audiences fragmented, segmented and defined as distinct by advertisers? </a:t>
            </a:r>
            <a:br>
              <a:rPr lang="en-US" dirty="0"/>
            </a:br>
            <a:r>
              <a:rPr lang="en-US" dirty="0"/>
              <a:t>According to Holm, what is a demographic? </a:t>
            </a:r>
            <a:br>
              <a:rPr lang="en-US" dirty="0"/>
            </a:br>
            <a:r>
              <a:rPr lang="en-US" dirty="0"/>
              <a:t>According to Holm, what is nichification? </a:t>
            </a:r>
            <a:br>
              <a:rPr lang="en-US" dirty="0"/>
            </a:br>
            <a:r>
              <a:rPr lang="en-US" dirty="0"/>
              <a:t>According to Holm, what is advertising ‘waste’? </a:t>
            </a:r>
            <a:br>
              <a:rPr lang="en-US" dirty="0"/>
            </a:br>
            <a:r>
              <a:rPr lang="en-US" dirty="0"/>
              <a:t>What does Holm mean by, the search for markets becomes some self-fulfilling prophecy? </a:t>
            </a:r>
            <a:br>
              <a:rPr lang="en-US" dirty="0"/>
            </a:br>
            <a:r>
              <a:rPr lang="en-US" dirty="0"/>
              <a:t>According to Holm, what is conspicuous consumption? How does distinction and taste communicate one’s social status? What are examples of ‘taste’ in advertising? </a:t>
            </a:r>
            <a:br>
              <a:rPr lang="en-US" dirty="0"/>
            </a:br>
            <a:r>
              <a:rPr lang="en-US" dirty="0"/>
              <a:t>What does Bourdieu mean by ‘taste classifies the classifier’? </a:t>
            </a:r>
            <a:br>
              <a:rPr lang="en-US" dirty="0"/>
            </a:br>
            <a:r>
              <a:rPr lang="en-US" dirty="0"/>
              <a:t>What does Holm mean by, we went from nichification to personalization? </a:t>
            </a:r>
            <a:br>
              <a:rPr lang="en-US" dirty="0"/>
            </a:br>
            <a:r>
              <a:rPr lang="en-US" dirty="0"/>
              <a:t>According to Holm, what are ways in which advertisers gather personal information, online, about people and use them for advertising purposes? What does Horkheimer and Adorno suggest about ‘pseudo-individualization’? </a:t>
            </a:r>
            <a:br>
              <a:rPr lang="en-US" dirty="0"/>
            </a:br>
            <a:r>
              <a:rPr lang="en-US" dirty="0"/>
              <a:t>According to Holm, how can user-generated content become part of an advertising campaign?</a:t>
            </a:r>
            <a:br>
              <a:rPr lang="en-US" dirty="0"/>
            </a:br>
            <a:r>
              <a:rPr lang="en-US" dirty="0"/>
              <a:t>From the class notes, what are the three categories of needs that people have? Give examples of needs from these categories. What is the difference between a growth need and deficiency need? How does this relate to the idea that advertising creates ‘needs’? Can advertising create all needs? Why or why not? </a:t>
            </a:r>
            <a:endParaRPr lang="en-CA" dirty="0"/>
          </a:p>
          <a:p>
            <a:endParaRPr lang="en-CA" dirty="0"/>
          </a:p>
        </p:txBody>
      </p:sp>
    </p:spTree>
    <p:extLst>
      <p:ext uri="{BB962C8B-B14F-4D97-AF65-F5344CB8AC3E}">
        <p14:creationId xmlns:p14="http://schemas.microsoft.com/office/powerpoint/2010/main" val="60344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a Great Night</a:t>
            </a:r>
          </a:p>
        </p:txBody>
      </p:sp>
      <p:sp>
        <p:nvSpPr>
          <p:cNvPr id="6" name="Content Placeholder 5"/>
          <p:cNvSpPr>
            <a:spLocks noGrp="1"/>
          </p:cNvSpPr>
          <p:nvPr>
            <p:ph idx="1"/>
          </p:nvPr>
        </p:nvSpPr>
        <p:spPr/>
        <p:txBody>
          <a:bodyPr>
            <a:normAutofit/>
          </a:bodyPr>
          <a:lstStyle/>
          <a:p>
            <a:r>
              <a:rPr lang="en-US" sz="3600" dirty="0"/>
              <a:t>Questions or concerns?</a:t>
            </a:r>
          </a:p>
          <a:p>
            <a:endParaRPr lang="en-US" sz="3600" dirty="0"/>
          </a:p>
          <a:p>
            <a:r>
              <a:rPr lang="en-US" sz="3600" dirty="0"/>
              <a:t>Study Hard!</a:t>
            </a:r>
          </a:p>
          <a:p>
            <a:endParaRPr lang="en-US" sz="3600" dirty="0"/>
          </a:p>
          <a:p>
            <a:endParaRPr lang="en-US" sz="2400" i="1" dirty="0"/>
          </a:p>
          <a:p>
            <a:endParaRPr lang="en-US" sz="3600" dirty="0"/>
          </a:p>
        </p:txBody>
      </p:sp>
    </p:spTree>
    <p:extLst>
      <p:ext uri="{BB962C8B-B14F-4D97-AF65-F5344CB8AC3E}">
        <p14:creationId xmlns:p14="http://schemas.microsoft.com/office/powerpoint/2010/main" val="3435077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7EBD3-D5C0-4521-B349-41C6A3A81FF6}"/>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EBCE4DBF-51C7-4DEE-A9B9-3BF9D0B72F53}"/>
              </a:ext>
            </a:extLst>
          </p:cNvPr>
          <p:cNvSpPr>
            <a:spLocks noGrp="1"/>
          </p:cNvSpPr>
          <p:nvPr>
            <p:ph idx="1"/>
          </p:nvPr>
        </p:nvSpPr>
        <p:spPr/>
        <p:txBody>
          <a:bodyPr/>
          <a:lstStyle/>
          <a:p>
            <a:r>
              <a:rPr lang="en-US" dirty="0"/>
              <a:t>Where was the clothing item made? </a:t>
            </a:r>
          </a:p>
          <a:p>
            <a:r>
              <a:rPr lang="en-US" dirty="0"/>
              <a:t>Who produced the clothing item? </a:t>
            </a:r>
          </a:p>
          <a:p>
            <a:r>
              <a:rPr lang="en-US" dirty="0"/>
              <a:t>What labour conditions went into making the clothing item? </a:t>
            </a:r>
          </a:p>
          <a:p>
            <a:r>
              <a:rPr lang="en-US" dirty="0"/>
              <a:t>What materials make up the clothing item? </a:t>
            </a:r>
          </a:p>
          <a:p>
            <a:r>
              <a:rPr lang="en-US" dirty="0"/>
              <a:t>Does the meaning you reported in the last discussion represent the labour conditions, materials used or use value of the item? </a:t>
            </a:r>
          </a:p>
          <a:p>
            <a:r>
              <a:rPr lang="en-US" dirty="0"/>
              <a:t>What do you use the item for? How does that relate to its value? </a:t>
            </a:r>
          </a:p>
        </p:txBody>
      </p:sp>
    </p:spTree>
    <p:extLst>
      <p:ext uri="{BB962C8B-B14F-4D97-AF65-F5344CB8AC3E}">
        <p14:creationId xmlns:p14="http://schemas.microsoft.com/office/powerpoint/2010/main" val="878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D27B-A495-4255-8281-DCDDD972D85C}"/>
              </a:ext>
            </a:extLst>
          </p:cNvPr>
          <p:cNvSpPr>
            <a:spLocks noGrp="1"/>
          </p:cNvSpPr>
          <p:nvPr>
            <p:ph type="title"/>
          </p:nvPr>
        </p:nvSpPr>
        <p:spPr/>
        <p:txBody>
          <a:bodyPr/>
          <a:lstStyle/>
          <a:p>
            <a:r>
              <a:rPr lang="en-US" dirty="0"/>
              <a:t>What about Apple? </a:t>
            </a:r>
          </a:p>
        </p:txBody>
      </p:sp>
      <p:sp>
        <p:nvSpPr>
          <p:cNvPr id="3" name="Content Placeholder 2">
            <a:extLst>
              <a:ext uri="{FF2B5EF4-FFF2-40B4-BE49-F238E27FC236}">
                <a16:creationId xmlns:a16="http://schemas.microsoft.com/office/drawing/2014/main" id="{CCB1ECFC-C6F6-4B72-B5A7-F3F40B507F9C}"/>
              </a:ext>
            </a:extLst>
          </p:cNvPr>
          <p:cNvSpPr>
            <a:spLocks noGrp="1"/>
          </p:cNvSpPr>
          <p:nvPr>
            <p:ph idx="1"/>
          </p:nvPr>
        </p:nvSpPr>
        <p:spPr/>
        <p:txBody>
          <a:bodyPr/>
          <a:lstStyle/>
          <a:p>
            <a:r>
              <a:rPr lang="en-US" dirty="0"/>
              <a:t>What does Apple represent to you? </a:t>
            </a:r>
          </a:p>
          <a:p>
            <a:r>
              <a:rPr lang="en-US" dirty="0"/>
              <a:t>How are they generally seen by others? </a:t>
            </a:r>
          </a:p>
          <a:p>
            <a:endParaRPr lang="en-US" dirty="0"/>
          </a:p>
          <a:p>
            <a:pPr marL="0" indent="0">
              <a:buNone/>
            </a:pPr>
            <a:endParaRPr lang="en-US" dirty="0"/>
          </a:p>
        </p:txBody>
      </p:sp>
    </p:spTree>
    <p:extLst>
      <p:ext uri="{BB962C8B-B14F-4D97-AF65-F5344CB8AC3E}">
        <p14:creationId xmlns:p14="http://schemas.microsoft.com/office/powerpoint/2010/main" val="1382150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D27B-A495-4255-8281-DCDDD972D85C}"/>
              </a:ext>
            </a:extLst>
          </p:cNvPr>
          <p:cNvSpPr>
            <a:spLocks noGrp="1"/>
          </p:cNvSpPr>
          <p:nvPr>
            <p:ph type="title"/>
          </p:nvPr>
        </p:nvSpPr>
        <p:spPr/>
        <p:txBody>
          <a:bodyPr/>
          <a:lstStyle/>
          <a:p>
            <a:r>
              <a:rPr lang="en-US" dirty="0"/>
              <a:t>What about Apple? </a:t>
            </a:r>
          </a:p>
        </p:txBody>
      </p:sp>
      <p:sp>
        <p:nvSpPr>
          <p:cNvPr id="3" name="Content Placeholder 2">
            <a:extLst>
              <a:ext uri="{FF2B5EF4-FFF2-40B4-BE49-F238E27FC236}">
                <a16:creationId xmlns:a16="http://schemas.microsoft.com/office/drawing/2014/main" id="{CCB1ECFC-C6F6-4B72-B5A7-F3F40B507F9C}"/>
              </a:ext>
            </a:extLst>
          </p:cNvPr>
          <p:cNvSpPr>
            <a:spLocks noGrp="1"/>
          </p:cNvSpPr>
          <p:nvPr>
            <p:ph idx="1"/>
          </p:nvPr>
        </p:nvSpPr>
        <p:spPr/>
        <p:txBody>
          <a:bodyPr/>
          <a:lstStyle/>
          <a:p>
            <a:r>
              <a:rPr lang="en-US" dirty="0"/>
              <a:t>What does Apple represent to you? How are they generally seen by others? </a:t>
            </a:r>
          </a:p>
          <a:p>
            <a:r>
              <a:rPr lang="en-US" dirty="0">
                <a:hlinkClick r:id="rId2"/>
              </a:rPr>
              <a:t>The Crazy Ones</a:t>
            </a:r>
            <a:endParaRPr lang="en-US" dirty="0"/>
          </a:p>
          <a:p>
            <a:endParaRPr lang="en-US" dirty="0"/>
          </a:p>
          <a:p>
            <a:pPr marL="0" indent="0">
              <a:buNone/>
            </a:pPr>
            <a:endParaRPr lang="en-US" dirty="0"/>
          </a:p>
          <a:p>
            <a:r>
              <a:rPr lang="en-US" dirty="0"/>
              <a:t>Although Apple is the company who sells popular brands like iPhones and iPads, their products are made by </a:t>
            </a:r>
            <a:r>
              <a:rPr lang="en-US" dirty="0">
                <a:hlinkClick r:id="rId3"/>
              </a:rPr>
              <a:t>Foxconn</a:t>
            </a:r>
            <a:r>
              <a:rPr lang="en-US" dirty="0"/>
              <a:t>. Apple is not the only company to subcontract other companies to manufacture products overseas. </a:t>
            </a:r>
          </a:p>
        </p:txBody>
      </p:sp>
    </p:spTree>
    <p:extLst>
      <p:ext uri="{BB962C8B-B14F-4D97-AF65-F5344CB8AC3E}">
        <p14:creationId xmlns:p14="http://schemas.microsoft.com/office/powerpoint/2010/main" val="42118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34CFA-7582-4717-B71F-BF02941A13DD}"/>
              </a:ext>
            </a:extLst>
          </p:cNvPr>
          <p:cNvSpPr>
            <a:spLocks noGrp="1"/>
          </p:cNvSpPr>
          <p:nvPr>
            <p:ph type="title"/>
          </p:nvPr>
        </p:nvSpPr>
        <p:spPr/>
        <p:txBody>
          <a:bodyPr/>
          <a:lstStyle/>
          <a:p>
            <a:r>
              <a:rPr lang="en-US" dirty="0"/>
              <a:t>What is a Commodity? </a:t>
            </a:r>
          </a:p>
        </p:txBody>
      </p:sp>
      <p:sp>
        <p:nvSpPr>
          <p:cNvPr id="3" name="Content Placeholder 2">
            <a:extLst>
              <a:ext uri="{FF2B5EF4-FFF2-40B4-BE49-F238E27FC236}">
                <a16:creationId xmlns:a16="http://schemas.microsoft.com/office/drawing/2014/main" id="{83B0E69B-B277-4D4A-961D-5B750AE90DE3}"/>
              </a:ext>
            </a:extLst>
          </p:cNvPr>
          <p:cNvSpPr>
            <a:spLocks noGrp="1"/>
          </p:cNvSpPr>
          <p:nvPr>
            <p:ph idx="1"/>
          </p:nvPr>
        </p:nvSpPr>
        <p:spPr/>
        <p:txBody>
          <a:bodyPr/>
          <a:lstStyle/>
          <a:p>
            <a:r>
              <a:rPr lang="en-US" dirty="0"/>
              <a:t>Definition of a commodity through Marx’s dialectic (as shown on the whiteboard)</a:t>
            </a:r>
          </a:p>
          <a:p>
            <a:pPr lvl="1"/>
            <a:r>
              <a:rPr lang="en-US" dirty="0"/>
              <a:t>Use value vs exchange value = socially necessary labour = concrete vs abstract = value = equivalent vs relative = money = material relations between persons (reification) vs social relations of things (commodity fetishism) = market exchanges = buyers vs sellers = money = measure of value vs means of circulation = universal form</a:t>
            </a:r>
          </a:p>
          <a:p>
            <a:pPr marL="201168" lvl="1" indent="0">
              <a:buNone/>
            </a:pPr>
            <a:endParaRPr lang="en-US" dirty="0"/>
          </a:p>
          <a:p>
            <a:r>
              <a:rPr lang="en-US" dirty="0"/>
              <a:t>Neoclassical definition – A commodity refers to an item whose value does not depend on its origins or conditions of production and which is not usually considered in terms of brands. </a:t>
            </a:r>
          </a:p>
          <a:p>
            <a:endParaRPr lang="en-US" dirty="0"/>
          </a:p>
          <a:p>
            <a:endParaRPr lang="en-US" dirty="0"/>
          </a:p>
        </p:txBody>
      </p:sp>
    </p:spTree>
    <p:extLst>
      <p:ext uri="{BB962C8B-B14F-4D97-AF65-F5344CB8AC3E}">
        <p14:creationId xmlns:p14="http://schemas.microsoft.com/office/powerpoint/2010/main" val="386268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A8394-C09C-449E-927C-B1CB30D0CCF2}"/>
              </a:ext>
            </a:extLst>
          </p:cNvPr>
          <p:cNvSpPr>
            <a:spLocks noGrp="1"/>
          </p:cNvSpPr>
          <p:nvPr>
            <p:ph type="title"/>
          </p:nvPr>
        </p:nvSpPr>
        <p:spPr/>
        <p:txBody>
          <a:bodyPr/>
          <a:lstStyle/>
          <a:p>
            <a:r>
              <a:rPr lang="en-US" dirty="0"/>
              <a:t>Commodity Fetishism</a:t>
            </a:r>
          </a:p>
        </p:txBody>
      </p:sp>
      <p:sp>
        <p:nvSpPr>
          <p:cNvPr id="3" name="Content Placeholder 2">
            <a:extLst>
              <a:ext uri="{FF2B5EF4-FFF2-40B4-BE49-F238E27FC236}">
                <a16:creationId xmlns:a16="http://schemas.microsoft.com/office/drawing/2014/main" id="{A2D6DB5D-0AE7-4D0F-A5B4-99D7572292ED}"/>
              </a:ext>
            </a:extLst>
          </p:cNvPr>
          <p:cNvSpPr>
            <a:spLocks noGrp="1"/>
          </p:cNvSpPr>
          <p:nvPr>
            <p:ph idx="1"/>
          </p:nvPr>
        </p:nvSpPr>
        <p:spPr/>
        <p:txBody>
          <a:bodyPr>
            <a:normAutofit/>
          </a:bodyPr>
          <a:lstStyle/>
          <a:p>
            <a:r>
              <a:rPr lang="en-US" dirty="0"/>
              <a:t>Inanimate objects acquire human qualities or supernatural powers – that they do not possess. </a:t>
            </a:r>
          </a:p>
          <a:p>
            <a:r>
              <a:rPr lang="en-US" dirty="0"/>
              <a:t>These qualities and/or powers are not dependent on their use value and nor with the materials that make them up. </a:t>
            </a:r>
          </a:p>
          <a:p>
            <a:r>
              <a:rPr lang="en-US" dirty="0"/>
              <a:t>Social relations appear to arise from an object rather than from people. </a:t>
            </a:r>
          </a:p>
          <a:p>
            <a:r>
              <a:rPr lang="en-US" dirty="0"/>
              <a:t>Exchange value is where commodity meaning is created over and above use value. </a:t>
            </a:r>
          </a:p>
          <a:p>
            <a:r>
              <a:rPr lang="en-US" dirty="0"/>
              <a:t>Commodities seem to possess agency. </a:t>
            </a:r>
          </a:p>
          <a:p>
            <a:r>
              <a:rPr lang="en-US" dirty="0"/>
              <a:t>Objects do not possess the ability to enter into relations with each other, they can only do so through the interaction of people. </a:t>
            </a:r>
          </a:p>
          <a:p>
            <a:r>
              <a:rPr lang="en-US" dirty="0"/>
              <a:t>Modern advertising produces commodity meaning. </a:t>
            </a:r>
          </a:p>
        </p:txBody>
      </p:sp>
    </p:spTree>
    <p:extLst>
      <p:ext uri="{BB962C8B-B14F-4D97-AF65-F5344CB8AC3E}">
        <p14:creationId xmlns:p14="http://schemas.microsoft.com/office/powerpoint/2010/main" val="2253309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E094C-BBF6-4A32-825A-DD410DF6B02B}"/>
              </a:ext>
            </a:extLst>
          </p:cNvPr>
          <p:cNvSpPr>
            <a:spLocks noGrp="1"/>
          </p:cNvSpPr>
          <p:nvPr>
            <p:ph type="title"/>
          </p:nvPr>
        </p:nvSpPr>
        <p:spPr/>
        <p:txBody>
          <a:bodyPr/>
          <a:lstStyle/>
          <a:p>
            <a:r>
              <a:rPr lang="en-US" dirty="0"/>
              <a:t>Commodity Fetishism and Advertising</a:t>
            </a:r>
          </a:p>
        </p:txBody>
      </p:sp>
      <p:sp>
        <p:nvSpPr>
          <p:cNvPr id="3" name="Content Placeholder 2">
            <a:extLst>
              <a:ext uri="{FF2B5EF4-FFF2-40B4-BE49-F238E27FC236}">
                <a16:creationId xmlns:a16="http://schemas.microsoft.com/office/drawing/2014/main" id="{E93370F8-84AF-49B5-B9ED-033C570B063A}"/>
              </a:ext>
            </a:extLst>
          </p:cNvPr>
          <p:cNvSpPr>
            <a:spLocks noGrp="1"/>
          </p:cNvSpPr>
          <p:nvPr>
            <p:ph idx="1"/>
          </p:nvPr>
        </p:nvSpPr>
        <p:spPr/>
        <p:txBody>
          <a:bodyPr/>
          <a:lstStyle/>
          <a:p>
            <a:r>
              <a:rPr lang="en-US" dirty="0"/>
              <a:t>Advertising hides the actual conditions of production because the commodity disguises its own origin and the secret of its birth, namely the production of specific human interrelations. </a:t>
            </a:r>
          </a:p>
          <a:p>
            <a:r>
              <a:rPr lang="en-US" dirty="0"/>
              <a:t>The price of the commodity stems from the obscured and misrecognized relations of production and thus objects appear as if they sprung out of nowhere. </a:t>
            </a:r>
          </a:p>
          <a:p>
            <a:r>
              <a:rPr lang="en-US" dirty="0"/>
              <a:t>Advertising fills the void in meaning with its own symbols. </a:t>
            </a:r>
          </a:p>
          <a:p>
            <a:r>
              <a:rPr lang="en-US" dirty="0"/>
              <a:t>Two meanings of commodities: </a:t>
            </a:r>
          </a:p>
          <a:p>
            <a:pPr lvl="1"/>
            <a:r>
              <a:rPr lang="en-US" dirty="0"/>
              <a:t>Meaning that arise out of the actual material conditions of production</a:t>
            </a:r>
          </a:p>
          <a:p>
            <a:pPr lvl="1"/>
            <a:r>
              <a:rPr lang="en-US" dirty="0"/>
              <a:t>Meanings that arise out of the promotion and circulation of a product in a market – advertising!</a:t>
            </a:r>
          </a:p>
          <a:p>
            <a:pPr lvl="1"/>
            <a:r>
              <a:rPr lang="en-US" dirty="0"/>
              <a:t>Goods that lack a clear, distinct use value or where use value is difficult to differentiate between different versions of the same product are particularly prone to fetishism. </a:t>
            </a:r>
          </a:p>
          <a:p>
            <a:pPr lvl="1"/>
            <a:endParaRPr lang="en-US" dirty="0"/>
          </a:p>
        </p:txBody>
      </p:sp>
    </p:spTree>
    <p:extLst>
      <p:ext uri="{BB962C8B-B14F-4D97-AF65-F5344CB8AC3E}">
        <p14:creationId xmlns:p14="http://schemas.microsoft.com/office/powerpoint/2010/main" val="2097987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F3C84-8368-4509-90F9-35C18F62AE76}"/>
              </a:ext>
            </a:extLst>
          </p:cNvPr>
          <p:cNvSpPr>
            <a:spLocks noGrp="1"/>
          </p:cNvSpPr>
          <p:nvPr>
            <p:ph type="title"/>
          </p:nvPr>
        </p:nvSpPr>
        <p:spPr/>
        <p:txBody>
          <a:bodyPr>
            <a:normAutofit fontScale="90000"/>
          </a:bodyPr>
          <a:lstStyle/>
          <a:p>
            <a:r>
              <a:rPr lang="en-US" dirty="0"/>
              <a:t>Please Define What is Represented by the Following Products and What Use they Serve</a:t>
            </a:r>
          </a:p>
        </p:txBody>
      </p:sp>
      <p:sp>
        <p:nvSpPr>
          <p:cNvPr id="3" name="Content Placeholder 2">
            <a:extLst>
              <a:ext uri="{FF2B5EF4-FFF2-40B4-BE49-F238E27FC236}">
                <a16:creationId xmlns:a16="http://schemas.microsoft.com/office/drawing/2014/main" id="{BDF74ADB-DE1B-46EA-A597-627D5E8F135D}"/>
              </a:ext>
            </a:extLst>
          </p:cNvPr>
          <p:cNvSpPr>
            <a:spLocks noGrp="1"/>
          </p:cNvSpPr>
          <p:nvPr>
            <p:ph idx="1"/>
          </p:nvPr>
        </p:nvSpPr>
        <p:spPr/>
        <p:txBody>
          <a:bodyPr>
            <a:normAutofit fontScale="55000" lnSpcReduction="20000"/>
          </a:bodyPr>
          <a:lstStyle/>
          <a:p>
            <a:r>
              <a:rPr lang="en-US" dirty="0"/>
              <a:t>MacDonald's</a:t>
            </a:r>
          </a:p>
          <a:p>
            <a:r>
              <a:rPr lang="en-US" dirty="0"/>
              <a:t>Tim Hortons Coffee</a:t>
            </a:r>
          </a:p>
          <a:p>
            <a:r>
              <a:rPr lang="en-US" dirty="0"/>
              <a:t>Axe Body Spray</a:t>
            </a:r>
          </a:p>
          <a:p>
            <a:r>
              <a:rPr lang="en-US" dirty="0"/>
              <a:t>Dove Body Wash</a:t>
            </a:r>
          </a:p>
          <a:p>
            <a:r>
              <a:rPr lang="en-US" dirty="0"/>
              <a:t>Tropicana Orange Juice</a:t>
            </a:r>
          </a:p>
          <a:p>
            <a:r>
              <a:rPr lang="en-US" dirty="0"/>
              <a:t>Apple</a:t>
            </a:r>
          </a:p>
          <a:p>
            <a:r>
              <a:rPr lang="en-US" dirty="0"/>
              <a:t>Microsoft</a:t>
            </a:r>
          </a:p>
          <a:p>
            <a:r>
              <a:rPr lang="en-US" dirty="0"/>
              <a:t>Nike</a:t>
            </a:r>
          </a:p>
          <a:p>
            <a:r>
              <a:rPr lang="en-US" dirty="0"/>
              <a:t>Levi's</a:t>
            </a:r>
          </a:p>
          <a:p>
            <a:r>
              <a:rPr lang="en-US" dirty="0"/>
              <a:t>Budweiser</a:t>
            </a:r>
          </a:p>
          <a:p>
            <a:r>
              <a:rPr lang="en-US" dirty="0"/>
              <a:t>Du Maurier Cigarettes</a:t>
            </a:r>
          </a:p>
          <a:p>
            <a:r>
              <a:rPr lang="en-US" dirty="0"/>
              <a:t>Coke</a:t>
            </a:r>
          </a:p>
          <a:p>
            <a:r>
              <a:rPr lang="en-US" dirty="0"/>
              <a:t>Google</a:t>
            </a:r>
          </a:p>
          <a:p>
            <a:endParaRPr lang="en-US" dirty="0"/>
          </a:p>
        </p:txBody>
      </p:sp>
    </p:spTree>
    <p:extLst>
      <p:ext uri="{BB962C8B-B14F-4D97-AF65-F5344CB8AC3E}">
        <p14:creationId xmlns:p14="http://schemas.microsoft.com/office/powerpoint/2010/main" val="246326066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1749</TotalTime>
  <Words>1369</Words>
  <Application>Microsoft Office PowerPoint</Application>
  <PresentationFormat>Widescreen</PresentationFormat>
  <Paragraphs>134</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Calibri Light</vt:lpstr>
      <vt:lpstr>Retrospect</vt:lpstr>
      <vt:lpstr>Advertising and the Consumer Culture </vt:lpstr>
      <vt:lpstr>Discussion</vt:lpstr>
      <vt:lpstr>Discussion Questions</vt:lpstr>
      <vt:lpstr>What about Apple? </vt:lpstr>
      <vt:lpstr>What about Apple? </vt:lpstr>
      <vt:lpstr>What is a Commodity? </vt:lpstr>
      <vt:lpstr>Commodity Fetishism</vt:lpstr>
      <vt:lpstr>Commodity Fetishism and Advertising</vt:lpstr>
      <vt:lpstr>Please Define What is Represented by the Following Products and What Use they Serve</vt:lpstr>
      <vt:lpstr>What Meaning is Given to the iPhone 5</vt:lpstr>
      <vt:lpstr>Key Concepts</vt:lpstr>
      <vt:lpstr>Audiences for Sale</vt:lpstr>
      <vt:lpstr>Fragmentation, Segmentation, Distinction</vt:lpstr>
      <vt:lpstr>Fragmentation and Self-Fulfilling Prophecy</vt:lpstr>
      <vt:lpstr>Conspicuous Consumption and Taste</vt:lpstr>
      <vt:lpstr>Personalization</vt:lpstr>
      <vt:lpstr>Needs and Wants</vt:lpstr>
      <vt:lpstr>Needs</vt:lpstr>
      <vt:lpstr>Needs</vt:lpstr>
      <vt:lpstr>Learning Check</vt:lpstr>
      <vt:lpstr>Have a Great Night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253</cp:revision>
  <cp:lastPrinted>2017-07-26T18:23:54Z</cp:lastPrinted>
  <dcterms:created xsi:type="dcterms:W3CDTF">2016-01-27T06:10:50Z</dcterms:created>
  <dcterms:modified xsi:type="dcterms:W3CDTF">2020-02-11T19:33:28Z</dcterms:modified>
</cp:coreProperties>
</file>