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31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7" d="100"/>
          <a:sy n="87" d="100"/>
        </p:scale>
        <p:origin x="64"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2020-03-23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2020-03-23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2020-03-23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2020-03-23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2020-03-23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2020-03-23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2020-03-23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2020-03-23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a:t>
            </a:r>
            <a:r>
              <a:rPr lang="en-CA"/>
              <a:t>The Consumer Culture</a:t>
            </a:r>
            <a:endParaRPr lang="en-CA" dirty="0"/>
          </a:p>
        </p:txBody>
      </p:sp>
      <p:sp>
        <p:nvSpPr>
          <p:cNvPr id="3" name="Subtitle 2"/>
          <p:cNvSpPr>
            <a:spLocks noGrp="1"/>
          </p:cNvSpPr>
          <p:nvPr>
            <p:ph type="subTitle" idx="1"/>
          </p:nvPr>
        </p:nvSpPr>
        <p:spPr/>
        <p:txBody>
          <a:bodyPr>
            <a:normAutofit fontScale="85000" lnSpcReduction="20000"/>
          </a:bodyPr>
          <a:lstStyle/>
          <a:p>
            <a:r>
              <a:rPr lang="en-CA" dirty="0"/>
              <a:t>Chapter Summaries</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Reading Summary</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dirty="0"/>
              <a:t>The summaries should (1) identify the central claim(s) or thesis(es) of the text articulated in the student’s own words, (2) identify the supporting evidence for the claim(s) and the key concepts introduced, (3) relate the text to at least 4 other readings, concepts discussed in class and/or valid external examples (with references).  </a:t>
            </a:r>
          </a:p>
          <a:p>
            <a:endParaRPr lang="en-US" dirty="0"/>
          </a:p>
          <a:p>
            <a:r>
              <a:rPr lang="en-US" dirty="0"/>
              <a:t>The summary should be between 600 and 1000 words. </a:t>
            </a:r>
          </a:p>
          <a:p>
            <a:r>
              <a:rPr lang="en-US" dirty="0"/>
              <a:t> .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287442728"/>
              </p:ext>
            </p:extLst>
          </p:nvPr>
        </p:nvGraphicFramePr>
        <p:xfrm>
          <a:off x="0" y="144454"/>
          <a:ext cx="12192000" cy="6533061"/>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gridCol w="2032000">
                  <a:extLst>
                    <a:ext uri="{9D8B030D-6E8A-4147-A177-3AD203B41FA5}">
                      <a16:colId xmlns:a16="http://schemas.microsoft.com/office/drawing/2014/main" val="1891176615"/>
                    </a:ext>
                  </a:extLst>
                </a:gridCol>
              </a:tblGrid>
              <a:tr h="84145">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a:t>
                      </a: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Accuracy of Answers</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Summary does not reflect the readings.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no link to other readings, concepts discussed in class and/or valid external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Summary is somewhat reflective of the reading.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no link to other readings, concepts discussed in class and/or valid external examples.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Summary is somewhat reflective of the reading.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tangential links to at least 1 other reading, concept discussed in class and/or valid external example (with reference).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Summary is on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links to at least 2 – 3 other readings, concepts discussed in class and/or valid external examples (with references).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Summary is completely on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clear links to at least 4 other readings, concepts discussed in class and/or valid external examples (with references).  </a:t>
                      </a:r>
                    </a:p>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3154476115"/>
                  </a:ext>
                </a:extLst>
              </a:tr>
              <a:tr h="4247061">
                <a:tc gridSpan="6">
                  <a:txBody>
                    <a:bodyPr/>
                    <a:lstStyle/>
                    <a:p>
                      <a:pPr marL="0" marR="0">
                        <a:spcBef>
                          <a:spcPts val="0"/>
                        </a:spcBef>
                        <a:spcAft>
                          <a:spcPts val="0"/>
                        </a:spcAft>
                      </a:pPr>
                      <a:endParaRPr lang="en-US" sz="1500" dirty="0">
                        <a:effectLst/>
                      </a:endParaRPr>
                    </a:p>
                  </a:txBody>
                  <a:tcPr marL="38680" marR="38680" marT="0" marB="0"/>
                </a:tc>
                <a:tc hMerge="1">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hMerge="1">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hMerge="1">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hMerge="1">
                  <a:txBody>
                    <a:bodyPr/>
                    <a:lstStyle/>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hMerge="1">
                  <a:txBody>
                    <a:bodyPr/>
                    <a:lstStyle/>
                    <a:p>
                      <a:pPr marL="0" marR="0">
                        <a:spcBef>
                          <a:spcPts val="0"/>
                        </a:spcBef>
                        <a:spcAft>
                          <a:spcPts val="0"/>
                        </a:spcAft>
                      </a:pPr>
                      <a:endParaRPr lang="en-US" sz="1500" dirty="0">
                        <a:effectLst/>
                      </a:endParaRPr>
                    </a:p>
                  </a:txBody>
                  <a:tcPr marL="38680" marR="38680" marT="0" marB="0"/>
                </a:tc>
                <a:extLst>
                  <a:ext uri="{0D108BD9-81ED-4DB2-BD59-A6C34878D82A}">
                    <a16:rowId xmlns:a16="http://schemas.microsoft.com/office/drawing/2014/main" val="4029566469"/>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2302</TotalTime>
  <Words>254</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Calibri Light</vt:lpstr>
      <vt:lpstr>Retrospect</vt:lpstr>
      <vt:lpstr>Advertising and The Consumer Culture</vt:lpstr>
      <vt:lpstr>Reading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230</cp:revision>
  <dcterms:created xsi:type="dcterms:W3CDTF">2016-08-29T02:04:56Z</dcterms:created>
  <dcterms:modified xsi:type="dcterms:W3CDTF">2020-03-24T03:46:15Z</dcterms:modified>
</cp:coreProperties>
</file>