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8" r:id="rId3"/>
    <p:sldId id="31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7" d="100"/>
          <a:sy n="87" d="100"/>
        </p:scale>
        <p:origin x="64" y="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2020-03-23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2020-03-23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2020-03-23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2020-03-23</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2020-03-23</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2020-03-23</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2020-03-23</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a:t>
            </a:r>
            <a:r>
              <a:rPr lang="en-CA"/>
              <a:t>The Consumer Culture</a:t>
            </a:r>
            <a:endParaRPr lang="en-CA" dirty="0"/>
          </a:p>
        </p:txBody>
      </p:sp>
      <p:sp>
        <p:nvSpPr>
          <p:cNvPr id="3" name="Subtitle 2"/>
          <p:cNvSpPr>
            <a:spLocks noGrp="1"/>
          </p:cNvSpPr>
          <p:nvPr>
            <p:ph type="subTitle" idx="1"/>
          </p:nvPr>
        </p:nvSpPr>
        <p:spPr/>
        <p:txBody>
          <a:bodyPr>
            <a:normAutofit fontScale="85000" lnSpcReduction="20000"/>
          </a:bodyPr>
          <a:lstStyle/>
          <a:p>
            <a:r>
              <a:rPr lang="en-CA" dirty="0"/>
              <a:t>Chapter Summaries</a:t>
            </a:r>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2053-3C24-415C-BD7D-403B80D319D9}"/>
              </a:ext>
            </a:extLst>
          </p:cNvPr>
          <p:cNvSpPr>
            <a:spLocks noGrp="1"/>
          </p:cNvSpPr>
          <p:nvPr>
            <p:ph type="title"/>
          </p:nvPr>
        </p:nvSpPr>
        <p:spPr/>
        <p:txBody>
          <a:bodyPr/>
          <a:lstStyle/>
          <a:p>
            <a:r>
              <a:rPr lang="en-US" dirty="0"/>
              <a:t>Reading Summary</a:t>
            </a:r>
          </a:p>
        </p:txBody>
      </p:sp>
      <p:sp>
        <p:nvSpPr>
          <p:cNvPr id="3" name="Content Placeholder 2">
            <a:extLst>
              <a:ext uri="{FF2B5EF4-FFF2-40B4-BE49-F238E27FC236}">
                <a16:creationId xmlns:a16="http://schemas.microsoft.com/office/drawing/2014/main" id="{523B1C78-2A40-4B01-A0C5-6FB76D2ECA96}"/>
              </a:ext>
            </a:extLst>
          </p:cNvPr>
          <p:cNvSpPr>
            <a:spLocks noGrp="1"/>
          </p:cNvSpPr>
          <p:nvPr>
            <p:ph idx="1"/>
          </p:nvPr>
        </p:nvSpPr>
        <p:spPr/>
        <p:txBody>
          <a:bodyPr>
            <a:normAutofit/>
          </a:bodyPr>
          <a:lstStyle/>
          <a:p>
            <a:r>
              <a:rPr lang="en-US" dirty="0"/>
              <a:t>The summaries should (1) identify the central claim(s) or thesis(es) of the text articulated in the student’s own words, (2) identify the supporting evidence for the claim(s) and the key concepts introduced, (3) relate the text to at least 4 other readings, concepts discussed in class and/or valid external examples (with references).  </a:t>
            </a:r>
          </a:p>
          <a:p>
            <a:endParaRPr lang="en-US" dirty="0"/>
          </a:p>
          <a:p>
            <a:r>
              <a:rPr lang="en-US" dirty="0"/>
              <a:t>The summary should be between 600 and 1000 words. </a:t>
            </a:r>
          </a:p>
          <a:p>
            <a:r>
              <a:rPr lang="en-US" dirty="0"/>
              <a:t> . </a:t>
            </a:r>
          </a:p>
          <a:p>
            <a:endParaRPr lang="en-US" dirty="0"/>
          </a:p>
        </p:txBody>
      </p:sp>
    </p:spTree>
    <p:extLst>
      <p:ext uri="{BB962C8B-B14F-4D97-AF65-F5344CB8AC3E}">
        <p14:creationId xmlns:p14="http://schemas.microsoft.com/office/powerpoint/2010/main" val="275248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1287442728"/>
              </p:ext>
            </p:extLst>
          </p:nvPr>
        </p:nvGraphicFramePr>
        <p:xfrm>
          <a:off x="0" y="144454"/>
          <a:ext cx="12192000" cy="6533061"/>
        </p:xfrm>
        <a:graphic>
          <a:graphicData uri="http://schemas.openxmlformats.org/drawingml/2006/table">
            <a:tbl>
              <a:tblPr firstRow="1" firstCol="1" bandRow="1">
                <a:tableStyleId>{5C22544A-7EE6-4342-B048-85BDC9FD1C3A}</a:tableStyleId>
              </a:tblPr>
              <a:tblGrid>
                <a:gridCol w="203200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gridCol w="2032000">
                  <a:extLst>
                    <a:ext uri="{9D8B030D-6E8A-4147-A177-3AD203B41FA5}">
                      <a16:colId xmlns:a16="http://schemas.microsoft.com/office/drawing/2014/main" val="1891176615"/>
                    </a:ext>
                  </a:extLst>
                </a:gridCol>
              </a:tblGrid>
              <a:tr h="84145">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F</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B</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a:t>
                      </a: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Accuracy of Answers</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Summary does not reflect the readings.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Provides no link to other readings, concepts discussed in class and/or valid external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Summary is somewhat reflective of the reading.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Provides no link to other readings, concepts discussed in class and/or valid external examples.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Summary is somewhat reflective of the reading.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Provides tangential links to at least 1 other reading, concept discussed in class and/or valid external example (with reference).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Summary is on 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Provides links to at least 2 – 3 other readings, concepts discussed in class and/or valid external examples (with references).  </a:t>
                      </a:r>
                    </a:p>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Summary is completely on 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Provides clear links to at least 4 other readings, concepts discussed in class and/or valid external examples (with references).  </a:t>
                      </a:r>
                    </a:p>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3154476115"/>
                  </a:ext>
                </a:extLst>
              </a:tr>
              <a:tr h="4247061">
                <a:tc gridSpan="6">
                  <a:txBody>
                    <a:bodyPr/>
                    <a:lstStyle/>
                    <a:p>
                      <a:pPr marL="0" marR="0">
                        <a:spcBef>
                          <a:spcPts val="0"/>
                        </a:spcBef>
                        <a:spcAft>
                          <a:spcPts val="0"/>
                        </a:spcAft>
                      </a:pPr>
                      <a:endParaRPr lang="en-US" sz="1500" dirty="0">
                        <a:effectLst/>
                      </a:endParaRPr>
                    </a:p>
                  </a:txBody>
                  <a:tcPr marL="38680" marR="38680" marT="0" marB="0"/>
                </a:tc>
                <a:tc hMerge="1">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hMerge="1">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hMerge="1">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hMerge="1">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hMerge="1">
                  <a:txBody>
                    <a:bodyPr/>
                    <a:lstStyle/>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4029566469"/>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2302</TotalTime>
  <Words>254</Words>
  <Application>Microsoft Office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Calibri Light</vt:lpstr>
      <vt:lpstr>Retrospect</vt:lpstr>
      <vt:lpstr>Advertising and The Consumer Culture</vt:lpstr>
      <vt:lpstr>Reading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230</cp:revision>
  <dcterms:created xsi:type="dcterms:W3CDTF">2016-08-29T02:04:56Z</dcterms:created>
  <dcterms:modified xsi:type="dcterms:W3CDTF">2020-03-24T03:46:15Z</dcterms:modified>
</cp:coreProperties>
</file>