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24" r:id="rId3"/>
    <p:sldId id="326" r:id="rId4"/>
    <p:sldId id="318" r:id="rId5"/>
    <p:sldId id="323" r:id="rId6"/>
    <p:sldId id="32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 Chevrier" initials="EC" lastIdx="1" clrIdx="0">
    <p:extLst>
      <p:ext uri="{19B8F6BF-5375-455C-9EA6-DF929625EA0E}">
        <p15:presenceInfo xmlns:p15="http://schemas.microsoft.com/office/powerpoint/2012/main" userId="371976d59e4c74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7" d="100"/>
          <a:sy n="87" d="100"/>
        </p:scale>
        <p:origin x="64" y="3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2020-03-03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2020-03-03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2020-03-03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2020-03-03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2020-03-03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2020-03-03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2020-03-03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2020-03-03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2020-03-03</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2020-03-03</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2020-03-03</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2020-03-03</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oncoms.wixsite.com/home?fbclid=IwAR1sf4hKBfJlZDdZnIZdiNU8NSnSs4lUYCumTcmz9LgnrfGSL3yR03zwck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Advertising and the Consumer Culture</a:t>
            </a:r>
            <a:endParaRPr lang="en-CA" dirty="0"/>
          </a:p>
        </p:txBody>
      </p:sp>
      <p:sp>
        <p:nvSpPr>
          <p:cNvPr id="3" name="Subtitle 2"/>
          <p:cNvSpPr>
            <a:spLocks noGrp="1"/>
          </p:cNvSpPr>
          <p:nvPr>
            <p:ph type="subTitle" idx="1"/>
          </p:nvPr>
        </p:nvSpPr>
        <p:spPr/>
        <p:txBody>
          <a:bodyPr>
            <a:normAutofit/>
          </a:bodyPr>
          <a:lstStyle/>
          <a:p>
            <a:r>
              <a:rPr lang="en-CA" dirty="0"/>
              <a:t>Community Service Learning Project and proposal</a:t>
            </a:r>
          </a:p>
          <a:p>
            <a:r>
              <a:rPr lang="en-CA" dirty="0"/>
              <a:t>Erik Chevrier</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8A98F-7983-4D17-A904-7AE2469CF0FE}"/>
              </a:ext>
            </a:extLst>
          </p:cNvPr>
          <p:cNvSpPr>
            <a:spLocks noGrp="1"/>
          </p:cNvSpPr>
          <p:nvPr>
            <p:ph type="title"/>
          </p:nvPr>
        </p:nvSpPr>
        <p:spPr/>
        <p:txBody>
          <a:bodyPr/>
          <a:lstStyle/>
          <a:p>
            <a:r>
              <a:rPr lang="en-US" dirty="0"/>
              <a:t>Plan for the Class</a:t>
            </a:r>
            <a:endParaRPr lang="en-CA" dirty="0"/>
          </a:p>
        </p:txBody>
      </p:sp>
      <p:sp>
        <p:nvSpPr>
          <p:cNvPr id="3" name="Content Placeholder 2">
            <a:extLst>
              <a:ext uri="{FF2B5EF4-FFF2-40B4-BE49-F238E27FC236}">
                <a16:creationId xmlns:a16="http://schemas.microsoft.com/office/drawing/2014/main" id="{BAC4FCC9-D2E7-4506-B6D1-82D3324BD022}"/>
              </a:ext>
            </a:extLst>
          </p:cNvPr>
          <p:cNvSpPr>
            <a:spLocks noGrp="1"/>
          </p:cNvSpPr>
          <p:nvPr>
            <p:ph idx="1"/>
          </p:nvPr>
        </p:nvSpPr>
        <p:spPr/>
        <p:txBody>
          <a:bodyPr>
            <a:normAutofit fontScale="70000" lnSpcReduction="20000"/>
          </a:bodyPr>
          <a:lstStyle/>
          <a:p>
            <a:r>
              <a:rPr lang="en-US" dirty="0"/>
              <a:t>Check in After Break (15 minutes)</a:t>
            </a:r>
          </a:p>
          <a:p>
            <a:r>
              <a:rPr lang="en-US" dirty="0"/>
              <a:t>Establish idea (30 minutes)</a:t>
            </a:r>
          </a:p>
          <a:p>
            <a:r>
              <a:rPr lang="en-US" dirty="0"/>
              <a:t>Form groups/subgroups (10 minutes)</a:t>
            </a:r>
          </a:p>
          <a:p>
            <a:r>
              <a:rPr lang="en-US" dirty="0"/>
              <a:t>Break (15 minutes)</a:t>
            </a:r>
          </a:p>
          <a:p>
            <a:r>
              <a:rPr lang="en-US" dirty="0"/>
              <a:t>Group/subgroup form a tentative plan (60 minutes)</a:t>
            </a:r>
          </a:p>
          <a:p>
            <a:pPr lvl="1"/>
            <a:r>
              <a:rPr lang="en-US" dirty="0"/>
              <a:t>Provide a description of your project</a:t>
            </a:r>
          </a:p>
          <a:p>
            <a:pPr lvl="1"/>
            <a:r>
              <a:rPr lang="en-US" dirty="0"/>
              <a:t>Provide a summary of goals, objectives and targets your group would like to achieve </a:t>
            </a:r>
          </a:p>
          <a:p>
            <a:pPr lvl="1"/>
            <a:r>
              <a:rPr lang="en-US" dirty="0"/>
              <a:t>Provide a way to evaluate whether your group meet these goals, objectives and targets </a:t>
            </a:r>
          </a:p>
          <a:p>
            <a:pPr lvl="1"/>
            <a:r>
              <a:rPr lang="en-US" dirty="0"/>
              <a:t>Provide a summary of key media strategies your group will employ to accomplish the goals and objectives</a:t>
            </a:r>
          </a:p>
          <a:p>
            <a:pPr lvl="2"/>
            <a:r>
              <a:rPr lang="en-US" dirty="0"/>
              <a:t>Identify target audience, medium, messaging, SWOT analysis…</a:t>
            </a:r>
          </a:p>
          <a:p>
            <a:pPr lvl="1"/>
            <a:r>
              <a:rPr lang="en-US" dirty="0"/>
              <a:t>Please provide a timeline of your group’s tasks and when you will complete each task </a:t>
            </a:r>
          </a:p>
          <a:p>
            <a:pPr lvl="1"/>
            <a:r>
              <a:rPr lang="en-US" dirty="0"/>
              <a:t>Link project (or process) to readings and/or other sources</a:t>
            </a:r>
          </a:p>
          <a:p>
            <a:r>
              <a:rPr lang="en-US" dirty="0"/>
              <a:t>Check Back (20 minutes)</a:t>
            </a:r>
          </a:p>
          <a:p>
            <a:pPr lvl="1"/>
            <a:r>
              <a:rPr lang="en-US" dirty="0"/>
              <a:t>Report back to larger group</a:t>
            </a:r>
          </a:p>
          <a:p>
            <a:pPr lvl="1"/>
            <a:r>
              <a:rPr lang="en-US" dirty="0"/>
              <a:t>Summarize the tentative plan with the rest of the class</a:t>
            </a:r>
          </a:p>
          <a:p>
            <a:pPr marL="201168" lvl="1" indent="0">
              <a:buNone/>
            </a:pPr>
            <a:endParaRPr lang="en-US" dirty="0"/>
          </a:p>
          <a:p>
            <a:endParaRPr lang="en-CA" dirty="0"/>
          </a:p>
        </p:txBody>
      </p:sp>
    </p:spTree>
    <p:extLst>
      <p:ext uri="{BB962C8B-B14F-4D97-AF65-F5344CB8AC3E}">
        <p14:creationId xmlns:p14="http://schemas.microsoft.com/office/powerpoint/2010/main" val="2863544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71367-B9E4-427F-A1A1-133E54797A68}"/>
              </a:ext>
            </a:extLst>
          </p:cNvPr>
          <p:cNvSpPr>
            <a:spLocks noGrp="1"/>
          </p:cNvSpPr>
          <p:nvPr>
            <p:ph type="title"/>
          </p:nvPr>
        </p:nvSpPr>
        <p:spPr/>
        <p:txBody>
          <a:bodyPr/>
          <a:lstStyle/>
          <a:p>
            <a:r>
              <a:rPr lang="en-US" dirty="0"/>
              <a:t>Check in After Break</a:t>
            </a:r>
            <a:endParaRPr lang="en-CA" dirty="0"/>
          </a:p>
        </p:txBody>
      </p:sp>
      <p:sp>
        <p:nvSpPr>
          <p:cNvPr id="3" name="Content Placeholder 2">
            <a:extLst>
              <a:ext uri="{FF2B5EF4-FFF2-40B4-BE49-F238E27FC236}">
                <a16:creationId xmlns:a16="http://schemas.microsoft.com/office/drawing/2014/main" id="{DDF1932E-5D5C-4CEE-9082-1AB45822069D}"/>
              </a:ext>
            </a:extLst>
          </p:cNvPr>
          <p:cNvSpPr>
            <a:spLocks noGrp="1"/>
          </p:cNvSpPr>
          <p:nvPr>
            <p:ph idx="1"/>
          </p:nvPr>
        </p:nvSpPr>
        <p:spPr/>
        <p:txBody>
          <a:bodyPr>
            <a:normAutofit fontScale="70000" lnSpcReduction="20000"/>
          </a:bodyPr>
          <a:lstStyle/>
          <a:p>
            <a:r>
              <a:rPr lang="en-US" dirty="0"/>
              <a:t>How is the course going?</a:t>
            </a:r>
          </a:p>
          <a:p>
            <a:pPr lvl="1"/>
            <a:r>
              <a:rPr lang="en-US" dirty="0"/>
              <a:t>What do you like about the course?</a:t>
            </a:r>
          </a:p>
          <a:p>
            <a:pPr lvl="1"/>
            <a:r>
              <a:rPr lang="en-US" dirty="0"/>
              <a:t>What can be improved about the course?</a:t>
            </a:r>
          </a:p>
          <a:p>
            <a:pPr lvl="1"/>
            <a:endParaRPr lang="en-US" dirty="0"/>
          </a:p>
          <a:p>
            <a:pPr lvl="1"/>
            <a:r>
              <a:rPr lang="en-US" dirty="0"/>
              <a:t>How do you like the assignments?</a:t>
            </a:r>
          </a:p>
          <a:p>
            <a:pPr lvl="1"/>
            <a:r>
              <a:rPr lang="en-US" dirty="0"/>
              <a:t>How do you like the readings?</a:t>
            </a:r>
          </a:p>
          <a:p>
            <a:pPr lvl="1"/>
            <a:r>
              <a:rPr lang="en-US" dirty="0"/>
              <a:t>Is the workload manageable?</a:t>
            </a:r>
          </a:p>
          <a:p>
            <a:pPr lvl="1"/>
            <a:r>
              <a:rPr lang="en-US" dirty="0"/>
              <a:t>How do you like the classroom style?</a:t>
            </a:r>
          </a:p>
          <a:p>
            <a:pPr lvl="1"/>
            <a:r>
              <a:rPr lang="en-US" dirty="0"/>
              <a:t>How would you structure the final exam?</a:t>
            </a:r>
          </a:p>
          <a:p>
            <a:pPr lvl="1"/>
            <a:endParaRPr lang="en-US" dirty="0"/>
          </a:p>
          <a:p>
            <a:pPr lvl="1"/>
            <a:r>
              <a:rPr lang="en-US" dirty="0"/>
              <a:t>What excites you about the remainder of the course?</a:t>
            </a:r>
          </a:p>
          <a:p>
            <a:pPr lvl="1"/>
            <a:r>
              <a:rPr lang="en-US" dirty="0"/>
              <a:t>What doesn’t excite you about the remainder of the course? </a:t>
            </a:r>
          </a:p>
          <a:p>
            <a:pPr lvl="1"/>
            <a:endParaRPr lang="en-US" dirty="0"/>
          </a:p>
          <a:p>
            <a:pPr lvl="1"/>
            <a:r>
              <a:rPr lang="en-US" dirty="0"/>
              <a:t>What are you learning in the course?</a:t>
            </a:r>
          </a:p>
          <a:p>
            <a:pPr lvl="1"/>
            <a:r>
              <a:rPr lang="en-US" dirty="0"/>
              <a:t>What would you like to learn that we haven’t covered yet?</a:t>
            </a:r>
          </a:p>
          <a:p>
            <a:pPr lvl="1"/>
            <a:endParaRPr lang="en-US" dirty="0"/>
          </a:p>
          <a:p>
            <a:pPr lvl="1"/>
            <a:r>
              <a:rPr lang="en-US" dirty="0"/>
              <a:t>What is most interesting about the course?</a:t>
            </a:r>
          </a:p>
          <a:p>
            <a:pPr lvl="1"/>
            <a:r>
              <a:rPr lang="en-US" dirty="0"/>
              <a:t>What is least interesting about the course?</a:t>
            </a:r>
          </a:p>
          <a:p>
            <a:pPr lvl="1"/>
            <a:endParaRPr lang="en-CA" dirty="0"/>
          </a:p>
        </p:txBody>
      </p:sp>
    </p:spTree>
    <p:extLst>
      <p:ext uri="{BB962C8B-B14F-4D97-AF65-F5344CB8AC3E}">
        <p14:creationId xmlns:p14="http://schemas.microsoft.com/office/powerpoint/2010/main" val="2094165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FF87-E0EE-4580-A983-A746617E0FA6}"/>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84203461-C30D-41BD-B8CF-0202AB36D425}"/>
              </a:ext>
            </a:extLst>
          </p:cNvPr>
          <p:cNvSpPr>
            <a:spLocks noGrp="1"/>
          </p:cNvSpPr>
          <p:nvPr>
            <p:ph idx="1"/>
          </p:nvPr>
        </p:nvSpPr>
        <p:spPr/>
        <p:txBody>
          <a:bodyPr>
            <a:normAutofit/>
          </a:bodyPr>
          <a:lstStyle/>
          <a:p>
            <a:r>
              <a:rPr lang="en-US" b="1" dirty="0"/>
              <a:t>Community Service-Learning Project: </a:t>
            </a:r>
            <a:r>
              <a:rPr lang="en-US" dirty="0"/>
              <a:t>The objective of this assignment is to give students hands on experience with creating promotional campaigns that enhance the Concordia community and community at large. Students will devise a media campaign to promote a social cause, social economy organization, non-profit and/or another community group. Students are encouraged to work with students from Erik </a:t>
            </a:r>
            <a:r>
              <a:rPr lang="en-US" dirty="0" err="1"/>
              <a:t>Chevrier’s</a:t>
            </a:r>
            <a:r>
              <a:rPr lang="en-US" dirty="0"/>
              <a:t> course </a:t>
            </a:r>
            <a:r>
              <a:rPr lang="en-US" i="1" dirty="0"/>
              <a:t>Community and Local Activism</a:t>
            </a:r>
            <a:r>
              <a:rPr lang="en-US" dirty="0"/>
              <a:t>, where students are expected to create social cooperatives and/or social justice campaigns.</a:t>
            </a:r>
            <a:endParaRPr lang="en-CA" dirty="0"/>
          </a:p>
          <a:p>
            <a:r>
              <a:rPr lang="en-US" dirty="0"/>
              <a:t>Students will be encouraged to perform their project together as a group, however, they may choose to work on something in a group that already exists and/or create something with likeminded people outside the classroom. Students will form clusters and contribute to the project based on their area of expertise. Students will be evaluated based on the depth of their involvement with the project, their deliverables (which will be agreed upon in their proposal), clearly reporting their contribution to the project, an oral presentation summarizing their role in the project, and linking the project to the course material. </a:t>
            </a:r>
            <a:endParaRPr lang="en-CA" dirty="0"/>
          </a:p>
          <a:p>
            <a:endParaRPr lang="en-US" dirty="0"/>
          </a:p>
        </p:txBody>
      </p:sp>
    </p:spTree>
    <p:extLst>
      <p:ext uri="{BB962C8B-B14F-4D97-AF65-F5344CB8AC3E}">
        <p14:creationId xmlns:p14="http://schemas.microsoft.com/office/powerpoint/2010/main" val="1409514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51CD9-F329-4C6E-9EEB-3EE59170F9A6}"/>
              </a:ext>
            </a:extLst>
          </p:cNvPr>
          <p:cNvSpPr>
            <a:spLocks noGrp="1"/>
          </p:cNvSpPr>
          <p:nvPr>
            <p:ph type="title"/>
          </p:nvPr>
        </p:nvSpPr>
        <p:spPr/>
        <p:txBody>
          <a:bodyPr/>
          <a:lstStyle/>
          <a:p>
            <a:r>
              <a:rPr lang="en-US" dirty="0"/>
              <a:t>Proposal Instructions</a:t>
            </a:r>
            <a:endParaRPr lang="en-CA" dirty="0"/>
          </a:p>
        </p:txBody>
      </p:sp>
      <p:sp>
        <p:nvSpPr>
          <p:cNvPr id="3" name="Content Placeholder 2">
            <a:extLst>
              <a:ext uri="{FF2B5EF4-FFF2-40B4-BE49-F238E27FC236}">
                <a16:creationId xmlns:a16="http://schemas.microsoft.com/office/drawing/2014/main" id="{8BE906A7-EC67-42B2-BA04-96DF1DCFCCF8}"/>
              </a:ext>
            </a:extLst>
          </p:cNvPr>
          <p:cNvSpPr>
            <a:spLocks noGrp="1"/>
          </p:cNvSpPr>
          <p:nvPr>
            <p:ph idx="1"/>
          </p:nvPr>
        </p:nvSpPr>
        <p:spPr/>
        <p:txBody>
          <a:bodyPr>
            <a:normAutofit fontScale="70000" lnSpcReduction="20000"/>
          </a:bodyPr>
          <a:lstStyle/>
          <a:p>
            <a:r>
              <a:rPr lang="en-US" dirty="0"/>
              <a:t>You must submit a group and individual proposal.</a:t>
            </a:r>
          </a:p>
          <a:p>
            <a:r>
              <a:rPr lang="en-US" dirty="0"/>
              <a:t>The group report must: </a:t>
            </a:r>
          </a:p>
          <a:p>
            <a:pPr lvl="1"/>
            <a:r>
              <a:rPr lang="en-US" dirty="0"/>
              <a:t>Provide a description of your project</a:t>
            </a:r>
          </a:p>
          <a:p>
            <a:pPr lvl="1"/>
            <a:r>
              <a:rPr lang="en-US" dirty="0"/>
              <a:t>Provide a summary of goals, objectives and targets your group would like to achieve </a:t>
            </a:r>
          </a:p>
          <a:p>
            <a:pPr lvl="1"/>
            <a:r>
              <a:rPr lang="en-US" dirty="0"/>
              <a:t>Provide a way to evaluate whether your group meet these goals, objectives and targets </a:t>
            </a:r>
          </a:p>
          <a:p>
            <a:pPr lvl="1"/>
            <a:r>
              <a:rPr lang="en-US" dirty="0"/>
              <a:t>Provide a summary of key media strategies your group will employ to accomplish the goals and objectives</a:t>
            </a:r>
          </a:p>
          <a:p>
            <a:pPr lvl="2"/>
            <a:r>
              <a:rPr lang="en-US" dirty="0"/>
              <a:t>Identify target audience, medium, messaging, SWOT analysis…</a:t>
            </a:r>
          </a:p>
          <a:p>
            <a:pPr lvl="1"/>
            <a:r>
              <a:rPr lang="en-US" dirty="0"/>
              <a:t>Please provide a timeline of your group’s tasks and when you will complete each task </a:t>
            </a:r>
          </a:p>
          <a:p>
            <a:pPr lvl="1"/>
            <a:r>
              <a:rPr lang="en-US" dirty="0"/>
              <a:t>Link project (or process) to readings and/or other sources</a:t>
            </a:r>
          </a:p>
          <a:p>
            <a:r>
              <a:rPr lang="en-US" dirty="0"/>
              <a:t>Your individual report must:</a:t>
            </a:r>
          </a:p>
          <a:p>
            <a:pPr lvl="1"/>
            <a:r>
              <a:rPr lang="en-US" dirty="0"/>
              <a:t>Provide a summary of what you plan on contributing to the project</a:t>
            </a:r>
          </a:p>
          <a:p>
            <a:pPr lvl="1"/>
            <a:r>
              <a:rPr lang="en-US" dirty="0"/>
              <a:t>Provide a summary of goals, objectives and targets you would like to achieve </a:t>
            </a:r>
          </a:p>
          <a:p>
            <a:pPr lvl="1"/>
            <a:r>
              <a:rPr lang="en-US" dirty="0"/>
              <a:t>Provide a way to evaluate whether you meet your goals, objectives and targets </a:t>
            </a:r>
          </a:p>
          <a:p>
            <a:pPr lvl="1"/>
            <a:r>
              <a:rPr lang="en-US" dirty="0"/>
              <a:t>Provide a summary of key media strategies you will employ to accomplish your goals and objectives</a:t>
            </a:r>
          </a:p>
          <a:p>
            <a:pPr lvl="1"/>
            <a:r>
              <a:rPr lang="en-US" dirty="0"/>
              <a:t>Please provide a timeline of your tasks and when you will complete each task </a:t>
            </a:r>
          </a:p>
          <a:p>
            <a:pPr lvl="1"/>
            <a:r>
              <a:rPr lang="en-US" dirty="0"/>
              <a:t>Link project (or process) to readings and/or </a:t>
            </a:r>
            <a:r>
              <a:rPr lang="en-US"/>
              <a:t>other sources</a:t>
            </a:r>
            <a:endParaRPr lang="en-CA" dirty="0"/>
          </a:p>
          <a:p>
            <a:r>
              <a:rPr lang="en-US" dirty="0"/>
              <a:t> </a:t>
            </a:r>
          </a:p>
        </p:txBody>
      </p:sp>
    </p:spTree>
    <p:extLst>
      <p:ext uri="{BB962C8B-B14F-4D97-AF65-F5344CB8AC3E}">
        <p14:creationId xmlns:p14="http://schemas.microsoft.com/office/powerpoint/2010/main" val="1594445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952EB-0A71-4E5C-A444-72ACD73F2C64}"/>
              </a:ext>
            </a:extLst>
          </p:cNvPr>
          <p:cNvSpPr>
            <a:spLocks noGrp="1"/>
          </p:cNvSpPr>
          <p:nvPr>
            <p:ph type="title"/>
          </p:nvPr>
        </p:nvSpPr>
        <p:spPr/>
        <p:txBody>
          <a:bodyPr/>
          <a:lstStyle/>
          <a:p>
            <a:r>
              <a:rPr lang="en-US" dirty="0"/>
              <a:t>Suggestions for Ideas</a:t>
            </a:r>
            <a:endParaRPr lang="en-CA" dirty="0"/>
          </a:p>
        </p:txBody>
      </p:sp>
      <p:sp>
        <p:nvSpPr>
          <p:cNvPr id="3" name="Content Placeholder 2">
            <a:extLst>
              <a:ext uri="{FF2B5EF4-FFF2-40B4-BE49-F238E27FC236}">
                <a16:creationId xmlns:a16="http://schemas.microsoft.com/office/drawing/2014/main" id="{EB1BB15B-7F67-4885-83DD-4CC8A4F9A2CB}"/>
              </a:ext>
            </a:extLst>
          </p:cNvPr>
          <p:cNvSpPr>
            <a:spLocks noGrp="1"/>
          </p:cNvSpPr>
          <p:nvPr>
            <p:ph idx="1"/>
          </p:nvPr>
        </p:nvSpPr>
        <p:spPr/>
        <p:txBody>
          <a:bodyPr>
            <a:normAutofit fontScale="92500" lnSpcReduction="10000"/>
          </a:bodyPr>
          <a:lstStyle/>
          <a:p>
            <a:r>
              <a:rPr lang="en-US" dirty="0"/>
              <a:t>Participate with students from Community and Local Activism</a:t>
            </a:r>
          </a:p>
          <a:p>
            <a:pPr lvl="1"/>
            <a:r>
              <a:rPr lang="en-US" dirty="0"/>
              <a:t>Mental health issues on campus</a:t>
            </a:r>
          </a:p>
          <a:p>
            <a:pPr lvl="1"/>
            <a:r>
              <a:rPr lang="en-US" dirty="0"/>
              <a:t>Climate change </a:t>
            </a:r>
          </a:p>
          <a:p>
            <a:r>
              <a:rPr lang="en-US" dirty="0"/>
              <a:t>Devise a media campaign to promote a social cause, social economy organization, non-profit and/or another community group</a:t>
            </a:r>
          </a:p>
          <a:p>
            <a:pPr lvl="1"/>
            <a:r>
              <a:rPr lang="en-US" dirty="0"/>
              <a:t>Transitions or CFC related project</a:t>
            </a:r>
          </a:p>
          <a:p>
            <a:pPr lvl="1"/>
            <a:r>
              <a:rPr lang="en-US" dirty="0"/>
              <a:t>Concordia Food Groups Website</a:t>
            </a:r>
          </a:p>
          <a:p>
            <a:r>
              <a:rPr lang="en-US" dirty="0"/>
              <a:t>Take on a class project</a:t>
            </a:r>
          </a:p>
          <a:p>
            <a:pPr lvl="1"/>
            <a:r>
              <a:rPr lang="en-US" dirty="0"/>
              <a:t>Group project</a:t>
            </a:r>
          </a:p>
          <a:p>
            <a:pPr lvl="1"/>
            <a:r>
              <a:rPr lang="en-US" dirty="0"/>
              <a:t>Start media coop or student association/club</a:t>
            </a:r>
          </a:p>
          <a:p>
            <a:endParaRPr lang="en-US" dirty="0"/>
          </a:p>
          <a:p>
            <a:r>
              <a:rPr lang="en-US" dirty="0">
                <a:hlinkClick r:id="rId2"/>
              </a:rPr>
              <a:t>Here is what students did last year…</a:t>
            </a:r>
            <a:endParaRPr lang="en-US" dirty="0"/>
          </a:p>
          <a:p>
            <a:endParaRPr lang="en-US" dirty="0"/>
          </a:p>
          <a:p>
            <a:endParaRPr lang="en-US" dirty="0"/>
          </a:p>
          <a:p>
            <a:pPr lvl="1"/>
            <a:endParaRPr lang="en-CA" dirty="0"/>
          </a:p>
        </p:txBody>
      </p:sp>
    </p:spTree>
    <p:extLst>
      <p:ext uri="{BB962C8B-B14F-4D97-AF65-F5344CB8AC3E}">
        <p14:creationId xmlns:p14="http://schemas.microsoft.com/office/powerpoint/2010/main" val="387693205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2614</TotalTime>
  <Words>750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Calibri Light</vt:lpstr>
      <vt:lpstr>Retrospect</vt:lpstr>
      <vt:lpstr>Advertising and the Consumer Culture</vt:lpstr>
      <vt:lpstr>Plan for the Class</vt:lpstr>
      <vt:lpstr>Check in After Break</vt:lpstr>
      <vt:lpstr>Assignments</vt:lpstr>
      <vt:lpstr>Proposal Instructions</vt:lpstr>
      <vt:lpstr>Suggestions for Ideas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251</cp:revision>
  <dcterms:created xsi:type="dcterms:W3CDTF">2016-08-29T02:04:56Z</dcterms:created>
  <dcterms:modified xsi:type="dcterms:W3CDTF">2020-03-03T18:43:31Z</dcterms:modified>
</cp:coreProperties>
</file>