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341" r:id="rId2"/>
    <p:sldId id="346" r:id="rId3"/>
    <p:sldId id="347" r:id="rId4"/>
    <p:sldId id="348" r:id="rId5"/>
    <p:sldId id="351" r:id="rId6"/>
    <p:sldId id="329" r:id="rId7"/>
    <p:sldId id="352" r:id="rId8"/>
    <p:sldId id="34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89" d="100"/>
          <a:sy n="89" d="100"/>
        </p:scale>
        <p:origin x="68" y="2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2020-08-10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2020-08-10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2020-08-10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2020-08-10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2020-08-10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2020-08-10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2020-08-10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2020-08-10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2020-08-10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2020-08-10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2020-08-10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2020-08-10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heglobeandmail.com/business/article-migrant-workers-on-farms-across-canada-are-being-told-they-cant-leav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ntJouJhLM48" TargetMode="External"/><Relationship Id="rId2" Type="http://schemas.openxmlformats.org/officeDocument/2006/relationships/hyperlink" Target="https://www.youtube.com/watch?v=bLqYE-m2nE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E01F9-449A-4D4B-A6D4-0E7DE42B5CAC}"/>
              </a:ext>
            </a:extLst>
          </p:cNvPr>
          <p:cNvSpPr>
            <a:spLocks noGrp="1"/>
          </p:cNvSpPr>
          <p:nvPr>
            <p:ph type="ctrTitle"/>
          </p:nvPr>
        </p:nvSpPr>
        <p:spPr/>
        <p:txBody>
          <a:bodyPr>
            <a:normAutofit/>
          </a:bodyPr>
          <a:lstStyle/>
          <a:p>
            <a:r>
              <a:rPr lang="en-US" dirty="0"/>
              <a:t>Food and Sustainability</a:t>
            </a:r>
          </a:p>
        </p:txBody>
      </p:sp>
      <p:sp>
        <p:nvSpPr>
          <p:cNvPr id="3" name="Subtitle 2">
            <a:extLst>
              <a:ext uri="{FF2B5EF4-FFF2-40B4-BE49-F238E27FC236}">
                <a16:creationId xmlns:a16="http://schemas.microsoft.com/office/drawing/2014/main" id="{6753EAE3-5C95-4600-9344-0B44DA569854}"/>
              </a:ext>
            </a:extLst>
          </p:cNvPr>
          <p:cNvSpPr>
            <a:spLocks noGrp="1"/>
          </p:cNvSpPr>
          <p:nvPr>
            <p:ph type="subTitle" idx="1"/>
          </p:nvPr>
        </p:nvSpPr>
        <p:spPr/>
        <p:txBody>
          <a:bodyPr>
            <a:normAutofit fontScale="92500" lnSpcReduction="20000"/>
          </a:bodyPr>
          <a:lstStyle/>
          <a:p>
            <a:r>
              <a:rPr lang="en-US" b="1" dirty="0"/>
              <a:t>Food Agriculture, Gender, Class and Race</a:t>
            </a:r>
            <a:br>
              <a:rPr lang="en-US" dirty="0"/>
            </a:br>
            <a:r>
              <a:rPr lang="en-US" dirty="0"/>
              <a:t>Erik Chevrier</a:t>
            </a:r>
            <a:br>
              <a:rPr lang="en-US" dirty="0"/>
            </a:br>
            <a:r>
              <a:rPr lang="en-US" dirty="0"/>
              <a:t>August 10</a:t>
            </a:r>
            <a:r>
              <a:rPr lang="en-US" baseline="30000" dirty="0"/>
              <a:t>th</a:t>
            </a:r>
            <a:r>
              <a:rPr lang="en-US" dirty="0"/>
              <a:t>, 2020</a:t>
            </a:r>
            <a:br>
              <a:rPr lang="en-US" dirty="0"/>
            </a:br>
            <a:r>
              <a:rPr lang="en-US" dirty="0"/>
              <a:t>www.erikchevrier.ca</a:t>
            </a:r>
          </a:p>
        </p:txBody>
      </p:sp>
    </p:spTree>
    <p:extLst>
      <p:ext uri="{BB962C8B-B14F-4D97-AF65-F5344CB8AC3E}">
        <p14:creationId xmlns:p14="http://schemas.microsoft.com/office/powerpoint/2010/main" val="4059113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A5ED6-890D-4F7E-8D8E-8C17703BD4CC}"/>
              </a:ext>
            </a:extLst>
          </p:cNvPr>
          <p:cNvSpPr>
            <a:spLocks noGrp="1"/>
          </p:cNvSpPr>
          <p:nvPr>
            <p:ph type="title"/>
          </p:nvPr>
        </p:nvSpPr>
        <p:spPr/>
        <p:txBody>
          <a:bodyPr/>
          <a:lstStyle/>
          <a:p>
            <a:r>
              <a:rPr lang="en-US" dirty="0"/>
              <a:t>Capitalism Food and Agriculture</a:t>
            </a:r>
            <a:endParaRPr lang="en-CA" dirty="0"/>
          </a:p>
        </p:txBody>
      </p:sp>
      <p:sp>
        <p:nvSpPr>
          <p:cNvPr id="3" name="Content Placeholder 2">
            <a:extLst>
              <a:ext uri="{FF2B5EF4-FFF2-40B4-BE49-F238E27FC236}">
                <a16:creationId xmlns:a16="http://schemas.microsoft.com/office/drawing/2014/main" id="{9CED786F-7D66-4241-BCD8-ADA87762E64E}"/>
              </a:ext>
            </a:extLst>
          </p:cNvPr>
          <p:cNvSpPr>
            <a:spLocks noGrp="1"/>
          </p:cNvSpPr>
          <p:nvPr>
            <p:ph idx="1"/>
          </p:nvPr>
        </p:nvSpPr>
        <p:spPr/>
        <p:txBody>
          <a:bodyPr>
            <a:normAutofit fontScale="85000" lnSpcReduction="20000"/>
          </a:bodyPr>
          <a:lstStyle/>
          <a:p>
            <a:r>
              <a:rPr lang="en-US" dirty="0"/>
              <a:t>Capitalist agriculture = contradiction</a:t>
            </a:r>
          </a:p>
          <a:p>
            <a:pPr lvl="1"/>
            <a:r>
              <a:rPr lang="en-US" dirty="0"/>
              <a:t>Not a lucrative investment for many capitalists</a:t>
            </a:r>
          </a:p>
          <a:p>
            <a:pPr lvl="2"/>
            <a:r>
              <a:rPr lang="en-US" dirty="0"/>
              <a:t>Inputs, machinery, seeds, etc. </a:t>
            </a:r>
          </a:p>
          <a:p>
            <a:pPr lvl="2"/>
            <a:r>
              <a:rPr lang="en-US" dirty="0"/>
              <a:t>Subsidies and insurance</a:t>
            </a:r>
          </a:p>
          <a:p>
            <a:pPr lvl="2"/>
            <a:r>
              <a:rPr lang="en-US" dirty="0"/>
              <a:t>Loans</a:t>
            </a:r>
          </a:p>
          <a:p>
            <a:r>
              <a:rPr lang="en-US" dirty="0"/>
              <a:t>Persistence of peasantry </a:t>
            </a:r>
            <a:endParaRPr lang="en-CA" dirty="0"/>
          </a:p>
          <a:p>
            <a:r>
              <a:rPr lang="en-CA" dirty="0"/>
              <a:t>Contradiction between overproduction and prices</a:t>
            </a:r>
            <a:endParaRPr lang="en-US" dirty="0"/>
          </a:p>
          <a:p>
            <a:r>
              <a:rPr lang="en-US" dirty="0"/>
              <a:t>Contradiction in agriculture </a:t>
            </a:r>
            <a:r>
              <a:rPr lang="en-US" dirty="0" err="1"/>
              <a:t>labour</a:t>
            </a:r>
            <a:r>
              <a:rPr lang="en-US" dirty="0"/>
              <a:t> time</a:t>
            </a:r>
          </a:p>
          <a:p>
            <a:pPr lvl="1"/>
            <a:r>
              <a:rPr lang="en-US" dirty="0"/>
              <a:t>Production and reproduction</a:t>
            </a:r>
          </a:p>
          <a:p>
            <a:pPr lvl="1"/>
            <a:r>
              <a:rPr lang="en-US" dirty="0" err="1"/>
              <a:t>Labour</a:t>
            </a:r>
            <a:r>
              <a:rPr lang="en-US" dirty="0"/>
              <a:t>, production and (growing/cultivating) time</a:t>
            </a:r>
          </a:p>
          <a:p>
            <a:pPr lvl="2"/>
            <a:r>
              <a:rPr lang="en-US" dirty="0" err="1"/>
              <a:t>Appropriationism</a:t>
            </a:r>
            <a:r>
              <a:rPr lang="en-US" dirty="0"/>
              <a:t> – (upstream) replace agroecological methods with machinery (implode)</a:t>
            </a:r>
          </a:p>
          <a:p>
            <a:pPr lvl="2"/>
            <a:r>
              <a:rPr lang="en-US" dirty="0" err="1"/>
              <a:t>Substitutionism</a:t>
            </a:r>
            <a:r>
              <a:rPr lang="en-US" dirty="0"/>
              <a:t> – (downstream) replace producer-consumer buying with complex array of processors and distributors (explode)</a:t>
            </a:r>
          </a:p>
          <a:p>
            <a:r>
              <a:rPr lang="en-US" dirty="0"/>
              <a:t>Investments </a:t>
            </a:r>
          </a:p>
          <a:p>
            <a:pPr lvl="1"/>
            <a:r>
              <a:rPr lang="en-US" dirty="0"/>
              <a:t>Production and reproduction</a:t>
            </a:r>
          </a:p>
          <a:p>
            <a:pPr lvl="1"/>
            <a:r>
              <a:rPr lang="en-US" dirty="0" err="1"/>
              <a:t>Labour</a:t>
            </a:r>
            <a:r>
              <a:rPr lang="en-US" dirty="0"/>
              <a:t>, production and (growing/cultivating) time</a:t>
            </a:r>
          </a:p>
          <a:p>
            <a:pPr lvl="1"/>
            <a:endParaRPr lang="en-CA" dirty="0"/>
          </a:p>
        </p:txBody>
      </p:sp>
    </p:spTree>
    <p:extLst>
      <p:ext uri="{BB962C8B-B14F-4D97-AF65-F5344CB8AC3E}">
        <p14:creationId xmlns:p14="http://schemas.microsoft.com/office/powerpoint/2010/main" val="1035355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1E657-694C-448E-BA6A-DF01889CCE2E}"/>
              </a:ext>
            </a:extLst>
          </p:cNvPr>
          <p:cNvSpPr>
            <a:spLocks noGrp="1"/>
          </p:cNvSpPr>
          <p:nvPr>
            <p:ph type="title"/>
          </p:nvPr>
        </p:nvSpPr>
        <p:spPr/>
        <p:txBody>
          <a:bodyPr/>
          <a:lstStyle/>
          <a:p>
            <a:r>
              <a:rPr lang="en-US" dirty="0"/>
              <a:t>Agriculture </a:t>
            </a:r>
            <a:r>
              <a:rPr lang="en-US" dirty="0" err="1"/>
              <a:t>Labour</a:t>
            </a:r>
            <a:endParaRPr lang="en-CA" dirty="0"/>
          </a:p>
        </p:txBody>
      </p:sp>
      <p:sp>
        <p:nvSpPr>
          <p:cNvPr id="3" name="Content Placeholder 2">
            <a:extLst>
              <a:ext uri="{FF2B5EF4-FFF2-40B4-BE49-F238E27FC236}">
                <a16:creationId xmlns:a16="http://schemas.microsoft.com/office/drawing/2014/main" id="{AC8A12F3-2E74-4CEF-963E-A4CE4F675970}"/>
              </a:ext>
            </a:extLst>
          </p:cNvPr>
          <p:cNvSpPr>
            <a:spLocks noGrp="1"/>
          </p:cNvSpPr>
          <p:nvPr>
            <p:ph idx="1"/>
          </p:nvPr>
        </p:nvSpPr>
        <p:spPr/>
        <p:txBody>
          <a:bodyPr>
            <a:normAutofit fontScale="92500" lnSpcReduction="20000"/>
          </a:bodyPr>
          <a:lstStyle/>
          <a:p>
            <a:r>
              <a:rPr lang="en-US" dirty="0"/>
              <a:t>Contract farming </a:t>
            </a:r>
          </a:p>
          <a:p>
            <a:pPr lvl="1"/>
            <a:r>
              <a:rPr lang="en-US" sz="1400" dirty="0"/>
              <a:t>Vertical integration</a:t>
            </a:r>
          </a:p>
          <a:p>
            <a:pPr lvl="1"/>
            <a:r>
              <a:rPr lang="en-US" sz="1400" dirty="0"/>
              <a:t>Market-specification contract</a:t>
            </a:r>
          </a:p>
          <a:p>
            <a:pPr lvl="1"/>
            <a:r>
              <a:rPr lang="en-US" sz="1400" dirty="0"/>
              <a:t>Resource-providing contract</a:t>
            </a:r>
          </a:p>
          <a:p>
            <a:pPr lvl="1"/>
            <a:endParaRPr lang="en-US" dirty="0"/>
          </a:p>
          <a:p>
            <a:pPr lvl="1"/>
            <a:r>
              <a:rPr lang="en-US" dirty="0"/>
              <a:t>Two things about contract farming: </a:t>
            </a:r>
          </a:p>
          <a:p>
            <a:pPr lvl="2"/>
            <a:r>
              <a:rPr lang="en-US" dirty="0"/>
              <a:t>Risk is on farmer</a:t>
            </a:r>
          </a:p>
          <a:p>
            <a:pPr lvl="2"/>
            <a:r>
              <a:rPr lang="en-US" dirty="0"/>
              <a:t>Farmer has larger stake then firms who provide seasonal contracts</a:t>
            </a:r>
          </a:p>
          <a:p>
            <a:pPr lvl="2"/>
            <a:endParaRPr lang="en-CA" dirty="0"/>
          </a:p>
          <a:p>
            <a:pPr lvl="1"/>
            <a:r>
              <a:rPr lang="en-US" dirty="0"/>
              <a:t>Rational Agriculture</a:t>
            </a:r>
          </a:p>
          <a:p>
            <a:pPr lvl="2"/>
            <a:r>
              <a:rPr lang="en-US" dirty="0"/>
              <a:t>Contradiction with capitalist </a:t>
            </a:r>
            <a:r>
              <a:rPr lang="en-US" dirty="0" err="1"/>
              <a:t>labour</a:t>
            </a:r>
            <a:r>
              <a:rPr lang="en-US" dirty="0"/>
              <a:t>  (absolute vs relative)</a:t>
            </a:r>
          </a:p>
          <a:p>
            <a:pPr lvl="2"/>
            <a:r>
              <a:rPr lang="en-US" dirty="0"/>
              <a:t>Requires more production time</a:t>
            </a:r>
          </a:p>
          <a:p>
            <a:pPr lvl="2"/>
            <a:r>
              <a:rPr lang="en-US" dirty="0"/>
              <a:t>Agroecology</a:t>
            </a:r>
          </a:p>
          <a:p>
            <a:pPr lvl="2"/>
            <a:r>
              <a:rPr lang="en-US" dirty="0"/>
              <a:t>Moral economy</a:t>
            </a:r>
          </a:p>
          <a:p>
            <a:pPr marL="384048" lvl="2" indent="0">
              <a:buNone/>
            </a:pPr>
            <a:endParaRPr lang="en-US" dirty="0"/>
          </a:p>
          <a:p>
            <a:pPr lvl="1"/>
            <a:r>
              <a:rPr lang="en-US" dirty="0"/>
              <a:t>Farming Styles </a:t>
            </a:r>
          </a:p>
          <a:p>
            <a:pPr lvl="2"/>
            <a:r>
              <a:rPr lang="en-US" dirty="0"/>
              <a:t>Capitalist, entrepreneurial, peasant farms</a:t>
            </a:r>
            <a:endParaRPr lang="en-CA" dirty="0"/>
          </a:p>
        </p:txBody>
      </p:sp>
    </p:spTree>
    <p:extLst>
      <p:ext uri="{BB962C8B-B14F-4D97-AF65-F5344CB8AC3E}">
        <p14:creationId xmlns:p14="http://schemas.microsoft.com/office/powerpoint/2010/main" val="129560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175002-4566-4987-A261-096900B89C37}"/>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6100">
                <a:solidFill>
                  <a:schemeClr val="tx1">
                    <a:lumMod val="85000"/>
                    <a:lumOff val="15000"/>
                  </a:schemeClr>
                </a:solidFill>
              </a:rPr>
              <a:t>Metabolic Rift</a:t>
            </a:r>
          </a:p>
        </p:txBody>
      </p:sp>
      <p:pic>
        <p:nvPicPr>
          <p:cNvPr id="5" name="Content Placeholder 4" descr="A close up of a map&#10;&#10;Description automatically generated">
            <a:extLst>
              <a:ext uri="{FF2B5EF4-FFF2-40B4-BE49-F238E27FC236}">
                <a16:creationId xmlns:a16="http://schemas.microsoft.com/office/drawing/2014/main" id="{BCA4A50F-34BB-4D99-A5C3-E9137F180E2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1921399" y="-288949"/>
            <a:ext cx="4337416" cy="6912217"/>
          </a:xfrm>
          <a:prstGeom prst="rect">
            <a:avLst/>
          </a:prstGeom>
        </p:spPr>
      </p:pic>
      <p:cxnSp>
        <p:nvCxnSpPr>
          <p:cNvPr id="18" name="Straight Connector 17">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21821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53E89-BD72-40CD-A326-A497B7CB642D}"/>
              </a:ext>
            </a:extLst>
          </p:cNvPr>
          <p:cNvSpPr>
            <a:spLocks noGrp="1"/>
          </p:cNvSpPr>
          <p:nvPr>
            <p:ph type="title"/>
          </p:nvPr>
        </p:nvSpPr>
        <p:spPr/>
        <p:txBody>
          <a:bodyPr/>
          <a:lstStyle/>
          <a:p>
            <a:r>
              <a:rPr lang="en-US" dirty="0"/>
              <a:t>Food and Structural Injustices</a:t>
            </a:r>
            <a:endParaRPr lang="en-CA" dirty="0"/>
          </a:p>
        </p:txBody>
      </p:sp>
      <p:sp>
        <p:nvSpPr>
          <p:cNvPr id="3" name="Content Placeholder 2">
            <a:extLst>
              <a:ext uri="{FF2B5EF4-FFF2-40B4-BE49-F238E27FC236}">
                <a16:creationId xmlns:a16="http://schemas.microsoft.com/office/drawing/2014/main" id="{BE4E6B2C-DDC0-4E90-88C6-33E2BF2E7C92}"/>
              </a:ext>
            </a:extLst>
          </p:cNvPr>
          <p:cNvSpPr>
            <a:spLocks noGrp="1"/>
          </p:cNvSpPr>
          <p:nvPr>
            <p:ph idx="1"/>
          </p:nvPr>
        </p:nvSpPr>
        <p:spPr/>
        <p:txBody>
          <a:bodyPr>
            <a:normAutofit fontScale="85000" lnSpcReduction="20000"/>
          </a:bodyPr>
          <a:lstStyle/>
          <a:p>
            <a:r>
              <a:rPr lang="en-US" dirty="0"/>
              <a:t>Food systems are structurally unjust</a:t>
            </a:r>
          </a:p>
          <a:p>
            <a:pPr lvl="1"/>
            <a:r>
              <a:rPr lang="en-US" dirty="0"/>
              <a:t>Modern agriculture developed along with capitalism, colonialism and slavery</a:t>
            </a:r>
          </a:p>
          <a:p>
            <a:pPr lvl="1"/>
            <a:r>
              <a:rPr lang="en-US" dirty="0"/>
              <a:t>Food plays a major role in social reproduction </a:t>
            </a:r>
          </a:p>
          <a:p>
            <a:pPr lvl="2"/>
            <a:r>
              <a:rPr lang="en-US" dirty="0"/>
              <a:t>The price of food determines the minimum amount you need to reproduce a </a:t>
            </a:r>
            <a:r>
              <a:rPr lang="en-US" dirty="0" err="1"/>
              <a:t>labourer</a:t>
            </a:r>
            <a:endParaRPr lang="en-US" dirty="0"/>
          </a:p>
          <a:p>
            <a:pPr lvl="2"/>
            <a:r>
              <a:rPr lang="en-US" dirty="0"/>
              <a:t>Unequal divisions of </a:t>
            </a:r>
            <a:r>
              <a:rPr lang="en-US" dirty="0" err="1"/>
              <a:t>labour</a:t>
            </a:r>
            <a:r>
              <a:rPr lang="en-US" dirty="0"/>
              <a:t> </a:t>
            </a:r>
          </a:p>
          <a:p>
            <a:pPr lvl="2"/>
            <a:r>
              <a:rPr lang="en-US" dirty="0"/>
              <a:t>Shift from absolute to relative surplus </a:t>
            </a:r>
          </a:p>
          <a:p>
            <a:pPr lvl="1"/>
            <a:r>
              <a:rPr lang="en-US" dirty="0"/>
              <a:t>Structural Racism </a:t>
            </a:r>
          </a:p>
          <a:p>
            <a:pPr lvl="2"/>
            <a:r>
              <a:rPr lang="en-US" dirty="0"/>
              <a:t>Slaves worked on farms and plantations, offsetting the true cost of food (and </a:t>
            </a:r>
            <a:r>
              <a:rPr lang="en-US" dirty="0" err="1"/>
              <a:t>labour</a:t>
            </a:r>
            <a:r>
              <a:rPr lang="en-US" dirty="0"/>
              <a:t>)</a:t>
            </a:r>
          </a:p>
          <a:p>
            <a:pPr lvl="2"/>
            <a:r>
              <a:rPr lang="en-US" dirty="0"/>
              <a:t>Migrant </a:t>
            </a:r>
            <a:r>
              <a:rPr lang="en-US" dirty="0" err="1"/>
              <a:t>labour</a:t>
            </a:r>
            <a:endParaRPr lang="en-US" dirty="0"/>
          </a:p>
          <a:p>
            <a:pPr lvl="3"/>
            <a:r>
              <a:rPr lang="en-US" dirty="0">
                <a:hlinkClick r:id="rId2"/>
              </a:rPr>
              <a:t>Modern slavery</a:t>
            </a:r>
            <a:endParaRPr lang="en-US" dirty="0"/>
          </a:p>
          <a:p>
            <a:pPr lvl="1"/>
            <a:r>
              <a:rPr lang="en-US" dirty="0"/>
              <a:t>Patriarchy </a:t>
            </a:r>
          </a:p>
          <a:p>
            <a:pPr lvl="2"/>
            <a:r>
              <a:rPr lang="en-US" dirty="0"/>
              <a:t>Political power and influence assumed by men </a:t>
            </a:r>
          </a:p>
          <a:p>
            <a:pPr lvl="2"/>
            <a:r>
              <a:rPr lang="en-US" dirty="0"/>
              <a:t>Women are the main </a:t>
            </a:r>
            <a:r>
              <a:rPr lang="en-US" dirty="0" err="1"/>
              <a:t>labourers</a:t>
            </a:r>
            <a:endParaRPr lang="en-US" dirty="0"/>
          </a:p>
          <a:p>
            <a:pPr lvl="2"/>
            <a:r>
              <a:rPr lang="en-US" dirty="0"/>
              <a:t>Women are the main home </a:t>
            </a:r>
            <a:r>
              <a:rPr lang="en-US" dirty="0" err="1"/>
              <a:t>labourers</a:t>
            </a:r>
            <a:r>
              <a:rPr lang="en-US" dirty="0"/>
              <a:t> </a:t>
            </a:r>
          </a:p>
          <a:p>
            <a:pPr lvl="2"/>
            <a:r>
              <a:rPr lang="en-US" dirty="0" err="1"/>
              <a:t>Superexploitation</a:t>
            </a:r>
            <a:r>
              <a:rPr lang="en-US" dirty="0"/>
              <a:t> of non-wage workers</a:t>
            </a:r>
          </a:p>
          <a:p>
            <a:pPr lvl="1"/>
            <a:r>
              <a:rPr lang="en-US" dirty="0"/>
              <a:t>Class</a:t>
            </a:r>
          </a:p>
          <a:p>
            <a:pPr lvl="2"/>
            <a:r>
              <a:rPr lang="en-US" dirty="0"/>
              <a:t>Caste system</a:t>
            </a:r>
          </a:p>
          <a:p>
            <a:pPr lvl="2"/>
            <a:r>
              <a:rPr lang="en-US" dirty="0"/>
              <a:t>Justification of slavery (property)</a:t>
            </a:r>
          </a:p>
          <a:p>
            <a:pPr lvl="2"/>
            <a:endParaRPr lang="en-CA" dirty="0"/>
          </a:p>
        </p:txBody>
      </p:sp>
    </p:spTree>
    <p:extLst>
      <p:ext uri="{BB962C8B-B14F-4D97-AF65-F5344CB8AC3E}">
        <p14:creationId xmlns:p14="http://schemas.microsoft.com/office/powerpoint/2010/main" val="1742918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20">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3" name="Rectangle 22">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ED36CF-D944-4014-983C-C1BA62CA51CF}"/>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4600">
                <a:solidFill>
                  <a:schemeClr val="tx1">
                    <a:lumMod val="85000"/>
                    <a:lumOff val="15000"/>
                  </a:schemeClr>
                </a:solidFill>
              </a:rPr>
              <a:t>Ecological Systems Theory of Development</a:t>
            </a:r>
          </a:p>
        </p:txBody>
      </p:sp>
      <p:pic>
        <p:nvPicPr>
          <p:cNvPr id="12" name="Content Placeholder 3" descr="http://keats.kcl.ac.uk/pluginfile.php/737715/mod_resource/content/1/images/pic007.jpg">
            <a:extLst>
              <a:ext uri="{FF2B5EF4-FFF2-40B4-BE49-F238E27FC236}">
                <a16:creationId xmlns:a16="http://schemas.microsoft.com/office/drawing/2014/main" id="{C340EB3A-C370-40F3-85E6-1930A8ED5BD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81983" y="640081"/>
            <a:ext cx="5016249" cy="5054156"/>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Connector 24">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8">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7734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95F2D-4B9F-4764-BBC8-EF96CE0D738B}"/>
              </a:ext>
            </a:extLst>
          </p:cNvPr>
          <p:cNvSpPr>
            <a:spLocks noGrp="1"/>
          </p:cNvSpPr>
          <p:nvPr>
            <p:ph type="title"/>
          </p:nvPr>
        </p:nvSpPr>
        <p:spPr/>
        <p:txBody>
          <a:bodyPr/>
          <a:lstStyle/>
          <a:p>
            <a:r>
              <a:rPr lang="en-US" dirty="0"/>
              <a:t>Capitalism and Food</a:t>
            </a:r>
            <a:endParaRPr lang="en-CA" dirty="0"/>
          </a:p>
        </p:txBody>
      </p:sp>
      <p:sp>
        <p:nvSpPr>
          <p:cNvPr id="3" name="Content Placeholder 2">
            <a:extLst>
              <a:ext uri="{FF2B5EF4-FFF2-40B4-BE49-F238E27FC236}">
                <a16:creationId xmlns:a16="http://schemas.microsoft.com/office/drawing/2014/main" id="{5BFF144A-784B-44FF-9476-B22830BEB4E4}"/>
              </a:ext>
            </a:extLst>
          </p:cNvPr>
          <p:cNvSpPr>
            <a:spLocks noGrp="1"/>
          </p:cNvSpPr>
          <p:nvPr>
            <p:ph idx="1"/>
          </p:nvPr>
        </p:nvSpPr>
        <p:spPr/>
        <p:txBody>
          <a:bodyPr/>
          <a:lstStyle/>
          <a:p>
            <a:r>
              <a:rPr lang="en-US" dirty="0"/>
              <a:t>We can’t change the food system without transforming capitalism. Yet we can’t transform capitalism without changing the food system. And we can’t do either of these things without ending patriarchy, racism, and classism. So, if we want a better food system, we have to change everything. Admittedly, this is a tall order for any social movement. The question for the food movement, however, is not “how do we change everything” but “how is the food system strategically positioned to influence systemic change?</a:t>
            </a:r>
            <a:endParaRPr lang="en-CA" dirty="0"/>
          </a:p>
        </p:txBody>
      </p:sp>
    </p:spTree>
    <p:extLst>
      <p:ext uri="{BB962C8B-B14F-4D97-AF65-F5344CB8AC3E}">
        <p14:creationId xmlns:p14="http://schemas.microsoft.com/office/powerpoint/2010/main" val="2343560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1C246-C7F7-4AB6-8EFD-9E00055662DC}"/>
              </a:ext>
            </a:extLst>
          </p:cNvPr>
          <p:cNvSpPr>
            <a:spLocks noGrp="1"/>
          </p:cNvSpPr>
          <p:nvPr>
            <p:ph type="title"/>
          </p:nvPr>
        </p:nvSpPr>
        <p:spPr/>
        <p:txBody>
          <a:bodyPr/>
          <a:lstStyle/>
          <a:p>
            <a:r>
              <a:rPr lang="en-US" dirty="0"/>
              <a:t>Video</a:t>
            </a:r>
          </a:p>
        </p:txBody>
      </p:sp>
      <p:sp>
        <p:nvSpPr>
          <p:cNvPr id="3" name="Content Placeholder 2">
            <a:extLst>
              <a:ext uri="{FF2B5EF4-FFF2-40B4-BE49-F238E27FC236}">
                <a16:creationId xmlns:a16="http://schemas.microsoft.com/office/drawing/2014/main" id="{DA8ED76B-11F7-455F-9C83-F172B832A2CF}"/>
              </a:ext>
            </a:extLst>
          </p:cNvPr>
          <p:cNvSpPr>
            <a:spLocks noGrp="1"/>
          </p:cNvSpPr>
          <p:nvPr>
            <p:ph idx="1"/>
          </p:nvPr>
        </p:nvSpPr>
        <p:spPr/>
        <p:txBody>
          <a:bodyPr/>
          <a:lstStyle/>
          <a:p>
            <a:r>
              <a:rPr lang="en-US" dirty="0">
                <a:hlinkClick r:id="rId2"/>
              </a:rPr>
              <a:t>What is Agroecology?</a:t>
            </a:r>
            <a:endParaRPr lang="en-US" dirty="0"/>
          </a:p>
          <a:p>
            <a:r>
              <a:rPr lang="en-US" dirty="0">
                <a:hlinkClick r:id="rId3"/>
              </a:rPr>
              <a:t>Living Soil</a:t>
            </a:r>
            <a:endParaRPr lang="en-US" dirty="0"/>
          </a:p>
          <a:p>
            <a:endParaRPr lang="en-US" dirty="0"/>
          </a:p>
        </p:txBody>
      </p:sp>
    </p:spTree>
    <p:extLst>
      <p:ext uri="{BB962C8B-B14F-4D97-AF65-F5344CB8AC3E}">
        <p14:creationId xmlns:p14="http://schemas.microsoft.com/office/powerpoint/2010/main" val="132131523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104</TotalTime>
  <Words>400</Words>
  <Application>Microsoft Office PowerPoint</Application>
  <PresentationFormat>Widescreen</PresentationFormat>
  <Paragraphs>62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Calibri Light</vt:lpstr>
      <vt:lpstr>Retrospect</vt:lpstr>
      <vt:lpstr>Food and Sustainability</vt:lpstr>
      <vt:lpstr>Capitalism Food and Agriculture</vt:lpstr>
      <vt:lpstr>Agriculture Labour</vt:lpstr>
      <vt:lpstr>Metabolic Rift</vt:lpstr>
      <vt:lpstr>Food and Structural Injustices</vt:lpstr>
      <vt:lpstr>Ecological Systems Theory of Development</vt:lpstr>
      <vt:lpstr>Capitalism and Food</vt:lpstr>
      <vt:lpstr>Video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Sustainability</dc:title>
  <dc:creator>Erik Chevrier</dc:creator>
  <cp:lastModifiedBy>Erik Chevrier</cp:lastModifiedBy>
  <cp:revision>7</cp:revision>
  <dcterms:created xsi:type="dcterms:W3CDTF">2020-08-10T05:48:32Z</dcterms:created>
  <dcterms:modified xsi:type="dcterms:W3CDTF">2020-08-10T15:23:37Z</dcterms:modified>
</cp:coreProperties>
</file>