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341" r:id="rId2"/>
    <p:sldId id="342" r:id="rId3"/>
    <p:sldId id="287" r:id="rId4"/>
    <p:sldId id="288" r:id="rId5"/>
    <p:sldId id="343" r:id="rId6"/>
    <p:sldId id="344" r:id="rId7"/>
    <p:sldId id="345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6" r:id="rId16"/>
    <p:sldId id="354" r:id="rId17"/>
    <p:sldId id="355" r:id="rId18"/>
    <p:sldId id="357" r:id="rId19"/>
    <p:sldId id="360" r:id="rId20"/>
    <p:sldId id="361" r:id="rId21"/>
    <p:sldId id="362" r:id="rId22"/>
    <p:sldId id="363" r:id="rId23"/>
    <p:sldId id="364" r:id="rId24"/>
    <p:sldId id="365" r:id="rId25"/>
    <p:sldId id="359" r:id="rId26"/>
    <p:sldId id="34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2020-08-12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01F9-449A-4D4B-A6D4-0E7DE42B5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Food and Sustainability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3EAE3-5C95-4600-9344-0B44DA569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Transforming the Food System</a:t>
            </a:r>
            <a:br>
              <a:rPr lang="en-US" dirty="0"/>
            </a:br>
            <a:r>
              <a:rPr lang="en-US" dirty="0"/>
              <a:t>Erik Chevrier</a:t>
            </a:r>
            <a:br>
              <a:rPr lang="en-US" dirty="0"/>
            </a:br>
            <a:r>
              <a:rPr lang="en-US" dirty="0"/>
              <a:t>August 12</a:t>
            </a:r>
            <a:r>
              <a:rPr lang="en-US" baseline="30000" dirty="0"/>
              <a:t>th</a:t>
            </a:r>
            <a:r>
              <a:rPr lang="en-US" dirty="0"/>
              <a:t>, 2020</a:t>
            </a:r>
            <a:br>
              <a:rPr lang="en-US" dirty="0"/>
            </a:br>
            <a:r>
              <a:rPr lang="en-US" dirty="0"/>
              <a:t>www.erikchevrier.ca</a:t>
            </a:r>
          </a:p>
        </p:txBody>
      </p:sp>
    </p:spTree>
    <p:extLst>
      <p:ext uri="{BB962C8B-B14F-4D97-AF65-F5344CB8AC3E}">
        <p14:creationId xmlns:p14="http://schemas.microsoft.com/office/powerpoint/2010/main" val="405911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a garden&#10;&#10;Description automatically generated">
            <a:extLst>
              <a:ext uri="{FF2B5EF4-FFF2-40B4-BE49-F238E27FC236}">
                <a16:creationId xmlns:a16="http://schemas.microsoft.com/office/drawing/2014/main" id="{B8D54AA3-4E66-4C76-B96E-CEE30FAFBE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5" r="-1" b="6187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5A626-8C70-4906-8E7B-39B27ED5D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 r="-1" b="7687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9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a garden&#10;&#10;Description automatically generated">
            <a:extLst>
              <a:ext uri="{FF2B5EF4-FFF2-40B4-BE49-F238E27FC236}">
                <a16:creationId xmlns:a16="http://schemas.microsoft.com/office/drawing/2014/main" id="{5C1D46A7-5545-466C-9FB0-34F6A629D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 r="-1" b="6449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garden&#10;&#10;Description automatically generated">
            <a:extLst>
              <a:ext uri="{FF2B5EF4-FFF2-40B4-BE49-F238E27FC236}">
                <a16:creationId xmlns:a16="http://schemas.microsoft.com/office/drawing/2014/main" id="{B7E6B38F-41AC-460A-A32D-B2E15FAA54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" r="-1" b="18717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2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in a garden&#10;&#10;Description automatically generated">
            <a:extLst>
              <a:ext uri="{FF2B5EF4-FFF2-40B4-BE49-F238E27FC236}">
                <a16:creationId xmlns:a16="http://schemas.microsoft.com/office/drawing/2014/main" id="{7731527B-5833-4DC6-ABAB-B696D7687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4" r="-1" b="12017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3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E2346064-BF23-4EC0-883A-6A79C0170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 r="-1" b="11200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6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outdoor, person, holding&#10;&#10;Description automatically generated">
            <a:extLst>
              <a:ext uri="{FF2B5EF4-FFF2-40B4-BE49-F238E27FC236}">
                <a16:creationId xmlns:a16="http://schemas.microsoft.com/office/drawing/2014/main" id="{96F357A8-0B62-45DF-AB74-115066B2B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" r="-1" b="18514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90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garden&#10;&#10;Description automatically generated">
            <a:extLst>
              <a:ext uri="{FF2B5EF4-FFF2-40B4-BE49-F238E27FC236}">
                <a16:creationId xmlns:a16="http://schemas.microsoft.com/office/drawing/2014/main" id="{840E8DFD-85BF-4C6F-8613-3B0B67400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2" r="-1" b="-1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a garden&#10;&#10;Description automatically generated">
            <a:extLst>
              <a:ext uri="{FF2B5EF4-FFF2-40B4-BE49-F238E27FC236}">
                <a16:creationId xmlns:a16="http://schemas.microsoft.com/office/drawing/2014/main" id="{43F1B68D-6811-45E4-A2D3-68473CD2B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r="-1" b="14952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4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F580D821-EF07-46D1-A4ED-93C98AC3D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r="-1" b="20189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E6A8-8D4D-4A12-9018-76019F88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Solutions?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8AAB-B18A-44B5-B1F7-F996C5F63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Reproduce your livelihood and your community as much as you can</a:t>
            </a:r>
          </a:p>
          <a:p>
            <a:pPr lvl="1"/>
            <a:r>
              <a:rPr lang="en-US" dirty="0"/>
              <a:t>Reconnect with food!</a:t>
            </a:r>
          </a:p>
          <a:p>
            <a:r>
              <a:rPr lang="en-US" dirty="0"/>
              <a:t>Support local farmers who use agroecological, permaculture, and organic methods</a:t>
            </a:r>
          </a:p>
          <a:p>
            <a:pPr lvl="1"/>
            <a:r>
              <a:rPr lang="en-US" dirty="0"/>
              <a:t>Look for CSA, </a:t>
            </a:r>
            <a:r>
              <a:rPr lang="en-US" dirty="0" err="1"/>
              <a:t>labour</a:t>
            </a:r>
            <a:r>
              <a:rPr lang="en-US" dirty="0"/>
              <a:t> exchange, farmers markets</a:t>
            </a:r>
          </a:p>
          <a:p>
            <a:r>
              <a:rPr lang="en-US" dirty="0"/>
              <a:t>Fight for social justice</a:t>
            </a:r>
          </a:p>
          <a:p>
            <a:pPr lvl="1"/>
            <a:r>
              <a:rPr lang="en-US" dirty="0"/>
              <a:t>You can’t have food justice without social justice! </a:t>
            </a:r>
          </a:p>
          <a:p>
            <a:r>
              <a:rPr lang="en-US" dirty="0"/>
              <a:t>Fight for food sovereignty</a:t>
            </a:r>
          </a:p>
          <a:p>
            <a:pPr lvl="1"/>
            <a:r>
              <a:rPr lang="en-US" dirty="0"/>
              <a:t>You can’t change it if you can’t control it!</a:t>
            </a:r>
          </a:p>
          <a:p>
            <a:r>
              <a:rPr lang="en-US" dirty="0"/>
              <a:t>Build a network of allies</a:t>
            </a:r>
          </a:p>
          <a:p>
            <a:pPr lvl="1"/>
            <a:r>
              <a:rPr lang="en-US" dirty="0"/>
              <a:t>The movement is multifaceted! </a:t>
            </a:r>
          </a:p>
          <a:p>
            <a:r>
              <a:rPr lang="en-US" dirty="0"/>
              <a:t>Transform Capitalism</a:t>
            </a:r>
          </a:p>
          <a:p>
            <a:pPr lvl="1"/>
            <a:r>
              <a:rPr lang="en-US" dirty="0"/>
              <a:t>De-commodify food</a:t>
            </a:r>
          </a:p>
          <a:p>
            <a:pPr lvl="1"/>
            <a:r>
              <a:rPr lang="en-US" dirty="0"/>
              <a:t>Build commons and collectives </a:t>
            </a:r>
          </a:p>
          <a:p>
            <a:pPr lvl="1"/>
            <a:r>
              <a:rPr lang="en-US" dirty="0"/>
              <a:t>Redistribute wealth</a:t>
            </a:r>
          </a:p>
          <a:p>
            <a:pPr lvl="1"/>
            <a:r>
              <a:rPr lang="en-US" dirty="0"/>
              <a:t>Let the workers own the means of production</a:t>
            </a:r>
          </a:p>
          <a:p>
            <a:pPr lvl="1"/>
            <a:r>
              <a:rPr lang="en-US" dirty="0"/>
              <a:t>Prioritize the biosphere and social welfare over markets and profit (nested model)</a:t>
            </a:r>
          </a:p>
          <a:p>
            <a:pPr lvl="1"/>
            <a:r>
              <a:rPr lang="en-US" dirty="0"/>
              <a:t>Reassess growth (don’t overproduce)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958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695D2C98-F1FC-4268-B0AC-D9B1DC92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r="-1" b="11306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32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9558EAFE-3872-4459-9DD9-C5D1245BE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r="-1" b="13743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9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garden&#10;&#10;Description automatically generated">
            <a:extLst>
              <a:ext uri="{FF2B5EF4-FFF2-40B4-BE49-F238E27FC236}">
                <a16:creationId xmlns:a16="http://schemas.microsoft.com/office/drawing/2014/main" id="{B0DCAAF0-E719-46A1-A817-0E01E6BC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3" r="-1" b="3468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6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at a zoo&#10;&#10;Description automatically generated">
            <a:extLst>
              <a:ext uri="{FF2B5EF4-FFF2-40B4-BE49-F238E27FC236}">
                <a16:creationId xmlns:a16="http://schemas.microsoft.com/office/drawing/2014/main" id="{076DEBAC-4E30-4361-8C27-D9E477B50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 r="-1" b="11045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a garden&#10;&#10;Description automatically generated">
            <a:extLst>
              <a:ext uri="{FF2B5EF4-FFF2-40B4-BE49-F238E27FC236}">
                <a16:creationId xmlns:a16="http://schemas.microsoft.com/office/drawing/2014/main" id="{051103AD-A1FB-441D-BB89-1BCCA80E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7" r="-1" b="2025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7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nt in a garden&#10;&#10;Description automatically generated">
            <a:extLst>
              <a:ext uri="{FF2B5EF4-FFF2-40B4-BE49-F238E27FC236}">
                <a16:creationId xmlns:a16="http://schemas.microsoft.com/office/drawing/2014/main" id="{293E3537-64F3-4FC1-92FA-A5464EE76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4" r="-1" b="10197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29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3A27-CA57-456D-A2C1-93FE6B2B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Question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DCAF-ABE7-494D-AF29-AD7F62B50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How will you contribute to a sustainable food system? </a:t>
            </a:r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3886017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37506C-1882-448E-9DB3-3B136B63A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" b="-2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56F477-2399-4F7B-90D8-0F196F8C161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50" y="905933"/>
            <a:ext cx="7073303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43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16867B-F0CD-47C4-8C97-60748A29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0" y="905933"/>
            <a:ext cx="7411364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7379EE-5619-4EE1-B82A-D2DD866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6" r="1" b="1"/>
          <a:stretch/>
        </p:blipFill>
        <p:spPr>
          <a:xfrm>
            <a:off x="1179527" y="905933"/>
            <a:ext cx="9864949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2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0BA5665-9598-4383-8F19-52182CBB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C777A6-9696-47DF-BA90-40895EFCE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05B094-D180-41FA-B209-8388E9F7D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9300813-F505-4D6A-A839-1A52EDC27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81" y="841248"/>
            <a:ext cx="2885343" cy="5175504"/>
          </a:xfrm>
          <a:prstGeom prst="rect">
            <a:avLst/>
          </a:prstGeom>
        </p:spPr>
      </p:pic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0955953-852B-40C2-A707-2E53E6B1E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73" y="1551192"/>
            <a:ext cx="5092361" cy="37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0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0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garden&#10;&#10;Description automatically generated">
            <a:extLst>
              <a:ext uri="{FF2B5EF4-FFF2-40B4-BE49-F238E27FC236}">
                <a16:creationId xmlns:a16="http://schemas.microsoft.com/office/drawing/2014/main" id="{55B9535E-BF3C-4E12-ACAD-34CCEB606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r="-1" b="20189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on a swing&#10;&#10;Description automatically generated">
            <a:extLst>
              <a:ext uri="{FF2B5EF4-FFF2-40B4-BE49-F238E27FC236}">
                <a16:creationId xmlns:a16="http://schemas.microsoft.com/office/drawing/2014/main" id="{B91B47DE-402E-4FBD-8220-28487E157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 r="-1" b="11863"/>
          <a:stretch/>
        </p:blipFill>
        <p:spPr>
          <a:xfrm>
            <a:off x="842772" y="841248"/>
            <a:ext cx="10506456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819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Widescreen</PresentationFormat>
  <Paragraphs>22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Calibri Light</vt:lpstr>
      <vt:lpstr>Retrospect</vt:lpstr>
      <vt:lpstr>Food and Sustainability</vt:lpstr>
      <vt:lpstr>Solutions?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and Sustainability</dc:title>
  <dc:creator>Erik Chevrier</dc:creator>
  <cp:lastModifiedBy>Erik Chevrier</cp:lastModifiedBy>
  <cp:revision>1</cp:revision>
  <dcterms:created xsi:type="dcterms:W3CDTF">2020-08-12T16:14:13Z</dcterms:created>
  <dcterms:modified xsi:type="dcterms:W3CDTF">2020-08-12T16:15:01Z</dcterms:modified>
</cp:coreProperties>
</file>