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318" r:id="rId3"/>
    <p:sldId id="317" r:id="rId4"/>
    <p:sldId id="327"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2" autoAdjust="0"/>
    <p:restoredTop sz="94660"/>
  </p:normalViewPr>
  <p:slideViewPr>
    <p:cSldViewPr snapToGrid="0">
      <p:cViewPr>
        <p:scale>
          <a:sx n="50" d="100"/>
          <a:sy n="50" d="100"/>
        </p:scale>
        <p:origin x="1476" y="11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2020-07-22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9249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2020-07-22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25232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2020-07-22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28998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2020-07-22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053276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1842BA-7EFE-4E94-BF70-CCD5482705EF}" type="datetimeFigureOut">
              <a:rPr lang="en-CA" smtClean="0"/>
              <a:t>2020-07-22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957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1842BA-7EFE-4E94-BF70-CCD5482705EF}" type="datetimeFigureOut">
              <a:rPr lang="en-CA" smtClean="0"/>
              <a:t>2020-07-22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1406445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1842BA-7EFE-4E94-BF70-CCD5482705EF}" type="datetimeFigureOut">
              <a:rPr lang="en-CA" smtClean="0"/>
              <a:t>2020-07-22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13213657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1842BA-7EFE-4E94-BF70-CCD5482705EF}" type="datetimeFigureOut">
              <a:rPr lang="en-CA" smtClean="0"/>
              <a:t>2020-07-22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496941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21842BA-7EFE-4E94-BF70-CCD5482705EF}" type="datetimeFigureOut">
              <a:rPr lang="en-CA" smtClean="0"/>
              <a:t>2020-07-22</a:t>
            </a:fld>
            <a:endParaRPr lang="en-C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839371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21842BA-7EFE-4E94-BF70-CCD5482705EF}" type="datetimeFigureOut">
              <a:rPr lang="en-CA" smtClean="0"/>
              <a:t>2020-07-22</a:t>
            </a:fld>
            <a:endParaRPr lang="en-C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C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2E8C5B3-70D6-4FAB-BB21-E17DB9DB3569}" type="slidenum">
              <a:rPr lang="en-CA" smtClean="0"/>
              <a:t>‹#›</a:t>
            </a:fld>
            <a:endParaRPr lang="en-CA"/>
          </a:p>
        </p:txBody>
      </p:sp>
    </p:spTree>
    <p:extLst>
      <p:ext uri="{BB962C8B-B14F-4D97-AF65-F5344CB8AC3E}">
        <p14:creationId xmlns:p14="http://schemas.microsoft.com/office/powerpoint/2010/main" val="299352193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1842BA-7EFE-4E94-BF70-CCD5482705EF}" type="datetimeFigureOut">
              <a:rPr lang="en-CA" smtClean="0"/>
              <a:t>2020-07-22</a:t>
            </a:fld>
            <a:endParaRPr lang="en-CA"/>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242386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21842BA-7EFE-4E94-BF70-CCD5482705EF}" type="datetimeFigureOut">
              <a:rPr lang="en-CA" smtClean="0"/>
              <a:t>2020-07-22</a:t>
            </a:fld>
            <a:endParaRPr lang="en-C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C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2E8C5B3-70D6-4FAB-BB21-E17DB9DB3569}" type="slidenum">
              <a:rPr lang="en-CA" smtClean="0"/>
              <a:t>‹#›</a:t>
            </a:fld>
            <a:endParaRPr lang="en-C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282267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Food and Sustainability</a:t>
            </a:r>
          </a:p>
        </p:txBody>
      </p:sp>
      <p:sp>
        <p:nvSpPr>
          <p:cNvPr id="3" name="Subtitle 2"/>
          <p:cNvSpPr>
            <a:spLocks noGrp="1"/>
          </p:cNvSpPr>
          <p:nvPr>
            <p:ph type="subTitle" idx="1"/>
          </p:nvPr>
        </p:nvSpPr>
        <p:spPr/>
        <p:txBody>
          <a:bodyPr>
            <a:normAutofit/>
          </a:bodyPr>
          <a:lstStyle/>
          <a:p>
            <a:r>
              <a:rPr lang="en-CA" dirty="0"/>
              <a:t>Community Food Group Blog</a:t>
            </a:r>
          </a:p>
          <a:p>
            <a:r>
              <a:rPr lang="en-CA" dirty="0"/>
              <a:t>Erik Chevrier</a:t>
            </a:r>
          </a:p>
        </p:txBody>
      </p:sp>
    </p:spTree>
    <p:extLst>
      <p:ext uri="{BB962C8B-B14F-4D97-AF65-F5344CB8AC3E}">
        <p14:creationId xmlns:p14="http://schemas.microsoft.com/office/powerpoint/2010/main" val="91860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1FF87-E0EE-4580-A983-A746617E0FA6}"/>
              </a:ext>
            </a:extLst>
          </p:cNvPr>
          <p:cNvSpPr>
            <a:spLocks noGrp="1"/>
          </p:cNvSpPr>
          <p:nvPr>
            <p:ph type="title"/>
          </p:nvPr>
        </p:nvSpPr>
        <p:spPr/>
        <p:txBody>
          <a:bodyPr/>
          <a:lstStyle/>
          <a:p>
            <a:r>
              <a:rPr lang="en-US" dirty="0"/>
              <a:t>Assignment Description</a:t>
            </a:r>
          </a:p>
        </p:txBody>
      </p:sp>
      <p:sp>
        <p:nvSpPr>
          <p:cNvPr id="3" name="Content Placeholder 2">
            <a:extLst>
              <a:ext uri="{FF2B5EF4-FFF2-40B4-BE49-F238E27FC236}">
                <a16:creationId xmlns:a16="http://schemas.microsoft.com/office/drawing/2014/main" id="{84203461-C30D-41BD-B8CF-0202AB36D425}"/>
              </a:ext>
            </a:extLst>
          </p:cNvPr>
          <p:cNvSpPr>
            <a:spLocks noGrp="1"/>
          </p:cNvSpPr>
          <p:nvPr>
            <p:ph idx="1"/>
          </p:nvPr>
        </p:nvSpPr>
        <p:spPr/>
        <p:txBody>
          <a:bodyPr>
            <a:normAutofit/>
          </a:bodyPr>
          <a:lstStyle/>
          <a:p>
            <a:r>
              <a:rPr lang="en-CA" b="1" dirty="0"/>
              <a:t>Community Food Initiatives Blog: </a:t>
            </a:r>
            <a:r>
              <a:rPr lang="en-CA" dirty="0"/>
              <a:t>Students will volunteer with a community project in Lachine for at least three-hours. You may volunteer with the group who you will be interviewing for the final project, but the reports must be different. You can volunteer with a collective garden, food distribution organization, small farmers market, or any other group that fits the criteria. Students will write a blog post of about 600 words about a day in the life of that food organization, but must also incorporate a discussion about the issues the food organization is addressing – i.e. food insecurity, local production, urban agriculture, fair trade, etc. The blog must address an appropriate audience – make sure the information is conveyed to this audience based on their level of knowledge of the subject matter. Students with video production skills can produce a video instead of a blog, however this must also be approved by me (Erik Chevrier). The blog must contain five reliable, valid, credible sources). Students can participate in a local initiative in their own community if they cannot get to Lachine.</a:t>
            </a:r>
            <a:endParaRPr lang="en-US" dirty="0"/>
          </a:p>
        </p:txBody>
      </p:sp>
    </p:spTree>
    <p:extLst>
      <p:ext uri="{BB962C8B-B14F-4D97-AF65-F5344CB8AC3E}">
        <p14:creationId xmlns:p14="http://schemas.microsoft.com/office/powerpoint/2010/main" val="1409514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5065F-80AA-475B-9B25-C29B0CBEE420}"/>
              </a:ext>
            </a:extLst>
          </p:cNvPr>
          <p:cNvSpPr>
            <a:spLocks noGrp="1"/>
          </p:cNvSpPr>
          <p:nvPr>
            <p:ph type="title"/>
          </p:nvPr>
        </p:nvSpPr>
        <p:spPr/>
        <p:txBody>
          <a:bodyPr/>
          <a:lstStyle/>
          <a:p>
            <a:r>
              <a:rPr lang="en-US" dirty="0"/>
              <a:t>Blog Style = Autoethnography</a:t>
            </a:r>
          </a:p>
        </p:txBody>
      </p:sp>
      <p:sp>
        <p:nvSpPr>
          <p:cNvPr id="3" name="Content Placeholder 2">
            <a:extLst>
              <a:ext uri="{FF2B5EF4-FFF2-40B4-BE49-F238E27FC236}">
                <a16:creationId xmlns:a16="http://schemas.microsoft.com/office/drawing/2014/main" id="{654ECF83-C744-4D2C-A62C-5434FAB03169}"/>
              </a:ext>
            </a:extLst>
          </p:cNvPr>
          <p:cNvSpPr>
            <a:spLocks noGrp="1"/>
          </p:cNvSpPr>
          <p:nvPr>
            <p:ph idx="1"/>
          </p:nvPr>
        </p:nvSpPr>
        <p:spPr/>
        <p:txBody>
          <a:bodyPr>
            <a:normAutofit fontScale="92500" lnSpcReduction="20000"/>
          </a:bodyPr>
          <a:lstStyle/>
          <a:p>
            <a:r>
              <a:rPr lang="en-US" b="1" i="1" dirty="0"/>
              <a:t>Autoethnography</a:t>
            </a:r>
            <a:r>
              <a:rPr lang="en-US" dirty="0"/>
              <a:t> </a:t>
            </a:r>
            <a:r>
              <a:rPr lang="en-US" b="1" i="1" dirty="0"/>
              <a:t>and project summary </a:t>
            </a:r>
            <a:r>
              <a:rPr lang="en-US" dirty="0"/>
              <a:t>should focus on what you learned and how you contributed to building a more positive food system. </a:t>
            </a:r>
            <a:r>
              <a:rPr lang="en-US" b="1" dirty="0"/>
              <a:t>You need to reference five external sources and/or the course readings </a:t>
            </a:r>
            <a:r>
              <a:rPr lang="en-US" dirty="0"/>
              <a:t>to contextualize your learnings and contribution to building a sustainable food system. </a:t>
            </a:r>
          </a:p>
          <a:p>
            <a:r>
              <a:rPr lang="en-US" dirty="0"/>
              <a:t>Guide: </a:t>
            </a:r>
          </a:p>
          <a:p>
            <a:r>
              <a:rPr lang="en-US" dirty="0"/>
              <a:t>A clear, concise, and specific summary of the community project:  </a:t>
            </a:r>
          </a:p>
          <a:p>
            <a:pPr lvl="1"/>
            <a:r>
              <a:rPr lang="en-US" dirty="0"/>
              <a:t>A description of the food organization</a:t>
            </a:r>
          </a:p>
          <a:p>
            <a:pPr lvl="1"/>
            <a:r>
              <a:rPr lang="en-US" dirty="0"/>
              <a:t>A summary of your initial goals and intentions with the project and resume of what you accomplished</a:t>
            </a:r>
          </a:p>
          <a:p>
            <a:pPr lvl="2"/>
            <a:r>
              <a:rPr lang="en-US" dirty="0"/>
              <a:t>What did you set out to do? </a:t>
            </a:r>
          </a:p>
          <a:p>
            <a:pPr lvl="3"/>
            <a:r>
              <a:rPr lang="en-US" dirty="0"/>
              <a:t>Tasks – what did you do?</a:t>
            </a:r>
          </a:p>
          <a:p>
            <a:pPr lvl="3"/>
            <a:r>
              <a:rPr lang="en-US" dirty="0"/>
              <a:t>Deliverables – what did you accomplish?</a:t>
            </a:r>
          </a:p>
          <a:p>
            <a:pPr lvl="1"/>
            <a:r>
              <a:rPr lang="en-US" dirty="0"/>
              <a:t>A statement about your performance with the project in compared to how you expected to perform</a:t>
            </a:r>
          </a:p>
          <a:p>
            <a:pPr lvl="1"/>
            <a:r>
              <a:rPr lang="en-US" dirty="0"/>
              <a:t>A statement about what you learned by participating with the community food group </a:t>
            </a:r>
          </a:p>
          <a:p>
            <a:pPr lvl="1"/>
            <a:r>
              <a:rPr lang="en-US" dirty="0"/>
              <a:t>A statement about how the food organization (and the act you participated in) addresses food and/or sustainability – link the project to something from the course readings. </a:t>
            </a:r>
          </a:p>
          <a:p>
            <a:pPr marL="384048" lvl="2" indent="0">
              <a:buNone/>
            </a:pPr>
            <a:endParaRPr lang="en-US" dirty="0"/>
          </a:p>
          <a:p>
            <a:pPr lvl="1"/>
            <a:endParaRPr lang="en-US" dirty="0"/>
          </a:p>
        </p:txBody>
      </p:sp>
    </p:spTree>
    <p:extLst>
      <p:ext uri="{BB962C8B-B14F-4D97-AF65-F5344CB8AC3E}">
        <p14:creationId xmlns:p14="http://schemas.microsoft.com/office/powerpoint/2010/main" val="2583643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80FCC2AF-CF38-43A6-8440-430E8B715CA9}"/>
              </a:ext>
            </a:extLst>
          </p:cNvPr>
          <p:cNvGraphicFramePr>
            <a:graphicFrameLocks noGrp="1"/>
          </p:cNvGraphicFramePr>
          <p:nvPr>
            <p:ph idx="4294967295"/>
            <p:extLst>
              <p:ext uri="{D42A27DB-BD31-4B8C-83A1-F6EECF244321}">
                <p14:modId xmlns:p14="http://schemas.microsoft.com/office/powerpoint/2010/main" val="955159739"/>
              </p:ext>
            </p:extLst>
          </p:nvPr>
        </p:nvGraphicFramePr>
        <p:xfrm>
          <a:off x="0" y="-1"/>
          <a:ext cx="12192000" cy="8716191"/>
        </p:xfrm>
        <a:graphic>
          <a:graphicData uri="http://schemas.openxmlformats.org/drawingml/2006/table">
            <a:tbl>
              <a:tblPr firstRow="1" firstCol="1" bandRow="1">
                <a:tableStyleId>{5C22544A-7EE6-4342-B048-85BDC9FD1C3A}</a:tableStyleId>
              </a:tblPr>
              <a:tblGrid>
                <a:gridCol w="2438400">
                  <a:extLst>
                    <a:ext uri="{9D8B030D-6E8A-4147-A177-3AD203B41FA5}">
                      <a16:colId xmlns:a16="http://schemas.microsoft.com/office/drawing/2014/main" val="4226346328"/>
                    </a:ext>
                  </a:extLst>
                </a:gridCol>
                <a:gridCol w="2438400">
                  <a:extLst>
                    <a:ext uri="{9D8B030D-6E8A-4147-A177-3AD203B41FA5}">
                      <a16:colId xmlns:a16="http://schemas.microsoft.com/office/drawing/2014/main" val="2107181673"/>
                    </a:ext>
                  </a:extLst>
                </a:gridCol>
                <a:gridCol w="2438400">
                  <a:extLst>
                    <a:ext uri="{9D8B030D-6E8A-4147-A177-3AD203B41FA5}">
                      <a16:colId xmlns:a16="http://schemas.microsoft.com/office/drawing/2014/main" val="392681824"/>
                    </a:ext>
                  </a:extLst>
                </a:gridCol>
                <a:gridCol w="2438400">
                  <a:extLst>
                    <a:ext uri="{9D8B030D-6E8A-4147-A177-3AD203B41FA5}">
                      <a16:colId xmlns:a16="http://schemas.microsoft.com/office/drawing/2014/main" val="3258894611"/>
                    </a:ext>
                  </a:extLst>
                </a:gridCol>
                <a:gridCol w="2438400">
                  <a:extLst>
                    <a:ext uri="{9D8B030D-6E8A-4147-A177-3AD203B41FA5}">
                      <a16:colId xmlns:a16="http://schemas.microsoft.com/office/drawing/2014/main" val="2442212841"/>
                    </a:ext>
                  </a:extLst>
                </a:gridCol>
              </a:tblGrid>
              <a:tr h="157298">
                <a:tc>
                  <a:txBody>
                    <a:bodyPr/>
                    <a:lstStyle/>
                    <a:p>
                      <a:pPr marL="0" marR="0">
                        <a:spcBef>
                          <a:spcPts val="0"/>
                        </a:spcBef>
                        <a:spcAft>
                          <a:spcPts val="0"/>
                        </a:spcAft>
                      </a:pPr>
                      <a:r>
                        <a:rPr lang="en-US" sz="1500">
                          <a:effectLst/>
                        </a:rPr>
                        <a:t>Category</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a:effectLst/>
                        </a:rPr>
                        <a:t>D</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a:effectLst/>
                        </a:rPr>
                        <a:t>C</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a:effectLst/>
                        </a:rPr>
                        <a:t>B</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a:effectLst/>
                        </a:rPr>
                        <a:t>A</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442857339"/>
                  </a:ext>
                </a:extLst>
              </a:tr>
              <a:tr h="1249071">
                <a:tc>
                  <a:txBody>
                    <a:bodyPr/>
                    <a:lstStyle/>
                    <a:p>
                      <a:pPr marL="0" marR="0">
                        <a:spcBef>
                          <a:spcPts val="0"/>
                        </a:spcBef>
                        <a:spcAft>
                          <a:spcPts val="0"/>
                        </a:spcAft>
                      </a:pPr>
                      <a:r>
                        <a:rPr lang="en-US" sz="1500" dirty="0">
                          <a:effectLst/>
                        </a:rPr>
                        <a:t>Clarity of report</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The report is not clear, concise or specific.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Report does not flow well.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Project not described well. </a:t>
                      </a:r>
                    </a:p>
                  </a:txBody>
                  <a:tcPr marL="38680" marR="38680" marT="0" marB="0"/>
                </a:tc>
                <a:tc>
                  <a:txBody>
                    <a:bodyPr/>
                    <a:lstStyle/>
                    <a:p>
                      <a:pPr marL="0" marR="0">
                        <a:spcBef>
                          <a:spcPts val="0"/>
                        </a:spcBef>
                        <a:spcAft>
                          <a:spcPts val="0"/>
                        </a:spcAft>
                      </a:pPr>
                      <a:r>
                        <a:rPr lang="en-US" sz="1500" dirty="0">
                          <a:effectLst/>
                        </a:rPr>
                        <a:t>The report is somewhat unclear, not concise and/or not specific.</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Report flows somewhat well.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Project described somewhat well. </a:t>
                      </a:r>
                    </a:p>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r>
                        <a:rPr lang="en-US" sz="1500" dirty="0">
                          <a:effectLst/>
                        </a:rPr>
                        <a:t>The report is clear, concise and specific.</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Report flows well.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Project described well. </a:t>
                      </a:r>
                    </a:p>
                  </a:txBody>
                  <a:tcPr marL="38680" marR="38680" marT="0" marB="0"/>
                </a:tc>
                <a:tc>
                  <a:txBody>
                    <a:bodyPr/>
                    <a:lstStyle/>
                    <a:p>
                      <a:pPr marL="0" marR="0">
                        <a:spcBef>
                          <a:spcPts val="0"/>
                        </a:spcBef>
                        <a:spcAft>
                          <a:spcPts val="0"/>
                        </a:spcAft>
                      </a:pPr>
                      <a:r>
                        <a:rPr lang="en-US" sz="1500" dirty="0">
                          <a:effectLst/>
                        </a:rPr>
                        <a:t>The report is extremely clear, concise and specific.</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Report flows extremely well.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Project described extremely well. </a:t>
                      </a:r>
                    </a:p>
                    <a:p>
                      <a:pPr marL="0" marR="0">
                        <a:spcBef>
                          <a:spcPts val="0"/>
                        </a:spcBef>
                        <a:spcAft>
                          <a:spcPts val="0"/>
                        </a:spcAft>
                      </a:pPr>
                      <a:endParaRPr lang="en-US" sz="1500" dirty="0">
                        <a:effectLst/>
                      </a:endParaRPr>
                    </a:p>
                  </a:txBody>
                  <a:tcPr marL="38680" marR="38680" marT="0" marB="0"/>
                </a:tc>
                <a:extLst>
                  <a:ext uri="{0D108BD9-81ED-4DB2-BD59-A6C34878D82A}">
                    <a16:rowId xmlns:a16="http://schemas.microsoft.com/office/drawing/2014/main" val="3154476115"/>
                  </a:ext>
                </a:extLst>
              </a:tr>
              <a:tr h="1258389">
                <a:tc>
                  <a:txBody>
                    <a:bodyPr/>
                    <a:lstStyle/>
                    <a:p>
                      <a:pPr marL="0" marR="0">
                        <a:spcBef>
                          <a:spcPts val="0"/>
                        </a:spcBef>
                        <a:spcAft>
                          <a:spcPts val="0"/>
                        </a:spcAft>
                      </a:pPr>
                      <a:r>
                        <a:rPr lang="en-US" sz="1500" dirty="0">
                          <a:effectLst/>
                        </a:rPr>
                        <a:t>Intentions and Accomplishments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You did not participate with a food group (and did not get permission from Erik).</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You did not articulate your intended goals and accomplishments .</a:t>
                      </a:r>
                    </a:p>
                  </a:txBody>
                  <a:tcPr marL="38680" marR="38680" marT="0" marB="0"/>
                </a:tc>
                <a:tc>
                  <a:txBody>
                    <a:bodyPr/>
                    <a:lstStyle/>
                    <a:p>
                      <a:pPr marL="0" marR="0">
                        <a:spcBef>
                          <a:spcPts val="0"/>
                        </a:spcBef>
                        <a:spcAft>
                          <a:spcPts val="0"/>
                        </a:spcAft>
                      </a:pPr>
                      <a:r>
                        <a:rPr lang="en-US" sz="1500" dirty="0">
                          <a:effectLst/>
                        </a:rPr>
                        <a:t>You participated superficially with a food organization.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You did not articulate your intended goals and accomplishments very well.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You participated with a food organization for at least 3 hours.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You articulated your intended goals and accomplishments. </a:t>
                      </a:r>
                    </a:p>
                  </a:txBody>
                  <a:tcPr marL="38680" marR="38680" marT="0" marB="0"/>
                </a:tc>
                <a:tc>
                  <a:txBody>
                    <a:bodyPr/>
                    <a:lstStyle/>
                    <a:p>
                      <a:pPr marL="0" marR="0">
                        <a:spcBef>
                          <a:spcPts val="0"/>
                        </a:spcBef>
                        <a:spcAft>
                          <a:spcPts val="0"/>
                        </a:spcAft>
                      </a:pPr>
                      <a:r>
                        <a:rPr lang="en-US" sz="1500" dirty="0">
                          <a:effectLst/>
                        </a:rPr>
                        <a:t>You participated well above and beyond the 3 hours for the project.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You articulated your intended goals and accomplishments with excellence. </a:t>
                      </a:r>
                    </a:p>
                  </a:txBody>
                  <a:tcPr marL="38680" marR="38680" marT="0" marB="0"/>
                </a:tc>
                <a:extLst>
                  <a:ext uri="{0D108BD9-81ED-4DB2-BD59-A6C34878D82A}">
                    <a16:rowId xmlns:a16="http://schemas.microsoft.com/office/drawing/2014/main" val="4029566469"/>
                  </a:ext>
                </a:extLst>
              </a:tr>
              <a:tr h="943791">
                <a:tc>
                  <a:txBody>
                    <a:bodyPr/>
                    <a:lstStyle/>
                    <a:p>
                      <a:pPr marL="0" marR="0">
                        <a:spcBef>
                          <a:spcPts val="0"/>
                        </a:spcBef>
                        <a:spcAft>
                          <a:spcPts val="0"/>
                        </a:spcAft>
                      </a:pPr>
                      <a:r>
                        <a:rPr lang="en-US" sz="1500" dirty="0">
                          <a:effectLst/>
                        </a:rPr>
                        <a:t>Grammar and Sentence Structure</a:t>
                      </a:r>
                    </a:p>
                  </a:txBody>
                  <a:tcPr marL="38680" marR="38680" marT="0" marB="0"/>
                </a:tc>
                <a:tc>
                  <a:txBody>
                    <a:bodyPr/>
                    <a:lstStyle/>
                    <a:p>
                      <a:pPr marL="0" marR="0">
                        <a:spcBef>
                          <a:spcPts val="0"/>
                        </a:spcBef>
                        <a:spcAft>
                          <a:spcPts val="0"/>
                        </a:spcAft>
                      </a:pPr>
                      <a:r>
                        <a:rPr lang="en-US" sz="1500" dirty="0">
                          <a:effectLst/>
                        </a:rPr>
                        <a:t>Multiple grammar mistakes making it difficult to read.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Several grammar mistakes but it is still clear to read.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a:effectLst/>
                        </a:rPr>
                        <a:t>One or two grammar mistakes but they do not impair reading experience.  </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a:effectLst/>
                        </a:rPr>
                        <a:t>No spelling or grammar mistakes. Article is easy to read and flows well. </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829937853"/>
                  </a:ext>
                </a:extLst>
              </a:tr>
              <a:tr h="1101090">
                <a:tc>
                  <a:txBody>
                    <a:bodyPr/>
                    <a:lstStyle/>
                    <a:p>
                      <a:pPr marL="0" marR="0">
                        <a:spcBef>
                          <a:spcPts val="0"/>
                        </a:spcBef>
                        <a:spcAft>
                          <a:spcPts val="0"/>
                        </a:spcAft>
                      </a:pPr>
                      <a:r>
                        <a:rPr lang="en-US" sz="1500" dirty="0">
                          <a:effectLst/>
                        </a:rPr>
                        <a:t>Food and Sustainability Assessment</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Did not rationalize the link between the food project and food and sustainability.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Somewhat rationalized the link between the food project and food and sustainability.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Rationalized the link between the food project and food and sustainability.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Fully rationalized the link between the food project and food and sustainability.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2806582"/>
                  </a:ext>
                </a:extLst>
              </a:tr>
              <a:tr h="943791">
                <a:tc>
                  <a:txBody>
                    <a:bodyPr/>
                    <a:lstStyle/>
                    <a:p>
                      <a:pPr marL="0" marR="0">
                        <a:spcBef>
                          <a:spcPts val="0"/>
                        </a:spcBef>
                        <a:spcAft>
                          <a:spcPts val="0"/>
                        </a:spcAft>
                      </a:pPr>
                      <a:r>
                        <a:rPr lang="en-US" sz="1500" dirty="0">
                          <a:effectLst/>
                        </a:rPr>
                        <a:t>Resources</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No valid, reliable, credible, sources are referenced.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Sources are not used correctly.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One to three valid, reliable, credible, sources are referenced.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Sources are used somewhat correctly.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Four valid, reliable, credible, sources are referenced.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Sources are used correctly.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Five or more valid, reliable, credible, sources are referenced. </a:t>
                      </a:r>
                    </a:p>
                    <a:p>
                      <a:pPr marL="0" marR="0">
                        <a:spcBef>
                          <a:spcPts val="0"/>
                        </a:spcBef>
                        <a:spcAft>
                          <a:spcPts val="0"/>
                        </a:spcAft>
                      </a:pPr>
                      <a:br>
                        <a:rPr lang="en-US" sz="1500" dirty="0">
                          <a:effectLst/>
                          <a:latin typeface="Calibri" panose="020F0502020204030204" pitchFamily="34" charset="0"/>
                          <a:ea typeface="Calibri" panose="020F0502020204030204" pitchFamily="34" charset="0"/>
                          <a:cs typeface="Times New Roman" panose="02020603050405020304" pitchFamily="18" charset="0"/>
                        </a:rPr>
                      </a:br>
                      <a:r>
                        <a:rPr lang="en-US" sz="1500" dirty="0">
                          <a:effectLst/>
                          <a:latin typeface="Calibri" panose="020F0502020204030204" pitchFamily="34" charset="0"/>
                          <a:ea typeface="Calibri" panose="020F0502020204030204" pitchFamily="34" charset="0"/>
                          <a:cs typeface="Times New Roman" panose="02020603050405020304" pitchFamily="18" charset="0"/>
                        </a:rPr>
                        <a:t>All sources are completely on point. </a:t>
                      </a:r>
                    </a:p>
                  </a:txBody>
                  <a:tcPr marL="38680" marR="38680" marT="0" marB="0"/>
                </a:tc>
                <a:extLst>
                  <a:ext uri="{0D108BD9-81ED-4DB2-BD59-A6C34878D82A}">
                    <a16:rowId xmlns:a16="http://schemas.microsoft.com/office/drawing/2014/main" val="1002663901"/>
                  </a:ext>
                </a:extLst>
              </a:tr>
              <a:tr h="943791">
                <a:tc>
                  <a:txBody>
                    <a:bodyPr/>
                    <a:lstStyle/>
                    <a:p>
                      <a:pPr marL="0" marR="0">
                        <a:spcBef>
                          <a:spcPts val="0"/>
                        </a:spcBef>
                        <a:spcAft>
                          <a:spcPts val="0"/>
                        </a:spcAft>
                      </a:pPr>
                      <a:r>
                        <a:rPr lang="en-US" sz="1500" dirty="0">
                          <a:effectLst/>
                        </a:rPr>
                        <a:t>Format and Aesthetic</a:t>
                      </a:r>
                    </a:p>
                  </a:txBody>
                  <a:tcPr marL="38680" marR="38680" marT="0" marB="0"/>
                </a:tc>
                <a:tc>
                  <a:txBody>
                    <a:bodyPr/>
                    <a:lstStyle/>
                    <a:p>
                      <a:pPr marL="0" marR="0">
                        <a:spcBef>
                          <a:spcPts val="0"/>
                        </a:spcBef>
                        <a:spcAft>
                          <a:spcPts val="0"/>
                        </a:spcAft>
                      </a:pPr>
                      <a:r>
                        <a:rPr lang="en-US" sz="1500" dirty="0">
                          <a:effectLst/>
                        </a:rPr>
                        <a:t>Article is not appealing to look at. Format is awkward and hard to follow.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Article is simple and there are no images or links of relevance. Format is awkward but easier to follow.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Article includes photos and links that are relevant to the topic. Format is easy to follow.</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Article is easy to read and enjoyable to look at. Format is easy to follow and interesting to the eye. Article includes photos and links that are relevant to the topic.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2257912800"/>
                  </a:ext>
                </a:extLst>
              </a:tr>
            </a:tbl>
          </a:graphicData>
        </a:graphic>
      </p:graphicFrame>
    </p:spTree>
    <p:extLst>
      <p:ext uri="{BB962C8B-B14F-4D97-AF65-F5344CB8AC3E}">
        <p14:creationId xmlns:p14="http://schemas.microsoft.com/office/powerpoint/2010/main" val="3041230924"/>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41</TotalTime>
  <Words>846</Words>
  <Application>Microsoft Office PowerPoint</Application>
  <PresentationFormat>Widescreen</PresentationFormat>
  <Paragraphs>83</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Calibri</vt:lpstr>
      <vt:lpstr>Calibri Light</vt:lpstr>
      <vt:lpstr>Retrospect</vt:lpstr>
      <vt:lpstr>Food and Sustainability</vt:lpstr>
      <vt:lpstr>Assignment Description</vt:lpstr>
      <vt:lpstr>Blog Style = Autoethnography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Food and Sustainability</dc:title>
  <dc:creator>Erik Chevrier</dc:creator>
  <cp:lastModifiedBy>Erik Chevrier</cp:lastModifiedBy>
  <cp:revision>8</cp:revision>
  <dcterms:created xsi:type="dcterms:W3CDTF">2019-07-10T05:21:33Z</dcterms:created>
  <dcterms:modified xsi:type="dcterms:W3CDTF">2020-07-22T06:55:24Z</dcterms:modified>
</cp:coreProperties>
</file>