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52" r:id="rId3"/>
    <p:sldId id="355" r:id="rId4"/>
    <p:sldId id="299" r:id="rId5"/>
    <p:sldId id="358" r:id="rId6"/>
    <p:sldId id="367" r:id="rId7"/>
    <p:sldId id="294" r:id="rId8"/>
    <p:sldId id="322" r:id="rId9"/>
    <p:sldId id="369" r:id="rId10"/>
    <p:sldId id="328" r:id="rId11"/>
    <p:sldId id="268" r:id="rId12"/>
    <p:sldId id="266" r:id="rId13"/>
    <p:sldId id="326" r:id="rId14"/>
    <p:sldId id="267" r:id="rId15"/>
    <p:sldId id="3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5" autoAdjust="0"/>
    <p:restoredTop sz="94660"/>
  </p:normalViewPr>
  <p:slideViewPr>
    <p:cSldViewPr snapToGrid="0">
      <p:cViewPr varScale="1">
        <p:scale>
          <a:sx n="100" d="100"/>
          <a:sy n="100" d="100"/>
        </p:scale>
        <p:origin x="1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2020-07-13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2020-07-13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2020-07-13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2020-07-13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2020-07-13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2020-07-13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2020-07-13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2020-07-13</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2020-07-13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dAr7n_kQzts&amp;list=PLxeXiLu4E6R_zHJnnt8-Wlu_TpEUBcKx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playlist?list=PLxeXiLu4E6R_zHJnnt8-Wlu_TpEUBcKx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darrinqualman.com/canadian-farm-debt/"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dow.com/en-us/about-dow/issues-and-challenges/agent-orange" TargetMode="External"/><Relationship Id="rId3" Type="http://schemas.openxmlformats.org/officeDocument/2006/relationships/hyperlink" Target="https://www.fairwarning.org/wp-content/uploads/2019/11/Monsanto-Papers-Poisoning-the-Scientific-Well-1.pdf" TargetMode="External"/><Relationship Id="rId7" Type="http://schemas.openxmlformats.org/officeDocument/2006/relationships/hyperlink" Target="https://www.loc.gov/rr/frd/Military_Law/pdf/Law-Reports_Vol-10.pdf" TargetMode="External"/><Relationship Id="rId2" Type="http://schemas.openxmlformats.org/officeDocument/2006/relationships/hyperlink" Target="https://monsanto.com/company/media/statements/agent-orange-background/" TargetMode="External"/><Relationship Id="rId1" Type="http://schemas.openxmlformats.org/officeDocument/2006/relationships/slideLayout" Target="../slideLayouts/slideLayout2.xml"/><Relationship Id="rId6" Type="http://schemas.openxmlformats.org/officeDocument/2006/relationships/hyperlink" Target="https://www.youtube.com/watch?v=6nNFmzAOtJI" TargetMode="External"/><Relationship Id="rId11" Type="http://schemas.openxmlformats.org/officeDocument/2006/relationships/hyperlink" Target="https://www.youtube.com/watch?v=HsuUQzhP2Ds" TargetMode="External"/><Relationship Id="rId5" Type="http://schemas.openxmlformats.org/officeDocument/2006/relationships/hyperlink" Target="https://www.usatoday.com/story/news/2018/08/10/jury-orders-monsanto-pay-289-million-cancer-patient-roundup-lawsuit/962297002/" TargetMode="External"/><Relationship Id="rId10" Type="http://schemas.openxmlformats.org/officeDocument/2006/relationships/hyperlink" Target="https://www.youtube.com/watch?v=rJg19W8x_Ls" TargetMode="External"/><Relationship Id="rId4" Type="http://schemas.openxmlformats.org/officeDocument/2006/relationships/hyperlink" Target="https://www.youtube.com/watch?v=ovKw6YjqSfM" TargetMode="External"/><Relationship Id="rId9" Type="http://schemas.openxmlformats.org/officeDocument/2006/relationships/hyperlink" Target="https://www.youtube.com/watch?v=IwPSDMUtNm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a:t>
            </a:r>
            <a:r>
              <a:rPr lang="en-CA" dirty="0"/>
              <a:t>and Sustainability</a:t>
            </a:r>
          </a:p>
        </p:txBody>
      </p:sp>
      <p:sp>
        <p:nvSpPr>
          <p:cNvPr id="3" name="Subtitle 2"/>
          <p:cNvSpPr>
            <a:spLocks noGrp="1"/>
          </p:cNvSpPr>
          <p:nvPr>
            <p:ph type="subTitle" idx="1"/>
          </p:nvPr>
        </p:nvSpPr>
        <p:spPr/>
        <p:txBody>
          <a:bodyPr>
            <a:normAutofit fontScale="85000" lnSpcReduction="20000"/>
          </a:bodyPr>
          <a:lstStyle/>
          <a:p>
            <a:r>
              <a:rPr lang="en-CA" dirty="0"/>
              <a:t>Erik Chevrier</a:t>
            </a:r>
          </a:p>
          <a:p>
            <a:r>
              <a:rPr lang="en-CA" dirty="0"/>
              <a:t>Recipe for Sustainable Foods</a:t>
            </a:r>
          </a:p>
          <a:p>
            <a:r>
              <a:rPr lang="en-CA" dirty="0"/>
              <a:t>July 13, 2020</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EF33-3866-4C46-B7F7-0907B7ACF827}"/>
              </a:ext>
            </a:extLst>
          </p:cNvPr>
          <p:cNvSpPr>
            <a:spLocks noGrp="1"/>
          </p:cNvSpPr>
          <p:nvPr>
            <p:ph type="title"/>
          </p:nvPr>
        </p:nvSpPr>
        <p:spPr/>
        <p:txBody>
          <a:bodyPr/>
          <a:lstStyle/>
          <a:p>
            <a:r>
              <a:rPr lang="en-US" dirty="0"/>
              <a:t>An Economic Politics for Our Times</a:t>
            </a:r>
          </a:p>
        </p:txBody>
      </p:sp>
      <p:sp>
        <p:nvSpPr>
          <p:cNvPr id="3" name="Content Placeholder 2">
            <a:extLst>
              <a:ext uri="{FF2B5EF4-FFF2-40B4-BE49-F238E27FC236}">
                <a16:creationId xmlns:a16="http://schemas.microsoft.com/office/drawing/2014/main" id="{8E52BF70-9521-46B4-9F81-419C0F55EAF2}"/>
              </a:ext>
            </a:extLst>
          </p:cNvPr>
          <p:cNvSpPr>
            <a:spLocks noGrp="1"/>
          </p:cNvSpPr>
          <p:nvPr>
            <p:ph idx="1"/>
          </p:nvPr>
        </p:nvSpPr>
        <p:spPr/>
        <p:txBody>
          <a:bodyPr/>
          <a:lstStyle/>
          <a:p>
            <a:r>
              <a:rPr lang="en-US" dirty="0"/>
              <a:t>The Economy as a site of difference</a:t>
            </a:r>
          </a:p>
          <a:p>
            <a:pPr lvl="1"/>
            <a:r>
              <a:rPr lang="en-US" dirty="0"/>
              <a:t>Performing diverse economies</a:t>
            </a:r>
          </a:p>
          <a:p>
            <a:r>
              <a:rPr lang="en-US" dirty="0"/>
              <a:t>Genealogy of Diverse Economy Research</a:t>
            </a:r>
          </a:p>
          <a:p>
            <a:pPr lvl="1"/>
            <a:r>
              <a:rPr lang="en-US" dirty="0">
                <a:hlinkClick r:id="rId2"/>
              </a:rPr>
              <a:t>Katherine Gibson Interview</a:t>
            </a:r>
            <a:endParaRPr lang="en-US" dirty="0"/>
          </a:p>
          <a:p>
            <a:r>
              <a:rPr lang="en-US" dirty="0"/>
              <a:t>A Performative Ontological Politics</a:t>
            </a:r>
          </a:p>
          <a:p>
            <a:r>
              <a:rPr lang="en-US" dirty="0"/>
              <a:t>Expanding the Scope of Participatory Action Research</a:t>
            </a:r>
          </a:p>
          <a:p>
            <a:pPr marL="201168" lvl="1" indent="0">
              <a:buNone/>
            </a:pPr>
            <a:endParaRPr lang="en-US" dirty="0"/>
          </a:p>
        </p:txBody>
      </p:sp>
    </p:spTree>
    <p:extLst>
      <p:ext uri="{BB962C8B-B14F-4D97-AF65-F5344CB8AC3E}">
        <p14:creationId xmlns:p14="http://schemas.microsoft.com/office/powerpoint/2010/main" val="331539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9399-37A4-4DF8-97C6-A7B0EB4745CB}"/>
              </a:ext>
            </a:extLst>
          </p:cNvPr>
          <p:cNvSpPr>
            <a:spLocks noGrp="1"/>
          </p:cNvSpPr>
          <p:nvPr>
            <p:ph type="title"/>
          </p:nvPr>
        </p:nvSpPr>
        <p:spPr/>
        <p:txBody>
          <a:bodyPr>
            <a:normAutofit fontScale="90000"/>
          </a:bodyPr>
          <a:lstStyle/>
          <a:p>
            <a:r>
              <a:rPr lang="en-US" dirty="0"/>
              <a:t>RECAP – Take back the Economy </a:t>
            </a:r>
            <a:br>
              <a:rPr lang="en-US" dirty="0"/>
            </a:br>
            <a:r>
              <a:rPr lang="en-US" dirty="0"/>
              <a:t>Gibson Graham</a:t>
            </a:r>
            <a:r>
              <a:rPr lang="en-US" sz="1200" dirty="0"/>
              <a:t> </a:t>
            </a:r>
            <a:br>
              <a:rPr lang="en-US" sz="1200" dirty="0"/>
            </a:br>
            <a:r>
              <a:rPr lang="en-US" sz="1200" i="1" dirty="0"/>
              <a:t>Gibson-Graham, J.K., Cameron, J., Healy, S. (2013) Take Back the Economy: An Ethical Guide for Transforming Communities, University of Minnesota Press </a:t>
            </a:r>
            <a:endParaRPr lang="en-US" dirty="0"/>
          </a:p>
        </p:txBody>
      </p:sp>
      <p:sp>
        <p:nvSpPr>
          <p:cNvPr id="3" name="Content Placeholder 2">
            <a:extLst>
              <a:ext uri="{FF2B5EF4-FFF2-40B4-BE49-F238E27FC236}">
                <a16:creationId xmlns:a16="http://schemas.microsoft.com/office/drawing/2014/main" id="{BDE889DB-74C6-4394-9984-38EC2EF2191D}"/>
              </a:ext>
            </a:extLst>
          </p:cNvPr>
          <p:cNvSpPr>
            <a:spLocks noGrp="1"/>
          </p:cNvSpPr>
          <p:nvPr>
            <p:ph idx="1"/>
          </p:nvPr>
        </p:nvSpPr>
        <p:spPr/>
        <p:txBody>
          <a:bodyPr/>
          <a:lstStyle/>
          <a:p>
            <a:r>
              <a:rPr lang="en-US" dirty="0">
                <a:hlinkClick r:id="rId2"/>
              </a:rPr>
              <a:t>Katherine Gibson Interview Playlist</a:t>
            </a:r>
            <a:endParaRPr lang="en-US" dirty="0"/>
          </a:p>
        </p:txBody>
      </p:sp>
      <p:pic>
        <p:nvPicPr>
          <p:cNvPr id="7" name="Picture 6">
            <a:extLst>
              <a:ext uri="{FF2B5EF4-FFF2-40B4-BE49-F238E27FC236}">
                <a16:creationId xmlns:a16="http://schemas.microsoft.com/office/drawing/2014/main" id="{A0492EBD-E0A7-4775-9164-21D90EFE0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457" y="1809538"/>
            <a:ext cx="3579223" cy="4397331"/>
          </a:xfrm>
          <a:prstGeom prst="rect">
            <a:avLst/>
          </a:prstGeom>
        </p:spPr>
      </p:pic>
    </p:spTree>
    <p:extLst>
      <p:ext uri="{BB962C8B-B14F-4D97-AF65-F5344CB8AC3E}">
        <p14:creationId xmlns:p14="http://schemas.microsoft.com/office/powerpoint/2010/main" val="190130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normAutofit fontScale="90000"/>
          </a:bodyPr>
          <a:lstStyle/>
          <a:p>
            <a:r>
              <a:rPr lang="en-US" dirty="0"/>
              <a:t>RECAP – Take back the Economy </a:t>
            </a:r>
            <a:br>
              <a:rPr lang="en-US" dirty="0"/>
            </a:br>
            <a:r>
              <a:rPr lang="en-US" dirty="0"/>
              <a:t>Gibson Graham </a:t>
            </a:r>
            <a:br>
              <a:rPr lang="en-US" dirty="0"/>
            </a:br>
            <a:r>
              <a:rPr lang="en-US" sz="1200" i="1" dirty="0"/>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0B4E9-487A-4FBC-9A57-758E3F9FD1CA}"/>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3200" dirty="0">
                <a:solidFill>
                  <a:schemeClr val="tx1">
                    <a:lumMod val="85000"/>
                    <a:lumOff val="15000"/>
                  </a:schemeClr>
                </a:solidFill>
              </a:rPr>
              <a:t>Three Systems of an Economy</a:t>
            </a:r>
            <a:br>
              <a:rPr lang="en-US" sz="1000" dirty="0">
                <a:solidFill>
                  <a:schemeClr val="tx1">
                    <a:lumMod val="85000"/>
                    <a:lumOff val="15000"/>
                  </a:schemeClr>
                </a:solidFill>
              </a:rPr>
            </a:br>
            <a:r>
              <a:rPr lang="en-US" sz="1000" dirty="0">
                <a:solidFill>
                  <a:schemeClr val="tx1">
                    <a:lumMod val="85000"/>
                    <a:lumOff val="15000"/>
                  </a:schemeClr>
                </a:solidFill>
              </a:rPr>
              <a:t>Pearce, J. (2009) Social Economy: Engaging as a Third System, In Amin, A. The Social Economy; International Perspectives on Economic Solidarity, p. 26. </a:t>
            </a:r>
          </a:p>
        </p:txBody>
      </p:sp>
      <p:pic>
        <p:nvPicPr>
          <p:cNvPr id="14" name="Picture 4" descr="A close up of a piece of paper&#10;&#10;Description generated with high confidence">
            <a:extLst>
              <a:ext uri="{FF2B5EF4-FFF2-40B4-BE49-F238E27FC236}">
                <a16:creationId xmlns:a16="http://schemas.microsoft.com/office/drawing/2014/main" id="{5A1F035C-2AAE-4048-AB0C-20C319068265}"/>
              </a:ext>
            </a:extLst>
          </p:cNvPr>
          <p:cNvPicPr/>
          <p:nvPr/>
        </p:nvPicPr>
        <p:blipFill rotWithShape="1">
          <a:blip r:embed="rId2">
            <a:extLst>
              <a:ext uri="{28A0092B-C50C-407E-A947-70E740481C1C}">
                <a14:useLocalDpi xmlns:a14="http://schemas.microsoft.com/office/drawing/2010/main" val="0"/>
              </a:ext>
            </a:extLst>
          </a:blip>
          <a:srcRect b="5781"/>
          <a:stretch/>
        </p:blipFill>
        <p:spPr bwMode="auto">
          <a:xfrm>
            <a:off x="317000" y="10"/>
            <a:ext cx="6096000" cy="6857990"/>
          </a:xfrm>
          <a:prstGeom prst="rect">
            <a:avLst/>
          </a:prstGeom>
          <a:solidFill>
            <a:srgbClr val="FFFFFF">
              <a:alpha val="0"/>
            </a:srgbClr>
          </a:solidFill>
        </p:spPr>
      </p:pic>
      <p:cxnSp>
        <p:nvCxnSpPr>
          <p:cNvPr id="36" name="Straight Connector 3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4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7160-73FC-48C8-9177-4CB86B9EE219}"/>
              </a:ext>
            </a:extLst>
          </p:cNvPr>
          <p:cNvSpPr>
            <a:spLocks noGrp="1"/>
          </p:cNvSpPr>
          <p:nvPr>
            <p:ph type="title"/>
          </p:nvPr>
        </p:nvSpPr>
        <p:spPr/>
        <p:txBody>
          <a:bodyPr>
            <a:normAutofit fontScale="90000"/>
          </a:bodyPr>
          <a:lstStyle/>
          <a:p>
            <a:r>
              <a:rPr lang="en-US" sz="4900" dirty="0"/>
              <a:t>Envisioning Real Utopias</a:t>
            </a:r>
            <a:br>
              <a:rPr lang="en-US" sz="4900" dirty="0"/>
            </a:br>
            <a:r>
              <a:rPr lang="en-US" sz="4900" dirty="0"/>
              <a:t>Erik Olin Wright</a:t>
            </a:r>
            <a:br>
              <a:rPr lang="en-US" sz="700" dirty="0"/>
            </a:br>
            <a:r>
              <a:rPr lang="en-CA" sz="1200" i="1" dirty="0"/>
              <a:t>Olin Wright, E. (2010) Envisioning Real Utopias, Verso</a:t>
            </a:r>
            <a:endParaRPr lang="en-US" sz="4400" dirty="0"/>
          </a:p>
        </p:txBody>
      </p:sp>
      <p:pic>
        <p:nvPicPr>
          <p:cNvPr id="4" name="Content Placeholder 3" descr="multiple pathways to social empowerment">
            <a:extLst>
              <a:ext uri="{FF2B5EF4-FFF2-40B4-BE49-F238E27FC236}">
                <a16:creationId xmlns:a16="http://schemas.microsoft.com/office/drawing/2014/main" id="{E49BF62C-3D41-4000-8FA1-FA86FC8094A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4509" y="1878326"/>
            <a:ext cx="5783942" cy="4406814"/>
          </a:xfrm>
          <a:prstGeom prst="rect">
            <a:avLst/>
          </a:prstGeom>
          <a:noFill/>
          <a:ln>
            <a:noFill/>
          </a:ln>
        </p:spPr>
      </p:pic>
    </p:spTree>
    <p:extLst>
      <p:ext uri="{BB962C8B-B14F-4D97-AF65-F5344CB8AC3E}">
        <p14:creationId xmlns:p14="http://schemas.microsoft.com/office/powerpoint/2010/main" val="116390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8CE27C5-B74E-43E6-BD51-AE7ED81F17C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39451" y="905933"/>
            <a:ext cx="6545101" cy="5039728"/>
          </a:xfrm>
          <a:prstGeom prst="rect">
            <a:avLst/>
          </a:prstGeom>
        </p:spPr>
      </p:pic>
    </p:spTree>
    <p:extLst>
      <p:ext uri="{BB962C8B-B14F-4D97-AF65-F5344CB8AC3E}">
        <p14:creationId xmlns:p14="http://schemas.microsoft.com/office/powerpoint/2010/main" val="10986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B0F26A4-48CA-436C-B516-4ED434FC7950}"/>
              </a:ext>
            </a:extLst>
          </p:cNvPr>
          <p:cNvSpPr>
            <a:spLocks noGrp="1"/>
          </p:cNvSpPr>
          <p:nvPr>
            <p:ph type="title"/>
          </p:nvPr>
        </p:nvSpPr>
        <p:spPr>
          <a:xfrm>
            <a:off x="633999" y="4550229"/>
            <a:ext cx="10909073" cy="1057655"/>
          </a:xfrm>
        </p:spPr>
        <p:txBody>
          <a:bodyPr vert="horz" lIns="91440" tIns="45720" rIns="91440" bIns="45720" rtlCol="0" anchor="b">
            <a:normAutofit fontScale="90000"/>
          </a:bodyPr>
          <a:lstStyle/>
          <a:p>
            <a:r>
              <a:rPr lang="en-US" sz="4400" dirty="0">
                <a:solidFill>
                  <a:schemeClr val="tx1">
                    <a:lumMod val="85000"/>
                    <a:lumOff val="15000"/>
                  </a:schemeClr>
                </a:solidFill>
                <a:hlinkClick r:id="rId2"/>
              </a:rPr>
              <a:t>Who Benefits from Our Food System Economically? </a:t>
            </a:r>
            <a:br>
              <a:rPr lang="en-US" sz="1500" dirty="0">
                <a:solidFill>
                  <a:schemeClr val="tx1">
                    <a:lumMod val="85000"/>
                    <a:lumOff val="15000"/>
                  </a:schemeClr>
                </a:solidFill>
              </a:rPr>
            </a:br>
            <a:r>
              <a:rPr lang="en-US" sz="1200" dirty="0">
                <a:solidFill>
                  <a:schemeClr val="tx1">
                    <a:lumMod val="85000"/>
                    <a:lumOff val="15000"/>
                  </a:schemeClr>
                </a:solidFill>
              </a:rPr>
              <a:t>Qualman, D. (2011) Advancing Agriculture by Destroying Farms? The State of Agriculture in Canada, pp. 20 – 42. In, Wittman, H., Desmarais, A. A., &amp; Wiebe, N. (2011) </a:t>
            </a:r>
            <a:r>
              <a:rPr lang="en-US" sz="1200" b="1" dirty="0">
                <a:solidFill>
                  <a:schemeClr val="tx1">
                    <a:lumMod val="85000"/>
                    <a:lumOff val="15000"/>
                  </a:schemeClr>
                </a:solidFill>
              </a:rPr>
              <a:t>Food Sovereignty in Canada: Creating Just and Sustainable Food Systems</a:t>
            </a:r>
            <a:r>
              <a:rPr lang="en-US" sz="1200" dirty="0">
                <a:solidFill>
                  <a:schemeClr val="tx1">
                    <a:lumMod val="85000"/>
                    <a:lumOff val="15000"/>
                  </a:schemeClr>
                </a:solidFill>
              </a:rPr>
              <a:t>, Fernwood Publishing</a:t>
            </a:r>
          </a:p>
        </p:txBody>
      </p:sp>
      <p:pic>
        <p:nvPicPr>
          <p:cNvPr id="5" name="Content Placeholder 4" descr="A close up of text on a white background&#10;&#10;Description automatically generated">
            <a:extLst>
              <a:ext uri="{FF2B5EF4-FFF2-40B4-BE49-F238E27FC236}">
                <a16:creationId xmlns:a16="http://schemas.microsoft.com/office/drawing/2014/main" id="{DE725D1E-EF30-45B2-B9F3-6A593FF42B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9626" y="640080"/>
            <a:ext cx="3224448" cy="3602736"/>
          </a:xfrm>
          <a:prstGeom prst="rect">
            <a:avLst/>
          </a:prstGeom>
        </p:spPr>
      </p:pic>
      <p:sp>
        <p:nvSpPr>
          <p:cNvPr id="21" name="Rectangle 20">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close up of a map&#10;&#10;Description automatically generated">
            <a:extLst>
              <a:ext uri="{FF2B5EF4-FFF2-40B4-BE49-F238E27FC236}">
                <a16:creationId xmlns:a16="http://schemas.microsoft.com/office/drawing/2014/main" id="{4FEA2D95-F8DD-496D-AB3D-2C063A57F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872" y="1373075"/>
            <a:ext cx="3312785" cy="2136746"/>
          </a:xfrm>
          <a:prstGeom prst="rect">
            <a:avLst/>
          </a:prstGeom>
        </p:spPr>
      </p:pic>
      <p:sp>
        <p:nvSpPr>
          <p:cNvPr id="23" name="Rectangle 22">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FE54B39E-516B-4D16-8F5F-914D26373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289" y="992105"/>
            <a:ext cx="3312784" cy="2898686"/>
          </a:xfrm>
          <a:prstGeom prst="rect">
            <a:avLst/>
          </a:prstGeom>
        </p:spPr>
      </p:pic>
      <p:cxnSp>
        <p:nvCxnSpPr>
          <p:cNvPr id="25" name="Straight Connector 24">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237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9CB57E-3FE9-4C2B-BB01-797F498E56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14" b="3601"/>
          <a:stretch/>
        </p:blipFill>
        <p:spPr>
          <a:xfrm>
            <a:off x="-32" y="10"/>
            <a:ext cx="12192031" cy="4915066"/>
          </a:xfrm>
          <a:prstGeom prst="rect">
            <a:avLst/>
          </a:prstGeom>
        </p:spPr>
      </p:pic>
      <p:sp>
        <p:nvSpPr>
          <p:cNvPr id="2" name="Title 1">
            <a:extLst>
              <a:ext uri="{FF2B5EF4-FFF2-40B4-BE49-F238E27FC236}">
                <a16:creationId xmlns:a16="http://schemas.microsoft.com/office/drawing/2014/main" id="{87658119-7844-4270-9FF8-88385D18C2A5}"/>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1200" dirty="0">
                <a:solidFill>
                  <a:schemeClr val="tx1"/>
                </a:solidFill>
              </a:rPr>
              <a:t>Only A Few Large Corporations Own Most of the Agrochemical Market</a:t>
            </a:r>
            <a:br>
              <a:rPr lang="en-US" sz="1200" dirty="0">
                <a:solidFill>
                  <a:schemeClr val="tx1"/>
                </a:solidFill>
              </a:rPr>
            </a:br>
            <a:r>
              <a:rPr lang="en-US" sz="1200" dirty="0">
                <a:solidFill>
                  <a:schemeClr val="tx1"/>
                </a:solidFill>
              </a:rPr>
              <a:t>https://cban.ca/gmos/issues/corporate-control/</a:t>
            </a:r>
          </a:p>
        </p:txBody>
      </p:sp>
    </p:spTree>
    <p:extLst>
      <p:ext uri="{BB962C8B-B14F-4D97-AF65-F5344CB8AC3E}">
        <p14:creationId xmlns:p14="http://schemas.microsoft.com/office/powerpoint/2010/main" val="81647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FBC0-D43F-4B7A-A44C-CEB4EB05CD2B}"/>
              </a:ext>
            </a:extLst>
          </p:cNvPr>
          <p:cNvSpPr>
            <a:spLocks noGrp="1"/>
          </p:cNvSpPr>
          <p:nvPr>
            <p:ph type="title"/>
          </p:nvPr>
        </p:nvSpPr>
        <p:spPr/>
        <p:txBody>
          <a:bodyPr>
            <a:normAutofit/>
          </a:bodyPr>
          <a:lstStyle/>
          <a:p>
            <a:r>
              <a:rPr lang="en-US" sz="4400" dirty="0"/>
              <a:t>Companies of War, Destruction and Death</a:t>
            </a:r>
          </a:p>
        </p:txBody>
      </p:sp>
      <p:sp>
        <p:nvSpPr>
          <p:cNvPr id="3" name="Content Placeholder 2">
            <a:extLst>
              <a:ext uri="{FF2B5EF4-FFF2-40B4-BE49-F238E27FC236}">
                <a16:creationId xmlns:a16="http://schemas.microsoft.com/office/drawing/2014/main" id="{6C2B0204-AD50-494F-BE01-078880F53B14}"/>
              </a:ext>
            </a:extLst>
          </p:cNvPr>
          <p:cNvSpPr>
            <a:spLocks noGrp="1"/>
          </p:cNvSpPr>
          <p:nvPr>
            <p:ph idx="1"/>
          </p:nvPr>
        </p:nvSpPr>
        <p:spPr/>
        <p:txBody>
          <a:bodyPr>
            <a:normAutofit fontScale="85000" lnSpcReduction="20000"/>
          </a:bodyPr>
          <a:lstStyle/>
          <a:p>
            <a:pPr marL="0" indent="0">
              <a:buNone/>
            </a:pPr>
            <a:r>
              <a:rPr lang="en-US" dirty="0"/>
              <a:t>These are a few examples:</a:t>
            </a:r>
          </a:p>
          <a:p>
            <a:r>
              <a:rPr lang="en-US" dirty="0">
                <a:hlinkClick r:id="rId2"/>
              </a:rPr>
              <a:t>Monsanto still uses chemicals that were used to kill people, but in our food</a:t>
            </a:r>
            <a:endParaRPr lang="en-US" dirty="0"/>
          </a:p>
          <a:p>
            <a:pPr lvl="1"/>
            <a:r>
              <a:rPr lang="en-US" dirty="0">
                <a:hlinkClick r:id="rId3"/>
              </a:rPr>
              <a:t>Monsanto Ghostwriting Academic Papers</a:t>
            </a:r>
            <a:endParaRPr lang="en-US" dirty="0">
              <a:hlinkClick r:id="rId4"/>
            </a:endParaRPr>
          </a:p>
          <a:p>
            <a:pPr lvl="1"/>
            <a:r>
              <a:rPr lang="en-US" dirty="0">
                <a:hlinkClick r:id="rId4"/>
              </a:rPr>
              <a:t>Is Round-Up safe to drink? </a:t>
            </a:r>
            <a:endParaRPr lang="en-US" dirty="0"/>
          </a:p>
          <a:p>
            <a:pPr lvl="1"/>
            <a:r>
              <a:rPr lang="en-US" dirty="0">
                <a:hlinkClick r:id="rId5"/>
              </a:rPr>
              <a:t>Farmer won lawsuit against Monsanto – Glyphosate causes cancer</a:t>
            </a:r>
            <a:endParaRPr lang="en-US" dirty="0"/>
          </a:p>
          <a:p>
            <a:pPr lvl="1"/>
            <a:r>
              <a:rPr lang="en-US" dirty="0">
                <a:hlinkClick r:id="rId6"/>
              </a:rPr>
              <a:t>The World According to Monsanto</a:t>
            </a:r>
            <a:endParaRPr lang="en-US" dirty="0"/>
          </a:p>
          <a:p>
            <a:pPr lvl="1"/>
            <a:r>
              <a:rPr lang="en-US" dirty="0">
                <a:hlinkClick r:id="rId7"/>
              </a:rPr>
              <a:t>Monsanto is now owned by Bayer who used to be part of I.G. </a:t>
            </a:r>
            <a:r>
              <a:rPr lang="en-US" dirty="0" err="1">
                <a:hlinkClick r:id="rId7"/>
              </a:rPr>
              <a:t>Farben</a:t>
            </a:r>
            <a:r>
              <a:rPr lang="en-US" dirty="0">
                <a:hlinkClick r:id="rId7"/>
              </a:rPr>
              <a:t>, manufacturing poisonous gas (Zyklon B) for concentration camps during the World War. </a:t>
            </a:r>
            <a:endParaRPr lang="en-US" dirty="0"/>
          </a:p>
          <a:p>
            <a:r>
              <a:rPr lang="en-US" dirty="0">
                <a:hlinkClick r:id="rId8"/>
              </a:rPr>
              <a:t>Dow Chemical Invented Agent Orange</a:t>
            </a:r>
            <a:endParaRPr lang="en-US" dirty="0">
              <a:hlinkClick r:id="" action="ppaction://noaction"/>
            </a:endParaRPr>
          </a:p>
          <a:p>
            <a:r>
              <a:rPr lang="en-US" dirty="0"/>
              <a:t>BASF was also part of </a:t>
            </a:r>
            <a:r>
              <a:rPr lang="en-US" dirty="0">
                <a:hlinkClick r:id="rId7"/>
              </a:rPr>
              <a:t>IG Farben </a:t>
            </a:r>
            <a:r>
              <a:rPr lang="en-US" dirty="0"/>
              <a:t>a company who worked with the Nazis and tested chemicals and drugs on people including Zyklon B</a:t>
            </a:r>
          </a:p>
          <a:p>
            <a:r>
              <a:rPr lang="en-US" dirty="0"/>
              <a:t>Dow Chemical now owns Union Carbide who was responsible for a large devastating explosion in Bhopal, India: </a:t>
            </a:r>
            <a:endParaRPr lang="en-CA" b="1" dirty="0"/>
          </a:p>
          <a:p>
            <a:pPr lvl="1"/>
            <a:r>
              <a:rPr lang="en-CA" dirty="0">
                <a:hlinkClick r:id="rId9"/>
              </a:rPr>
              <a:t>The Bhopal disaster: Toxic legacy</a:t>
            </a:r>
            <a:endParaRPr lang="en-CA" dirty="0"/>
          </a:p>
          <a:p>
            <a:pPr lvl="1"/>
            <a:r>
              <a:rPr lang="en-US" dirty="0">
                <a:hlinkClick r:id="rId10"/>
              </a:rPr>
              <a:t>One Night in Bhopal</a:t>
            </a:r>
            <a:endParaRPr lang="en-US" dirty="0"/>
          </a:p>
          <a:p>
            <a:pPr lvl="1"/>
            <a:r>
              <a:rPr lang="en-US" dirty="0">
                <a:hlinkClick r:id="rId11"/>
              </a:rPr>
              <a:t>The Bhopal Disaster</a:t>
            </a:r>
            <a:endParaRPr lang="en-US" dirty="0"/>
          </a:p>
          <a:p>
            <a:endParaRPr lang="en-US" dirty="0"/>
          </a:p>
        </p:txBody>
      </p:sp>
    </p:spTree>
    <p:extLst>
      <p:ext uri="{BB962C8B-B14F-4D97-AF65-F5344CB8AC3E}">
        <p14:creationId xmlns:p14="http://schemas.microsoft.com/office/powerpoint/2010/main" val="117004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C38C-933A-4CB6-BF6B-735EF54E5C04}"/>
              </a:ext>
            </a:extLst>
          </p:cNvPr>
          <p:cNvSpPr>
            <a:spLocks noGrp="1"/>
          </p:cNvSpPr>
          <p:nvPr>
            <p:ph type="title"/>
          </p:nvPr>
        </p:nvSpPr>
        <p:spPr/>
        <p:txBody>
          <a:bodyPr/>
          <a:lstStyle/>
          <a:p>
            <a:r>
              <a:rPr lang="en-US" dirty="0"/>
              <a:t>Issues With Our Current Food System</a:t>
            </a:r>
          </a:p>
        </p:txBody>
      </p:sp>
      <p:sp>
        <p:nvSpPr>
          <p:cNvPr id="3" name="Content Placeholder 2">
            <a:extLst>
              <a:ext uri="{FF2B5EF4-FFF2-40B4-BE49-F238E27FC236}">
                <a16:creationId xmlns:a16="http://schemas.microsoft.com/office/drawing/2014/main" id="{89A4FA2A-CD54-4043-BD9E-1BB215F16313}"/>
              </a:ext>
            </a:extLst>
          </p:cNvPr>
          <p:cNvSpPr>
            <a:spLocks noGrp="1"/>
          </p:cNvSpPr>
          <p:nvPr>
            <p:ph idx="1"/>
          </p:nvPr>
        </p:nvSpPr>
        <p:spPr/>
        <p:txBody>
          <a:bodyPr>
            <a:normAutofit fontScale="85000" lnSpcReduction="10000"/>
          </a:bodyPr>
          <a:lstStyle/>
          <a:p>
            <a:r>
              <a:rPr lang="en-US" sz="1900" dirty="0"/>
              <a:t>Issues with food security – there are over 800 million people starving in the world today!</a:t>
            </a:r>
            <a:br>
              <a:rPr lang="en-US" sz="1900" dirty="0"/>
            </a:br>
            <a:r>
              <a:rPr lang="en-US" sz="1900" dirty="0"/>
              <a:t>Issues with food sovereignty – peasants and farmers are being affected by trade agreements and food dumping!</a:t>
            </a:r>
            <a:br>
              <a:rPr lang="en-US" sz="1900" dirty="0"/>
            </a:br>
            <a:r>
              <a:rPr lang="en-US" sz="1900" dirty="0"/>
              <a:t>Issues with genetic modification process – epigenetics matter!</a:t>
            </a:r>
            <a:br>
              <a:rPr lang="en-US" sz="1900" dirty="0"/>
            </a:br>
            <a:r>
              <a:rPr lang="en-US" sz="1900" dirty="0"/>
              <a:t>Issues with use of herbicides – glyphosates are being identified as cancer causing! </a:t>
            </a:r>
            <a:br>
              <a:rPr lang="en-US" sz="1900" dirty="0"/>
            </a:br>
            <a:r>
              <a:rPr lang="en-US" sz="1900" dirty="0"/>
              <a:t>Issues with privatization – restricted access!</a:t>
            </a:r>
            <a:br>
              <a:rPr lang="en-US" sz="1900" dirty="0"/>
            </a:br>
            <a:r>
              <a:rPr lang="en-US" sz="1900" dirty="0"/>
              <a:t>Issues with cost on farmers – family farms are not sustainable!</a:t>
            </a:r>
            <a:br>
              <a:rPr lang="en-US" sz="1900" dirty="0"/>
            </a:br>
            <a:r>
              <a:rPr lang="en-US" sz="1900" dirty="0"/>
              <a:t>Issues with reduction of biodiversity – we are destroying nature! </a:t>
            </a:r>
            <a:br>
              <a:rPr lang="en-US" sz="1900" dirty="0"/>
            </a:br>
            <a:r>
              <a:rPr lang="en-US" sz="1900" dirty="0"/>
              <a:t>Issues with unwanted genetics spreading onto non GMO farms – lawsuits!</a:t>
            </a:r>
            <a:br>
              <a:rPr lang="en-US" sz="1900" dirty="0"/>
            </a:br>
            <a:r>
              <a:rPr lang="en-US" sz="1900" dirty="0"/>
              <a:t>Issues with loss of Indigenous farming methods – they are being lost!</a:t>
            </a:r>
            <a:br>
              <a:rPr lang="en-US" sz="1900" dirty="0"/>
            </a:br>
            <a:r>
              <a:rPr lang="en-US" sz="1900" dirty="0"/>
              <a:t>Issues with soil arability – we are killing our soil!</a:t>
            </a:r>
            <a:br>
              <a:rPr lang="en-US" sz="1900" dirty="0"/>
            </a:br>
            <a:r>
              <a:rPr lang="en-US" sz="1900" dirty="0"/>
              <a:t>Issues with killing pollinators – fruits need bees!</a:t>
            </a:r>
            <a:br>
              <a:rPr lang="en-US" sz="1900" dirty="0"/>
            </a:br>
            <a:r>
              <a:rPr lang="en-US" sz="1900" dirty="0"/>
              <a:t>Issues with water ‘dead zones’ – we are polluting our water!</a:t>
            </a:r>
            <a:br>
              <a:rPr lang="en-US" sz="1900" dirty="0"/>
            </a:br>
            <a:r>
              <a:rPr lang="en-US" sz="1900" dirty="0"/>
              <a:t>Issues with corporate concentration of agribusinesses – former war companies are now food chemical companies! </a:t>
            </a:r>
            <a:br>
              <a:rPr lang="en-US" sz="1900" dirty="0"/>
            </a:br>
            <a:r>
              <a:rPr lang="en-US" sz="1900" dirty="0"/>
              <a:t>Issues with health – our food contains toxins!</a:t>
            </a:r>
            <a:br>
              <a:rPr lang="en-CA" sz="1900" dirty="0"/>
            </a:br>
            <a:r>
              <a:rPr lang="en-CA" sz="1900" dirty="0"/>
              <a:t>Rising cost of seed and chemicals – we don’t need to buy seeds!</a:t>
            </a:r>
            <a:br>
              <a:rPr lang="en-CA" sz="1900" dirty="0"/>
            </a:br>
            <a:r>
              <a:rPr lang="en-CA" sz="1900" dirty="0"/>
              <a:t>Research funding being directed to GMOs instead of traditional breeding methods – ‘science’ is not only about GMOs!</a:t>
            </a:r>
            <a:br>
              <a:rPr lang="en-CA" sz="1900" dirty="0"/>
            </a:br>
            <a:r>
              <a:rPr lang="en-CA" sz="1900" dirty="0"/>
              <a:t>Pest and weed resistance to </a:t>
            </a:r>
            <a:r>
              <a:rPr lang="en-CA" sz="1900" dirty="0" err="1"/>
              <a:t>Bt</a:t>
            </a:r>
            <a:r>
              <a:rPr lang="en-CA" sz="1900" dirty="0"/>
              <a:t> crops and glyphosate!</a:t>
            </a:r>
            <a:br>
              <a:rPr lang="en-CA" sz="1900" dirty="0"/>
            </a:br>
            <a:br>
              <a:rPr lang="en-CA" dirty="0"/>
            </a:br>
            <a:r>
              <a:rPr lang="en-CA" dirty="0"/>
              <a:t>There are so many more critiques!</a:t>
            </a:r>
            <a:endParaRPr lang="en-US" dirty="0"/>
          </a:p>
        </p:txBody>
      </p:sp>
    </p:spTree>
    <p:extLst>
      <p:ext uri="{BB962C8B-B14F-4D97-AF65-F5344CB8AC3E}">
        <p14:creationId xmlns:p14="http://schemas.microsoft.com/office/powerpoint/2010/main" val="325988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D230-0275-4606-ADCB-1511EFE0CC52}"/>
              </a:ext>
            </a:extLst>
          </p:cNvPr>
          <p:cNvSpPr>
            <a:spLocks noGrp="1"/>
          </p:cNvSpPr>
          <p:nvPr>
            <p:ph type="title"/>
          </p:nvPr>
        </p:nvSpPr>
        <p:spPr/>
        <p:txBody>
          <a:bodyPr/>
          <a:lstStyle/>
          <a:p>
            <a:r>
              <a:rPr lang="en-US" dirty="0"/>
              <a:t>Is The Food System Broken?</a:t>
            </a:r>
            <a:endParaRPr lang="en-CA" dirty="0"/>
          </a:p>
        </p:txBody>
      </p:sp>
      <p:sp>
        <p:nvSpPr>
          <p:cNvPr id="3" name="Content Placeholder 2">
            <a:extLst>
              <a:ext uri="{FF2B5EF4-FFF2-40B4-BE49-F238E27FC236}">
                <a16:creationId xmlns:a16="http://schemas.microsoft.com/office/drawing/2014/main" id="{CFF9161F-4C5C-4FA7-9643-CA42C7EB277A}"/>
              </a:ext>
            </a:extLst>
          </p:cNvPr>
          <p:cNvSpPr>
            <a:spLocks noGrp="1"/>
          </p:cNvSpPr>
          <p:nvPr>
            <p:ph idx="1"/>
          </p:nvPr>
        </p:nvSpPr>
        <p:spPr/>
        <p:txBody>
          <a:bodyPr/>
          <a:lstStyle/>
          <a:p>
            <a:r>
              <a:rPr lang="en-US" dirty="0"/>
              <a:t>Calls to “fix a broken food system” assume that the capitalist food system used to work well. This assumption ignores the food systems long, racialized history of mistreatment of people of colour. The food system is unjust and unsustainable, but it is not broken. It functions precisely as the capitalist food system has always worked, concentrating power in the hands of the privileged minority and passing off the social and environmental “externalities” disproportionately to racially stigmatized groups. (Holt-Gimenez, 2017, p. 160)</a:t>
            </a:r>
          </a:p>
          <a:p>
            <a:r>
              <a:rPr lang="en-US" sz="1000" dirty="0"/>
              <a:t>Holt-Gimenez, E. (2017) A Foodie’s Guide to Capitalism: Understanding the Political Economy of What We Eat, Monthly Review Press, New York. </a:t>
            </a:r>
            <a:endParaRPr lang="en-CA" sz="1000" dirty="0"/>
          </a:p>
          <a:p>
            <a:endParaRPr lang="en-CA" dirty="0"/>
          </a:p>
          <a:p>
            <a:endParaRPr lang="en-CA" dirty="0"/>
          </a:p>
        </p:txBody>
      </p:sp>
    </p:spTree>
    <p:extLst>
      <p:ext uri="{BB962C8B-B14F-4D97-AF65-F5344CB8AC3E}">
        <p14:creationId xmlns:p14="http://schemas.microsoft.com/office/powerpoint/2010/main" val="377222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F9C0-7FDA-489D-BBF0-FBB69D86C28B}"/>
              </a:ext>
            </a:extLst>
          </p:cNvPr>
          <p:cNvSpPr>
            <a:spLocks noGrp="1"/>
          </p:cNvSpPr>
          <p:nvPr>
            <p:ph type="title"/>
          </p:nvPr>
        </p:nvSpPr>
        <p:spPr/>
        <p:txBody>
          <a:bodyPr/>
          <a:lstStyle/>
          <a:p>
            <a:r>
              <a:rPr lang="en-US" dirty="0"/>
              <a:t>Some More Specific Solutions? </a:t>
            </a:r>
          </a:p>
        </p:txBody>
      </p:sp>
      <p:sp>
        <p:nvSpPr>
          <p:cNvPr id="3" name="Content Placeholder 2">
            <a:extLst>
              <a:ext uri="{FF2B5EF4-FFF2-40B4-BE49-F238E27FC236}">
                <a16:creationId xmlns:a16="http://schemas.microsoft.com/office/drawing/2014/main" id="{B33F7CD9-455A-4AFA-9DE3-F27647571C5E}"/>
              </a:ext>
            </a:extLst>
          </p:cNvPr>
          <p:cNvSpPr>
            <a:spLocks noGrp="1"/>
          </p:cNvSpPr>
          <p:nvPr>
            <p:ph idx="1"/>
          </p:nvPr>
        </p:nvSpPr>
        <p:spPr/>
        <p:txBody>
          <a:bodyPr>
            <a:normAutofit/>
          </a:bodyPr>
          <a:lstStyle/>
          <a:p>
            <a:r>
              <a:rPr lang="en-US" b="1" dirty="0"/>
              <a:t>1 – (RE)CONNECT WITH FOOD! </a:t>
            </a:r>
          </a:p>
          <a:p>
            <a:endParaRPr lang="en-US" b="1" dirty="0"/>
          </a:p>
          <a:p>
            <a:r>
              <a:rPr lang="en-US" b="1" dirty="0"/>
              <a:t>2 – Prioritize our biosphere and social systems over markets. </a:t>
            </a:r>
          </a:p>
          <a:p>
            <a:pPr marL="0" indent="0">
              <a:buNone/>
            </a:pPr>
            <a:endParaRPr lang="en-US" dirty="0"/>
          </a:p>
          <a:p>
            <a:r>
              <a:rPr lang="en-US" b="1" dirty="0"/>
              <a:t>3 – Participate in progressive and radical food movements.</a:t>
            </a:r>
          </a:p>
          <a:p>
            <a:endParaRPr lang="en-US" dirty="0"/>
          </a:p>
          <a:p>
            <a:r>
              <a:rPr lang="en-US" b="1" dirty="0"/>
              <a:t>4 – Get involved with campus and/or community food initiatives. </a:t>
            </a:r>
          </a:p>
        </p:txBody>
      </p:sp>
    </p:spTree>
    <p:extLst>
      <p:ext uri="{BB962C8B-B14F-4D97-AF65-F5344CB8AC3E}">
        <p14:creationId xmlns:p14="http://schemas.microsoft.com/office/powerpoint/2010/main" val="193735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4AA3-9846-459A-8BB2-E99E40F2C3C9}"/>
              </a:ext>
            </a:extLst>
          </p:cNvPr>
          <p:cNvSpPr>
            <a:spLocks noGrp="1"/>
          </p:cNvSpPr>
          <p:nvPr>
            <p:ph type="title"/>
          </p:nvPr>
        </p:nvSpPr>
        <p:spPr/>
        <p:txBody>
          <a:bodyPr/>
          <a:lstStyle/>
          <a:p>
            <a:r>
              <a:rPr lang="en-US" dirty="0"/>
              <a:t>Living Economies – Vandana Shiva</a:t>
            </a:r>
          </a:p>
        </p:txBody>
      </p:sp>
      <p:pic>
        <p:nvPicPr>
          <p:cNvPr id="5" name="Content Placeholder 4">
            <a:extLst>
              <a:ext uri="{FF2B5EF4-FFF2-40B4-BE49-F238E27FC236}">
                <a16:creationId xmlns:a16="http://schemas.microsoft.com/office/drawing/2014/main" id="{3D7EDF1D-3422-45F4-91C4-72C8935E01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151" y="1846263"/>
            <a:ext cx="7970023" cy="4022725"/>
          </a:xfrm>
        </p:spPr>
      </p:pic>
    </p:spTree>
    <p:extLst>
      <p:ext uri="{BB962C8B-B14F-4D97-AF65-F5344CB8AC3E}">
        <p14:creationId xmlns:p14="http://schemas.microsoft.com/office/powerpoint/2010/main" val="274048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7E9-9A54-44B5-8824-F5971F96B448}"/>
              </a:ext>
            </a:extLst>
          </p:cNvPr>
          <p:cNvSpPr>
            <a:spLocks noGrp="1"/>
          </p:cNvSpPr>
          <p:nvPr>
            <p:ph type="title"/>
          </p:nvPr>
        </p:nvSpPr>
        <p:spPr/>
        <p:txBody>
          <a:bodyPr vert="horz" lIns="91440" tIns="45720" rIns="91440" bIns="45720" rtlCol="0" anchor="b">
            <a:normAutofit fontScale="90000"/>
          </a:bodyPr>
          <a:lstStyle/>
          <a:p>
            <a:r>
              <a:rPr lang="en-US" sz="6000" dirty="0">
                <a:solidFill>
                  <a:schemeClr val="tx1">
                    <a:lumMod val="85000"/>
                    <a:lumOff val="15000"/>
                  </a:schemeClr>
                </a:solidFill>
              </a:rPr>
              <a:t>Prioritize the Biosphere and Social Relations Over the Market</a:t>
            </a:r>
          </a:p>
        </p:txBody>
      </p:sp>
      <p:sp>
        <p:nvSpPr>
          <p:cNvPr id="8" name="Text Placeholder 7">
            <a:extLst>
              <a:ext uri="{FF2B5EF4-FFF2-40B4-BE49-F238E27FC236}">
                <a16:creationId xmlns:a16="http://schemas.microsoft.com/office/drawing/2014/main" id="{4AB6CA63-8EB2-4454-BC76-66E26A31017B}"/>
              </a:ext>
            </a:extLst>
          </p:cNvPr>
          <p:cNvSpPr>
            <a:spLocks noGrp="1"/>
          </p:cNvSpPr>
          <p:nvPr>
            <p:ph type="body" idx="1"/>
          </p:nvPr>
        </p:nvSpPr>
        <p:spPr/>
        <p:txBody>
          <a:bodyPr/>
          <a:lstStyle/>
          <a:p>
            <a:r>
              <a:rPr lang="en-US" dirty="0"/>
              <a:t>Triple Bottom line</a:t>
            </a:r>
            <a:endParaRPr lang="en-CA" dirty="0"/>
          </a:p>
        </p:txBody>
      </p:sp>
      <p:sp>
        <p:nvSpPr>
          <p:cNvPr id="9" name="Text Placeholder 8">
            <a:extLst>
              <a:ext uri="{FF2B5EF4-FFF2-40B4-BE49-F238E27FC236}">
                <a16:creationId xmlns:a16="http://schemas.microsoft.com/office/drawing/2014/main" id="{3A993A81-540F-45FC-9784-70C1658180E2}"/>
              </a:ext>
            </a:extLst>
          </p:cNvPr>
          <p:cNvSpPr>
            <a:spLocks noGrp="1"/>
          </p:cNvSpPr>
          <p:nvPr>
            <p:ph type="body" sz="quarter" idx="3"/>
          </p:nvPr>
        </p:nvSpPr>
        <p:spPr/>
        <p:txBody>
          <a:bodyPr/>
          <a:lstStyle/>
          <a:p>
            <a:r>
              <a:rPr lang="en-US" dirty="0"/>
              <a:t>Nested model</a:t>
            </a:r>
            <a:endParaRPr lang="en-CA" dirty="0"/>
          </a:p>
        </p:txBody>
      </p:sp>
      <p:pic>
        <p:nvPicPr>
          <p:cNvPr id="37" name="Content Placeholder 4" descr="A picture containing text, map&#10;&#10;Description automatically generated">
            <a:extLst>
              <a:ext uri="{FF2B5EF4-FFF2-40B4-BE49-F238E27FC236}">
                <a16:creationId xmlns:a16="http://schemas.microsoft.com/office/drawing/2014/main" id="{D89358E2-8ECD-4362-9111-522C25BB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72" y="2582863"/>
            <a:ext cx="4138893" cy="3378200"/>
          </a:xfrm>
          <a:prstGeom prst="rect">
            <a:avLst/>
          </a:prstGeom>
        </p:spPr>
      </p:pic>
      <p:pic>
        <p:nvPicPr>
          <p:cNvPr id="39" name="Picture 38">
            <a:extLst>
              <a:ext uri="{FF2B5EF4-FFF2-40B4-BE49-F238E27FC236}">
                <a16:creationId xmlns:a16="http://schemas.microsoft.com/office/drawing/2014/main" id="{0EFBDA24-89E0-44EF-A006-A084E34A7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34" y="2582334"/>
            <a:ext cx="3900975" cy="3602736"/>
          </a:xfrm>
          <a:prstGeom prst="rect">
            <a:avLst/>
          </a:prstGeom>
        </p:spPr>
      </p:pic>
    </p:spTree>
    <p:extLst>
      <p:ext uri="{BB962C8B-B14F-4D97-AF65-F5344CB8AC3E}">
        <p14:creationId xmlns:p14="http://schemas.microsoft.com/office/powerpoint/2010/main" val="84617620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TotalTime>
  <Words>459</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Calibri Light</vt:lpstr>
      <vt:lpstr>Retrospect</vt:lpstr>
      <vt:lpstr>Food and Sustainability</vt:lpstr>
      <vt:lpstr>Who Benefits from Our Food System Economically?  Qualman, D. (2011) Advancing Agriculture by Destroying Farms? The State of Agriculture in Canada, pp. 20 – 42. In, Wittman, H., Desmarais, A. A., &amp; Wiebe, N. (2011) Food Sovereignty in Canada: Creating Just and Sustainable Food Systems, Fernwood Publishing</vt:lpstr>
      <vt:lpstr>Only A Few Large Corporations Own Most of the Agrochemical Market https://cban.ca/gmos/issues/corporate-control/</vt:lpstr>
      <vt:lpstr>Companies of War, Destruction and Death</vt:lpstr>
      <vt:lpstr>Issues With Our Current Food System</vt:lpstr>
      <vt:lpstr>Is The Food System Broken?</vt:lpstr>
      <vt:lpstr>Some More Specific Solutions? </vt:lpstr>
      <vt:lpstr>Living Economies – Vandana Shiva</vt:lpstr>
      <vt:lpstr>Prioritize the Biosphere and Social Relations Over the Market</vt:lpstr>
      <vt:lpstr>An Economic Politics for Our Times</vt:lpstr>
      <vt:lpstr>RECAP – Take back the Economy  Gibson Graham  Gibson-Graham, J.K., Cameron, J., Healy, S. (2013) Take Back the Economy: An Ethical Guide for Transforming Communities, University of Minnesota Press </vt:lpstr>
      <vt:lpstr>RECAP – Take back the Economy  Gibson Graham  Gibson-Graham, J.K., Cameron, J., Healy, S. (2013) Take Back the Economy: An Ethical Guide for Transforming Communities, University of Minnesota Press </vt:lpstr>
      <vt:lpstr>Three Systems of an Economy Pearce, J. (2009) Social Economy: Engaging as a Third System, In Amin, A. The Social Economy; International Perspectives on Economic Solidarity, p. 26. </vt:lpstr>
      <vt:lpstr>Envisioning Real Utopias Erik Olin Wright Olin Wright, E. (2010) Envisioning Real Utopias, Verso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Sustainability</dc:title>
  <dc:creator>Erik Chevrier</dc:creator>
  <cp:lastModifiedBy>Erik Chevrier</cp:lastModifiedBy>
  <cp:revision>1</cp:revision>
  <dcterms:created xsi:type="dcterms:W3CDTF">2020-07-13T05:25:53Z</dcterms:created>
  <dcterms:modified xsi:type="dcterms:W3CDTF">2020-07-13T05:29:59Z</dcterms:modified>
</cp:coreProperties>
</file>