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330" r:id="rId6"/>
    <p:sldId id="331" r:id="rId7"/>
    <p:sldId id="260" r:id="rId8"/>
    <p:sldId id="32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5" autoAdjust="0"/>
    <p:restoredTop sz="94660"/>
  </p:normalViewPr>
  <p:slideViewPr>
    <p:cSldViewPr snapToGrid="0">
      <p:cViewPr varScale="1">
        <p:scale>
          <a:sx n="102" d="100"/>
          <a:sy n="102" d="100"/>
        </p:scale>
        <p:origin x="9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2020-07-15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2020-07-15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2020-07-15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2020-07-15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2020-07-15</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2020-07-15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od-guide.canada.ca/en/" TargetMode="External"/><Relationship Id="rId2" Type="http://schemas.openxmlformats.org/officeDocument/2006/relationships/hyperlink" Target="https://www.ncbi.nlm.nih.gov/pmc/articles/PMC368445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a:t>
            </a:r>
            <a:r>
              <a:rPr lang="en-CA" dirty="0"/>
              <a:t>and Sustainability</a:t>
            </a:r>
          </a:p>
        </p:txBody>
      </p:sp>
      <p:sp>
        <p:nvSpPr>
          <p:cNvPr id="3" name="Subtitle 2"/>
          <p:cNvSpPr>
            <a:spLocks noGrp="1"/>
          </p:cNvSpPr>
          <p:nvPr>
            <p:ph type="subTitle" idx="1"/>
          </p:nvPr>
        </p:nvSpPr>
        <p:spPr/>
        <p:txBody>
          <a:bodyPr>
            <a:normAutofit fontScale="85000" lnSpcReduction="20000"/>
          </a:bodyPr>
          <a:lstStyle/>
          <a:p>
            <a:r>
              <a:rPr lang="en-CA" dirty="0"/>
              <a:t>Erik Chevrier</a:t>
            </a:r>
          </a:p>
          <a:p>
            <a:r>
              <a:rPr lang="en-CA" dirty="0"/>
              <a:t>Food For Sustainable Growth</a:t>
            </a:r>
          </a:p>
          <a:p>
            <a:r>
              <a:rPr lang="en-CA" dirty="0"/>
              <a:t>July 15, 2020</a:t>
            </a:r>
          </a:p>
        </p:txBody>
      </p:sp>
    </p:spTree>
    <p:extLst>
      <p:ext uri="{BB962C8B-B14F-4D97-AF65-F5344CB8AC3E}">
        <p14:creationId xmlns:p14="http://schemas.microsoft.com/office/powerpoint/2010/main" val="9186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68C7-7E50-4776-8E7C-AFB8A4F28315}"/>
              </a:ext>
            </a:extLst>
          </p:cNvPr>
          <p:cNvSpPr>
            <a:spLocks noGrp="1"/>
          </p:cNvSpPr>
          <p:nvPr>
            <p:ph type="title"/>
          </p:nvPr>
        </p:nvSpPr>
        <p:spPr/>
        <p:txBody>
          <a:bodyPr/>
          <a:lstStyle/>
          <a:p>
            <a:r>
              <a:rPr lang="en-US" dirty="0"/>
              <a:t>What Does Sustainable Growth Mean?</a:t>
            </a:r>
            <a:endParaRPr lang="en-CA" dirty="0"/>
          </a:p>
        </p:txBody>
      </p:sp>
      <p:sp>
        <p:nvSpPr>
          <p:cNvPr id="3" name="Content Placeholder 2">
            <a:extLst>
              <a:ext uri="{FF2B5EF4-FFF2-40B4-BE49-F238E27FC236}">
                <a16:creationId xmlns:a16="http://schemas.microsoft.com/office/drawing/2014/main" id="{BAD1EBE2-6F3F-438C-B88C-2C4AB4790955}"/>
              </a:ext>
            </a:extLst>
          </p:cNvPr>
          <p:cNvSpPr>
            <a:spLocks noGrp="1"/>
          </p:cNvSpPr>
          <p:nvPr>
            <p:ph idx="1"/>
          </p:nvPr>
        </p:nvSpPr>
        <p:spPr>
          <a:xfrm>
            <a:off x="1097280" y="1845734"/>
            <a:ext cx="10058400" cy="4323334"/>
          </a:xfrm>
        </p:spPr>
        <p:txBody>
          <a:bodyPr>
            <a:normAutofit fontScale="85000" lnSpcReduction="20000"/>
          </a:bodyPr>
          <a:lstStyle/>
          <a:p>
            <a:r>
              <a:rPr lang="en-US" dirty="0"/>
              <a:t>What is growth? </a:t>
            </a:r>
          </a:p>
          <a:p>
            <a:pPr lvl="1"/>
            <a:r>
              <a:rPr lang="en-US" dirty="0"/>
              <a:t>GDP &amp; NDP </a:t>
            </a:r>
          </a:p>
          <a:p>
            <a:pPr lvl="1"/>
            <a:r>
              <a:rPr lang="en-US" dirty="0"/>
              <a:t>Gibson-Graham Diverse Economy (Previous Lecture)</a:t>
            </a:r>
          </a:p>
          <a:p>
            <a:pPr lvl="1"/>
            <a:r>
              <a:rPr lang="en-US" dirty="0"/>
              <a:t>Is perpetual sustained economic growth even possible on a planet with finite resources? </a:t>
            </a:r>
          </a:p>
          <a:p>
            <a:r>
              <a:rPr lang="en-US" dirty="0"/>
              <a:t>Sustainable growth has many meanings</a:t>
            </a:r>
          </a:p>
          <a:p>
            <a:pPr lvl="1"/>
            <a:r>
              <a:rPr lang="en-US" dirty="0"/>
              <a:t>Micro economic – Can the growth of a company be sustained without creating other significant economic problems that jeopardize the viability of a company/organization. </a:t>
            </a:r>
          </a:p>
          <a:p>
            <a:pPr lvl="1"/>
            <a:r>
              <a:rPr lang="en-US" dirty="0"/>
              <a:t>Sustainable Investing – Environmental, Social, Governance (ESG)</a:t>
            </a:r>
          </a:p>
          <a:p>
            <a:pPr lvl="1"/>
            <a:r>
              <a:rPr lang="en-US" dirty="0"/>
              <a:t>Sustainable Intensification</a:t>
            </a:r>
          </a:p>
          <a:p>
            <a:r>
              <a:rPr lang="en-US" dirty="0"/>
              <a:t>The real question is what do we want to grow? What types of value do you want to bring into the world, and how much of this value should we create? </a:t>
            </a:r>
          </a:p>
          <a:p>
            <a:r>
              <a:rPr lang="en-US" dirty="0"/>
              <a:t>Regenerative Enterprise (Roland &amp; </a:t>
            </a:r>
            <a:r>
              <a:rPr lang="en-US" dirty="0" err="1"/>
              <a:t>Lanuda</a:t>
            </a:r>
            <a:r>
              <a:rPr lang="en-US" dirty="0"/>
              <a:t>, 2013) </a:t>
            </a:r>
          </a:p>
          <a:p>
            <a:pPr lvl="1">
              <a:buFontTx/>
              <a:buChar char="-"/>
            </a:pPr>
            <a:r>
              <a:rPr lang="en-CA" dirty="0"/>
              <a:t>Social capital                - Material capital </a:t>
            </a:r>
          </a:p>
          <a:p>
            <a:pPr lvl="1">
              <a:buFontTx/>
              <a:buChar char="-"/>
            </a:pPr>
            <a:r>
              <a:rPr lang="en-CA" dirty="0"/>
              <a:t>Financial capital           - Living capital  </a:t>
            </a:r>
          </a:p>
          <a:p>
            <a:pPr lvl="1">
              <a:buFontTx/>
              <a:buChar char="-"/>
            </a:pPr>
            <a:r>
              <a:rPr lang="en-CA" dirty="0"/>
              <a:t>Intellectual capital       - Experiential capital </a:t>
            </a:r>
          </a:p>
          <a:p>
            <a:pPr lvl="1">
              <a:buFontTx/>
              <a:buChar char="-"/>
            </a:pPr>
            <a:r>
              <a:rPr lang="en-CA" dirty="0"/>
              <a:t>Spiritual capital            - Cultural capital</a:t>
            </a:r>
          </a:p>
        </p:txBody>
      </p:sp>
    </p:spTree>
    <p:extLst>
      <p:ext uri="{BB962C8B-B14F-4D97-AF65-F5344CB8AC3E}">
        <p14:creationId xmlns:p14="http://schemas.microsoft.com/office/powerpoint/2010/main" val="198003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359F-F434-4C5E-A293-3E2F98BAF78D}"/>
              </a:ext>
            </a:extLst>
          </p:cNvPr>
          <p:cNvSpPr>
            <a:spLocks noGrp="1"/>
          </p:cNvSpPr>
          <p:nvPr>
            <p:ph type="title"/>
          </p:nvPr>
        </p:nvSpPr>
        <p:spPr/>
        <p:txBody>
          <a:bodyPr/>
          <a:lstStyle/>
          <a:p>
            <a:r>
              <a:rPr lang="en-US" dirty="0"/>
              <a:t>Double Food Pyramid</a:t>
            </a:r>
            <a:endParaRPr lang="en-CA" dirty="0"/>
          </a:p>
        </p:txBody>
      </p:sp>
      <p:sp>
        <p:nvSpPr>
          <p:cNvPr id="3" name="Content Placeholder 2">
            <a:extLst>
              <a:ext uri="{FF2B5EF4-FFF2-40B4-BE49-F238E27FC236}">
                <a16:creationId xmlns:a16="http://schemas.microsoft.com/office/drawing/2014/main" id="{861ECE31-DA2A-4391-9F6A-36FE39B742AA}"/>
              </a:ext>
            </a:extLst>
          </p:cNvPr>
          <p:cNvSpPr>
            <a:spLocks noGrp="1"/>
          </p:cNvSpPr>
          <p:nvPr>
            <p:ph idx="1"/>
          </p:nvPr>
        </p:nvSpPr>
        <p:spPr>
          <a:xfrm>
            <a:off x="1097280" y="1845734"/>
            <a:ext cx="10058400" cy="4023360"/>
          </a:xfrm>
        </p:spPr>
        <p:txBody>
          <a:bodyPr/>
          <a:lstStyle/>
          <a:p>
            <a:r>
              <a:rPr lang="en-US" dirty="0">
                <a:hlinkClick r:id="rId2"/>
              </a:rPr>
              <a:t>Mediterranean Diet</a:t>
            </a:r>
            <a:r>
              <a:rPr lang="en-US" dirty="0"/>
              <a:t> </a:t>
            </a:r>
            <a:r>
              <a:rPr lang="en-CA" dirty="0"/>
              <a:t>deriving from the Greek word “</a:t>
            </a:r>
            <a:r>
              <a:rPr lang="en-CA" dirty="0" err="1"/>
              <a:t>diaita</a:t>
            </a:r>
            <a:r>
              <a:rPr lang="en-CA" dirty="0"/>
              <a:t>”- lifestyle, way of life - it is a social practice based on all the “savoir-faire”, knowledge, traditions ranging from the landscape to the table and covering the Mediterranean Basin, cultures, harvesting, fishing, conservation, processing, preparation, cooking and in particular the way we consume, i.e., conviviality</a:t>
            </a:r>
          </a:p>
          <a:p>
            <a:r>
              <a:rPr lang="en-CA" sz="1000" dirty="0"/>
              <a:t>(</a:t>
            </a:r>
            <a:r>
              <a:rPr lang="en-CA" sz="1000" dirty="0" err="1"/>
              <a:t>Altomare</a:t>
            </a:r>
            <a:r>
              <a:rPr lang="en-CA" sz="1000" dirty="0"/>
              <a:t> R, </a:t>
            </a:r>
            <a:r>
              <a:rPr lang="en-CA" sz="1000" dirty="0" err="1"/>
              <a:t>Cacciabaudo</a:t>
            </a:r>
            <a:r>
              <a:rPr lang="en-CA" sz="1000" dirty="0"/>
              <a:t> F, Damiano G, et al. The </a:t>
            </a:r>
            <a:r>
              <a:rPr lang="en-CA" sz="1000" dirty="0" err="1"/>
              <a:t>mediterranean</a:t>
            </a:r>
            <a:r>
              <a:rPr lang="en-CA" sz="1000" dirty="0"/>
              <a:t> diet: a history of health. Iran J Public Health. 2013;42(5):449-457)</a:t>
            </a:r>
          </a:p>
          <a:p>
            <a:endParaRPr lang="en-CA" sz="1000" dirty="0"/>
          </a:p>
          <a:p>
            <a:r>
              <a:rPr lang="en-CA" dirty="0">
                <a:hlinkClick r:id="rId3"/>
              </a:rPr>
              <a:t>Canada Food Guide</a:t>
            </a:r>
            <a:endParaRPr lang="en-CA" dirty="0"/>
          </a:p>
          <a:p>
            <a:r>
              <a:rPr lang="en-CA" dirty="0"/>
              <a:t>Critique: </a:t>
            </a:r>
          </a:p>
          <a:p>
            <a:pPr lvl="1"/>
            <a:r>
              <a:rPr lang="en-CA" dirty="0"/>
              <a:t>Colonial (infringes indigenous sovereignty)</a:t>
            </a:r>
          </a:p>
          <a:p>
            <a:pPr lvl="1"/>
            <a:r>
              <a:rPr lang="en-CA" dirty="0"/>
              <a:t>Access (poverty, geographical location, political/social context)</a:t>
            </a:r>
          </a:p>
          <a:p>
            <a:pPr lvl="1"/>
            <a:r>
              <a:rPr lang="en-CA" dirty="0"/>
              <a:t>Food restrictions</a:t>
            </a:r>
          </a:p>
          <a:p>
            <a:pPr lvl="1"/>
            <a:endParaRPr lang="en-CA" dirty="0"/>
          </a:p>
        </p:txBody>
      </p:sp>
    </p:spTree>
    <p:extLst>
      <p:ext uri="{BB962C8B-B14F-4D97-AF65-F5344CB8AC3E}">
        <p14:creationId xmlns:p14="http://schemas.microsoft.com/office/powerpoint/2010/main" val="230854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68A31331-442E-48E4-A655-47C0C8180B00}"/>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1316"/>
          <a:stretch/>
        </p:blipFill>
        <p:spPr>
          <a:xfrm>
            <a:off x="20" y="10"/>
            <a:ext cx="12191980" cy="6857990"/>
          </a:xfrm>
          <a:prstGeom prst="rect">
            <a:avLst/>
          </a:prstGeom>
        </p:spPr>
      </p:pic>
    </p:spTree>
    <p:extLst>
      <p:ext uri="{BB962C8B-B14F-4D97-AF65-F5344CB8AC3E}">
        <p14:creationId xmlns:p14="http://schemas.microsoft.com/office/powerpoint/2010/main" val="39393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76225978-56AD-4D6D-8980-6F2466EEA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49" y="643467"/>
            <a:ext cx="10521301" cy="5050225"/>
          </a:xfrm>
          <a:prstGeom prst="rect">
            <a:avLst/>
          </a:prstGeom>
        </p:spPr>
      </p:pic>
    </p:spTree>
    <p:extLst>
      <p:ext uri="{BB962C8B-B14F-4D97-AF65-F5344CB8AC3E}">
        <p14:creationId xmlns:p14="http://schemas.microsoft.com/office/powerpoint/2010/main" val="114213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map&#10;&#10;Description automatically generated">
            <a:extLst>
              <a:ext uri="{FF2B5EF4-FFF2-40B4-BE49-F238E27FC236}">
                <a16:creationId xmlns:a16="http://schemas.microsoft.com/office/drawing/2014/main" id="{339B4DB4-13DC-4AC4-AB12-BF2294484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414" y="643467"/>
            <a:ext cx="9309171" cy="5050225"/>
          </a:xfrm>
          <a:prstGeom prst="rect">
            <a:avLst/>
          </a:prstGeom>
        </p:spPr>
      </p:pic>
    </p:spTree>
    <p:extLst>
      <p:ext uri="{BB962C8B-B14F-4D97-AF65-F5344CB8AC3E}">
        <p14:creationId xmlns:p14="http://schemas.microsoft.com/office/powerpoint/2010/main" val="335865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5928D-1085-4F3A-B1AA-5AC428FBAE11}"/>
              </a:ext>
            </a:extLst>
          </p:cNvPr>
          <p:cNvSpPr>
            <a:spLocks noGrp="1"/>
          </p:cNvSpPr>
          <p:nvPr>
            <p:ph type="title"/>
          </p:nvPr>
        </p:nvSpPr>
        <p:spPr/>
        <p:txBody>
          <a:bodyPr/>
          <a:lstStyle/>
          <a:p>
            <a:r>
              <a:rPr lang="en-US" dirty="0"/>
              <a:t>Resume of Nourished Planet </a:t>
            </a:r>
            <a:endParaRPr lang="en-CA" dirty="0"/>
          </a:p>
        </p:txBody>
      </p:sp>
      <p:sp>
        <p:nvSpPr>
          <p:cNvPr id="5" name="Content Placeholder 4">
            <a:extLst>
              <a:ext uri="{FF2B5EF4-FFF2-40B4-BE49-F238E27FC236}">
                <a16:creationId xmlns:a16="http://schemas.microsoft.com/office/drawing/2014/main" id="{9B57D336-E40D-488F-8333-619FE3319872}"/>
              </a:ext>
            </a:extLst>
          </p:cNvPr>
          <p:cNvSpPr>
            <a:spLocks noGrp="1"/>
          </p:cNvSpPr>
          <p:nvPr>
            <p:ph idx="1"/>
          </p:nvPr>
        </p:nvSpPr>
        <p:spPr>
          <a:xfrm>
            <a:off x="1097280" y="1845734"/>
            <a:ext cx="10058400" cy="4392334"/>
          </a:xfrm>
        </p:spPr>
        <p:txBody>
          <a:bodyPr>
            <a:normAutofit fontScale="70000" lnSpcReduction="20000"/>
          </a:bodyPr>
          <a:lstStyle/>
          <a:p>
            <a:r>
              <a:rPr lang="en-US" dirty="0"/>
              <a:t>“Sustainable agricultural system are able to effectively and comprehensively meet the food, fuel, and fiber needs of today without compromising the ability of future generations to meet the needs tomorrow”</a:t>
            </a:r>
          </a:p>
          <a:p>
            <a:r>
              <a:rPr lang="en-US" dirty="0"/>
              <a:t>- Food security (availability, means to access, safe consumption, consistent access)</a:t>
            </a:r>
          </a:p>
          <a:p>
            <a:pPr lvl="1"/>
            <a:r>
              <a:rPr lang="en-US" dirty="0"/>
              <a:t>Health </a:t>
            </a:r>
          </a:p>
          <a:p>
            <a:pPr lvl="1"/>
            <a:r>
              <a:rPr lang="en-US" dirty="0"/>
              <a:t>Barriers to access (affordability &amp; price fluctuations)</a:t>
            </a:r>
          </a:p>
          <a:p>
            <a:r>
              <a:rPr lang="en-US" dirty="0"/>
              <a:t>- Soil degradation (see chapter 1 &amp; 2 for stats)</a:t>
            </a:r>
          </a:p>
          <a:p>
            <a:r>
              <a:rPr lang="en-US" dirty="0"/>
              <a:t>- Greenhouse gas (GHG) emissions</a:t>
            </a:r>
          </a:p>
          <a:p>
            <a:r>
              <a:rPr lang="en-US" dirty="0"/>
              <a:t>- Water conservation </a:t>
            </a:r>
          </a:p>
          <a:p>
            <a:r>
              <a:rPr lang="en-US" dirty="0"/>
              <a:t>- Food waste</a:t>
            </a:r>
          </a:p>
          <a:p>
            <a:r>
              <a:rPr lang="en-US" dirty="0"/>
              <a:t>- Future of farming</a:t>
            </a:r>
          </a:p>
          <a:p>
            <a:endParaRPr lang="en-US" dirty="0"/>
          </a:p>
          <a:p>
            <a:r>
              <a:rPr lang="en-US" dirty="0"/>
              <a:t>Critique</a:t>
            </a:r>
          </a:p>
          <a:p>
            <a:pPr lvl="1"/>
            <a:r>
              <a:rPr lang="en-US" dirty="0"/>
              <a:t>Too much focus on individual choices. Not enough focus on changing institutions and collective actions.</a:t>
            </a:r>
          </a:p>
          <a:p>
            <a:pPr lvl="1"/>
            <a:r>
              <a:rPr lang="en-US" dirty="0"/>
              <a:t>Double pyramid has to account for the needs of communities</a:t>
            </a:r>
          </a:p>
          <a:p>
            <a:pPr lvl="1"/>
            <a:r>
              <a:rPr lang="en-US" dirty="0"/>
              <a:t>Negative externalities reflect industrial farming methods </a:t>
            </a:r>
          </a:p>
          <a:p>
            <a:pPr lvl="1"/>
            <a:r>
              <a:rPr lang="en-US" dirty="0"/>
              <a:t>Heavy focus on living capital over </a:t>
            </a:r>
            <a:r>
              <a:rPr lang="en-US"/>
              <a:t>financial capital </a:t>
            </a:r>
            <a:r>
              <a:rPr lang="en-US" dirty="0"/>
              <a:t>but leaves out other forms of capital (slide 2)</a:t>
            </a:r>
          </a:p>
          <a:p>
            <a:pPr lvl="1"/>
            <a:endParaRPr lang="en-US" dirty="0"/>
          </a:p>
          <a:p>
            <a:endParaRPr lang="en-CA" dirty="0"/>
          </a:p>
        </p:txBody>
      </p:sp>
    </p:spTree>
    <p:extLst>
      <p:ext uri="{BB962C8B-B14F-4D97-AF65-F5344CB8AC3E}">
        <p14:creationId xmlns:p14="http://schemas.microsoft.com/office/powerpoint/2010/main" val="311669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D36CF-D944-4014-983C-C1BA62CA51C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Ecological Systems Theory of Development</a:t>
            </a:r>
          </a:p>
        </p:txBody>
      </p:sp>
      <p:pic>
        <p:nvPicPr>
          <p:cNvPr id="11" name="Content Placeholder 3" descr="http://keats.kcl.ac.uk/pluginfile.php/737715/mod_resource/content/1/images/pic007.jpg">
            <a:extLst>
              <a:ext uri="{FF2B5EF4-FFF2-40B4-BE49-F238E27FC236}">
                <a16:creationId xmlns:a16="http://schemas.microsoft.com/office/drawing/2014/main" id="{F19FCE6B-BADA-4EAC-9E23-00D84887AB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1983" y="640081"/>
            <a:ext cx="501624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7348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TotalTime>
  <Words>435</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Calibri Light</vt:lpstr>
      <vt:lpstr>Retrospect</vt:lpstr>
      <vt:lpstr>Food and Sustainability</vt:lpstr>
      <vt:lpstr>What Does Sustainable Growth Mean?</vt:lpstr>
      <vt:lpstr>Double Food Pyramid</vt:lpstr>
      <vt:lpstr>PowerPoint Presentation</vt:lpstr>
      <vt:lpstr>PowerPoint Presentation</vt:lpstr>
      <vt:lpstr>PowerPoint Presentation</vt:lpstr>
      <vt:lpstr>Resume of Nourished Planet </vt:lpstr>
      <vt:lpstr>Ecological Systems Theory of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Sustainability</dc:title>
  <dc:creator>Erik Chevrier</dc:creator>
  <cp:lastModifiedBy>Erik Chevrier</cp:lastModifiedBy>
  <cp:revision>2</cp:revision>
  <dcterms:created xsi:type="dcterms:W3CDTF">2020-07-15T14:54:34Z</dcterms:created>
  <dcterms:modified xsi:type="dcterms:W3CDTF">2020-07-15T15:05:41Z</dcterms:modified>
</cp:coreProperties>
</file>