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341" r:id="rId2"/>
    <p:sldId id="354" r:id="rId3"/>
    <p:sldId id="360" r:id="rId4"/>
    <p:sldId id="311" r:id="rId5"/>
    <p:sldId id="356" r:id="rId6"/>
    <p:sldId id="312" r:id="rId7"/>
    <p:sldId id="357" r:id="rId8"/>
    <p:sldId id="355" r:id="rId9"/>
    <p:sldId id="361" r:id="rId10"/>
    <p:sldId id="362" r:id="rId11"/>
    <p:sldId id="259" r:id="rId12"/>
    <p:sldId id="364" r:id="rId13"/>
    <p:sldId id="363" r:id="rId14"/>
    <p:sldId id="324" r:id="rId15"/>
    <p:sldId id="263" r:id="rId16"/>
    <p:sldId id="349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88" autoAdjust="0"/>
    <p:restoredTop sz="94660"/>
  </p:normalViewPr>
  <p:slideViewPr>
    <p:cSldViewPr snapToGrid="0">
      <p:cViewPr varScale="1">
        <p:scale>
          <a:sx n="88" d="100"/>
          <a:sy n="88" d="100"/>
        </p:scale>
        <p:origin x="8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2020-07-29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9249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2020-07-29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25232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2020-07-29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8998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2020-07-29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53276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2020-07-29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1957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2020-07-29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140644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2020-07-29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321365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2020-07-29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96941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2020-07-29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39371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21842BA-7EFE-4E94-BF70-CCD5482705EF}" type="datetimeFigureOut">
              <a:rPr lang="en-CA" smtClean="0"/>
              <a:t>2020-07-29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935219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2020-07-29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42386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21842BA-7EFE-4E94-BF70-CCD5482705EF}" type="datetimeFigureOut">
              <a:rPr lang="en-CA" smtClean="0"/>
              <a:t>2020-07-29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2822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8hoyO72NOg" TargetMode="External"/><Relationship Id="rId7" Type="http://schemas.openxmlformats.org/officeDocument/2006/relationships/hyperlink" Target="https://www.youtube.com/watch?v=8FGGlSvt0U4" TargetMode="External"/><Relationship Id="rId2" Type="http://schemas.openxmlformats.org/officeDocument/2006/relationships/hyperlink" Target="https://www.wto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GNvW-uGBTSk" TargetMode="External"/><Relationship Id="rId5" Type="http://schemas.openxmlformats.org/officeDocument/2006/relationships/hyperlink" Target="https://www.youtube.com/watch?v=qE-VMfVG4e8" TargetMode="External"/><Relationship Id="rId4" Type="http://schemas.openxmlformats.org/officeDocument/2006/relationships/hyperlink" Target="https://www.youtube.com/watch?v=oPKoSrc99p4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realfoodfilms.org/video/heros-sanctuary/" TargetMode="External"/><Relationship Id="rId2" Type="http://schemas.openxmlformats.org/officeDocument/2006/relationships/hyperlink" Target="https://www.youtube.com/watch?v=ER5ZZk5atl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6cN2aHclw3I" TargetMode="External"/><Relationship Id="rId4" Type="http://schemas.openxmlformats.org/officeDocument/2006/relationships/hyperlink" Target="https://www.youtube.com/watch?v=ovKw6YjqSf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s://global.kfc.com/press-release/meat-of-the-future-kfc-and-3d-bioprinting-solutions-to-use-a-bioprinter-to-produce-kfc-nugget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global.kfc.com/our-values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davidharvey.org/reading-capital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E01F9-449A-4D4B-A6D4-0E7DE42B5C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Food and Sustainability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53EAE3-5C95-4600-9344-0B44DA5698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Food Commodities and Capitalism</a:t>
            </a:r>
            <a:br>
              <a:rPr lang="en-US" dirty="0"/>
            </a:br>
            <a:r>
              <a:rPr lang="en-US" dirty="0"/>
              <a:t>Erik Chevrier</a:t>
            </a:r>
            <a:br>
              <a:rPr lang="en-US" dirty="0"/>
            </a:br>
            <a:r>
              <a:rPr lang="en-US" dirty="0"/>
              <a:t>July 29</a:t>
            </a:r>
            <a:r>
              <a:rPr lang="en-US" baseline="30000" dirty="0"/>
              <a:t>th, 2020</a:t>
            </a:r>
            <a:br>
              <a:rPr lang="en-US" dirty="0"/>
            </a:br>
            <a:r>
              <a:rPr lang="en-US" dirty="0"/>
              <a:t>www.erikchevrier.ca</a:t>
            </a:r>
          </a:p>
        </p:txBody>
      </p:sp>
    </p:spTree>
    <p:extLst>
      <p:ext uri="{BB962C8B-B14F-4D97-AF65-F5344CB8AC3E}">
        <p14:creationId xmlns:p14="http://schemas.microsoft.com/office/powerpoint/2010/main" val="40591134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61DB0-1C2E-4EE7-8D42-5F4BF3740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Importance of </a:t>
            </a:r>
            <a:r>
              <a:rPr lang="en-US" dirty="0" err="1"/>
              <a:t>Labour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43D781-764E-46D5-8818-D65F8F899E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Reproduction of the worker</a:t>
            </a:r>
            <a:br>
              <a:rPr lang="en-US" dirty="0"/>
            </a:br>
            <a:endParaRPr lang="en-US" dirty="0"/>
          </a:p>
          <a:p>
            <a:r>
              <a:rPr lang="en-US" dirty="0"/>
              <a:t>Relative vs Absolute Surplus Value</a:t>
            </a:r>
          </a:p>
          <a:p>
            <a:endParaRPr lang="en-US" dirty="0"/>
          </a:p>
          <a:p>
            <a:r>
              <a:rPr lang="en-US" dirty="0"/>
              <a:t>Low prices = Low wages</a:t>
            </a:r>
          </a:p>
          <a:p>
            <a:endParaRPr lang="en-US" dirty="0"/>
          </a:p>
          <a:p>
            <a:r>
              <a:rPr lang="en-US" dirty="0"/>
              <a:t>Subsistence farming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982986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9CD79-5634-4B2E-8D8D-D8AEE862F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Privatization of Food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41F958-FE77-495F-ADB1-0382DCD8F9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518780"/>
          </a:xfrm>
        </p:spPr>
        <p:txBody>
          <a:bodyPr>
            <a:normAutofit/>
          </a:bodyPr>
          <a:lstStyle/>
          <a:p>
            <a:r>
              <a:rPr lang="en-US" sz="2600" dirty="0"/>
              <a:t>GATT – General Agreement on Tariffs and Trade – 1947 – 1994</a:t>
            </a:r>
          </a:p>
          <a:p>
            <a:r>
              <a:rPr lang="en-CA" sz="2600" dirty="0"/>
              <a:t>TRIPS Agreement </a:t>
            </a:r>
          </a:p>
          <a:p>
            <a:r>
              <a:rPr lang="en-US" sz="2600" dirty="0">
                <a:hlinkClick r:id="rId2"/>
              </a:rPr>
              <a:t>World Trade Organization</a:t>
            </a:r>
            <a:r>
              <a:rPr lang="en-US" sz="2600" dirty="0"/>
              <a:t> – 1995</a:t>
            </a:r>
          </a:p>
          <a:p>
            <a:endParaRPr lang="en-CA" sz="2600" dirty="0"/>
          </a:p>
          <a:p>
            <a:pPr marL="201168" lvl="1" indent="0">
              <a:buNone/>
            </a:pPr>
            <a:r>
              <a:rPr lang="en-US" sz="2600" i="1" dirty="0">
                <a:hlinkClick r:id="rId3"/>
              </a:rPr>
              <a:t>Vernon Hugh Bowman</a:t>
            </a:r>
            <a:endParaRPr lang="en-US" sz="2600" i="1" dirty="0"/>
          </a:p>
          <a:p>
            <a:pPr marL="201168" lvl="1" indent="0">
              <a:buNone/>
            </a:pPr>
            <a:r>
              <a:rPr lang="en-US" sz="2600" i="1" dirty="0">
                <a:hlinkClick r:id="rId4"/>
              </a:rPr>
              <a:t>Percy </a:t>
            </a:r>
            <a:r>
              <a:rPr lang="en-US" sz="2600" i="1" dirty="0" err="1">
                <a:hlinkClick r:id="rId4"/>
              </a:rPr>
              <a:t>Schmeiser</a:t>
            </a:r>
            <a:endParaRPr lang="en-US" sz="2600" i="1" dirty="0"/>
          </a:p>
          <a:p>
            <a:pPr marL="201168" lvl="1" indent="0">
              <a:buNone/>
            </a:pPr>
            <a:r>
              <a:rPr lang="en-US" sz="2600" i="1" dirty="0">
                <a:hlinkClick r:id="rId5"/>
              </a:rPr>
              <a:t>Percy </a:t>
            </a:r>
            <a:r>
              <a:rPr lang="en-US" sz="2600" i="1" dirty="0" err="1">
                <a:hlinkClick r:id="rId5"/>
              </a:rPr>
              <a:t>Schmeiser</a:t>
            </a:r>
            <a:r>
              <a:rPr lang="en-US" sz="2600" i="1" dirty="0">
                <a:hlinkClick r:id="rId5"/>
              </a:rPr>
              <a:t> on Democracy Now</a:t>
            </a:r>
            <a:endParaRPr lang="en-US" sz="2600" i="1" dirty="0"/>
          </a:p>
          <a:p>
            <a:pPr marL="201168" lvl="1" indent="0">
              <a:buNone/>
            </a:pPr>
            <a:r>
              <a:rPr lang="en-US" sz="2600" i="1" dirty="0">
                <a:hlinkClick r:id="rId6"/>
              </a:rPr>
              <a:t>Monsanto vs Farmers </a:t>
            </a:r>
            <a:endParaRPr lang="en-US" sz="2600" i="1" dirty="0"/>
          </a:p>
          <a:p>
            <a:pPr marL="201168" lvl="1" indent="0">
              <a:buNone/>
            </a:pPr>
            <a:r>
              <a:rPr lang="en-US" sz="2600" i="1" dirty="0">
                <a:hlinkClick r:id="rId7"/>
              </a:rPr>
              <a:t>The World According to Monsanto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8832084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2757E-7A5F-4F5B-8D50-86CE65782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of the Capitalist Food System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869896-5E66-45B0-9F12-3B5971CD2B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Rooted in Political Economy</a:t>
            </a:r>
          </a:p>
          <a:p>
            <a:r>
              <a:rPr lang="en-US" dirty="0"/>
              <a:t>Feudalism</a:t>
            </a:r>
          </a:p>
          <a:p>
            <a:r>
              <a:rPr lang="en-US" dirty="0"/>
              <a:t>Industrial Revolution</a:t>
            </a:r>
          </a:p>
          <a:p>
            <a:pPr lvl="1"/>
            <a:r>
              <a:rPr lang="en-US" dirty="0"/>
              <a:t>Creating enclosures </a:t>
            </a:r>
          </a:p>
          <a:p>
            <a:pPr lvl="1"/>
            <a:r>
              <a:rPr lang="en-US" dirty="0"/>
              <a:t>Separation from livelihood</a:t>
            </a:r>
          </a:p>
          <a:p>
            <a:pPr lvl="1"/>
            <a:r>
              <a:rPr lang="en-US" dirty="0"/>
              <a:t>Corn Laws 1815 (UK)</a:t>
            </a:r>
          </a:p>
          <a:p>
            <a:pPr lvl="1"/>
            <a:r>
              <a:rPr lang="en-US" dirty="0"/>
              <a:t>Mercantilism </a:t>
            </a:r>
          </a:p>
          <a:p>
            <a:pPr lvl="1"/>
            <a:r>
              <a:rPr lang="en-US" dirty="0"/>
              <a:t>Primitive Accumulation</a:t>
            </a:r>
          </a:p>
          <a:p>
            <a:pPr lvl="1"/>
            <a:r>
              <a:rPr lang="en-US" dirty="0"/>
              <a:t>Colonialism </a:t>
            </a:r>
          </a:p>
          <a:p>
            <a:pPr lvl="1"/>
            <a:r>
              <a:rPr lang="en-US" dirty="0"/>
              <a:t>Slavery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1290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D98C1-49FC-4B30-80DB-CF06452B7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Food Regimes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D000E9-87D4-42C9-BB5E-30D3C41F9F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First Regime – Colonialism</a:t>
            </a:r>
            <a:endParaRPr lang="en-CA" dirty="0"/>
          </a:p>
          <a:p>
            <a:pPr lvl="1"/>
            <a:r>
              <a:rPr lang="en-CA" dirty="0"/>
              <a:t>Regulation – uphold private property</a:t>
            </a:r>
          </a:p>
          <a:p>
            <a:pPr lvl="1"/>
            <a:r>
              <a:rPr lang="en-CA" dirty="0"/>
              <a:t>Dispossession – of land and resources</a:t>
            </a:r>
          </a:p>
          <a:p>
            <a:pPr lvl="1"/>
            <a:r>
              <a:rPr lang="en-CA" dirty="0"/>
              <a:t>Exploitation – of labourers</a:t>
            </a:r>
          </a:p>
          <a:p>
            <a:pPr lvl="1"/>
            <a:endParaRPr lang="en-CA" dirty="0"/>
          </a:p>
          <a:p>
            <a:pPr lvl="1"/>
            <a:r>
              <a:rPr lang="en-CA" dirty="0"/>
              <a:t>Technological development </a:t>
            </a:r>
          </a:p>
          <a:p>
            <a:pPr lvl="1"/>
            <a:r>
              <a:rPr lang="en-CA" dirty="0"/>
              <a:t>Market expansion</a:t>
            </a:r>
          </a:p>
          <a:p>
            <a:r>
              <a:rPr lang="en-US" dirty="0"/>
              <a:t>Second Regime – Post-War </a:t>
            </a:r>
            <a:endParaRPr lang="en-CA" dirty="0"/>
          </a:p>
          <a:p>
            <a:pPr lvl="1"/>
            <a:r>
              <a:rPr lang="en-CA" dirty="0"/>
              <a:t>Over production</a:t>
            </a:r>
          </a:p>
          <a:p>
            <a:pPr lvl="1"/>
            <a:r>
              <a:rPr lang="en-CA" dirty="0"/>
              <a:t>New Deal (in USA)</a:t>
            </a:r>
          </a:p>
          <a:p>
            <a:pPr lvl="1"/>
            <a:r>
              <a:rPr lang="en-CA" dirty="0"/>
              <a:t>Parity (for farmers)</a:t>
            </a:r>
          </a:p>
          <a:p>
            <a:pPr lvl="1"/>
            <a:r>
              <a:rPr lang="en-CA" dirty="0"/>
              <a:t>Migrant labourers</a:t>
            </a:r>
          </a:p>
          <a:p>
            <a:pPr lvl="1"/>
            <a:r>
              <a:rPr lang="en-CA" dirty="0"/>
              <a:t>Green Revolution</a:t>
            </a:r>
          </a:p>
          <a:p>
            <a:r>
              <a:rPr lang="en-US" dirty="0"/>
              <a:t>Corporate Food Regime – Late 70’s Onwards</a:t>
            </a:r>
            <a:endParaRPr lang="en-CA" dirty="0"/>
          </a:p>
          <a:p>
            <a:pPr lvl="1"/>
            <a:r>
              <a:rPr lang="en-CA" dirty="0"/>
              <a:t>Profit</a:t>
            </a:r>
          </a:p>
          <a:p>
            <a:pPr lvl="1"/>
            <a:r>
              <a:rPr lang="en-CA" dirty="0"/>
              <a:t>Neo-liberalism</a:t>
            </a:r>
          </a:p>
          <a:p>
            <a:pPr lvl="1"/>
            <a:r>
              <a:rPr lang="en-CA" dirty="0"/>
              <a:t>Monopolies</a:t>
            </a:r>
          </a:p>
          <a:p>
            <a:pPr lvl="1"/>
            <a:r>
              <a:rPr lang="en-CA" dirty="0"/>
              <a:t>Corporations</a:t>
            </a:r>
          </a:p>
          <a:p>
            <a:pPr lvl="1"/>
            <a:r>
              <a:rPr lang="en-CA" dirty="0" err="1"/>
              <a:t>Globalizagtion</a:t>
            </a:r>
            <a:endParaRPr lang="en-CA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4288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F9194-DA33-4B21-8840-CA77D2806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Capitalism?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A570B1-E993-4BC5-9A5B-A1F5A8C612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Markets</a:t>
            </a:r>
            <a:br>
              <a:rPr lang="en-US" dirty="0"/>
            </a:br>
            <a:r>
              <a:rPr lang="en-US" dirty="0"/>
              <a:t>Profit</a:t>
            </a:r>
            <a:br>
              <a:rPr lang="en-US" dirty="0"/>
            </a:br>
            <a:r>
              <a:rPr lang="en-US" dirty="0"/>
              <a:t>Private ownership of the means of production</a:t>
            </a:r>
            <a:br>
              <a:rPr lang="en-US" dirty="0"/>
            </a:br>
            <a:r>
              <a:rPr lang="en-US" dirty="0"/>
              <a:t>Money based system</a:t>
            </a:r>
            <a:br>
              <a:rPr lang="en-US" dirty="0"/>
            </a:br>
            <a:r>
              <a:rPr lang="en-US" dirty="0"/>
              <a:t>Financial markets</a:t>
            </a:r>
            <a:br>
              <a:rPr lang="en-US" dirty="0"/>
            </a:br>
            <a:r>
              <a:rPr lang="en-US" dirty="0"/>
              <a:t>Private property</a:t>
            </a:r>
            <a:br>
              <a:rPr lang="en-US" dirty="0"/>
            </a:br>
            <a:r>
              <a:rPr lang="en-US" dirty="0"/>
              <a:t>Alienation</a:t>
            </a:r>
            <a:br>
              <a:rPr lang="en-US" dirty="0"/>
            </a:br>
            <a:r>
              <a:rPr lang="en-US" dirty="0"/>
              <a:t>Exploitation</a:t>
            </a:r>
            <a:br>
              <a:rPr lang="en-US" dirty="0"/>
            </a:br>
            <a:r>
              <a:rPr lang="en-US" dirty="0"/>
              <a:t>Wage Labour</a:t>
            </a:r>
            <a:br>
              <a:rPr lang="en-US" dirty="0"/>
            </a:br>
            <a:r>
              <a:rPr lang="en-US" dirty="0"/>
              <a:t>Externalities</a:t>
            </a:r>
            <a:br>
              <a:rPr lang="en-US" dirty="0"/>
            </a:br>
            <a:r>
              <a:rPr lang="en-US" dirty="0"/>
              <a:t>Expendable work force</a:t>
            </a:r>
            <a:br>
              <a:rPr lang="en-US" dirty="0"/>
            </a:br>
            <a:r>
              <a:rPr lang="en-US" dirty="0"/>
              <a:t>Inequality</a:t>
            </a:r>
            <a:br>
              <a:rPr lang="en-US" dirty="0"/>
            </a:br>
            <a:r>
              <a:rPr lang="en-US" dirty="0"/>
              <a:t>Advertising</a:t>
            </a:r>
            <a:br>
              <a:rPr lang="en-US" dirty="0"/>
            </a:br>
            <a:r>
              <a:rPr lang="en-US" dirty="0"/>
              <a:t>Consumerism</a:t>
            </a:r>
            <a:br>
              <a:rPr lang="en-US" dirty="0"/>
            </a:br>
            <a:r>
              <a:rPr lang="en-US" dirty="0"/>
              <a:t>Firms</a:t>
            </a:r>
            <a:br>
              <a:rPr lang="en-US" dirty="0"/>
            </a:br>
            <a:r>
              <a:rPr lang="en-US" dirty="0"/>
              <a:t>Institutions</a:t>
            </a:r>
            <a:br>
              <a:rPr lang="en-US" dirty="0"/>
            </a:br>
            <a:r>
              <a:rPr lang="en-US" dirty="0"/>
              <a:t>Imperialism</a:t>
            </a:r>
            <a:br>
              <a:rPr lang="en-US" dirty="0"/>
            </a:br>
            <a:r>
              <a:rPr lang="en-US" dirty="0"/>
              <a:t>Colonialism</a:t>
            </a:r>
            <a:br>
              <a:rPr lang="en-US" dirty="0"/>
            </a:br>
            <a:r>
              <a:rPr lang="en-US" dirty="0"/>
              <a:t>Exchange</a:t>
            </a:r>
            <a:br>
              <a:rPr lang="en-US" dirty="0"/>
            </a:br>
            <a:r>
              <a:rPr lang="en-US" dirty="0"/>
              <a:t>Free (non-slave) labour</a:t>
            </a:r>
            <a:br>
              <a:rPr lang="en-US" dirty="0"/>
            </a:br>
            <a:r>
              <a:rPr lang="en-US" dirty="0"/>
              <a:t>Cycles and crisis </a:t>
            </a:r>
            <a:br>
              <a:rPr lang="en-US" dirty="0"/>
            </a:br>
            <a:r>
              <a:rPr lang="en-US" dirty="0"/>
              <a:t>Growth</a:t>
            </a:r>
            <a:br>
              <a:rPr lang="en-US" dirty="0"/>
            </a:br>
            <a:r>
              <a:rPr lang="en-US" dirty="0"/>
              <a:t>Competition</a:t>
            </a:r>
            <a:br>
              <a:rPr lang="en-US" dirty="0"/>
            </a:br>
            <a:r>
              <a:rPr lang="en-US" dirty="0"/>
              <a:t>Limited democracy (usually representational) </a:t>
            </a:r>
          </a:p>
        </p:txBody>
      </p:sp>
    </p:spTree>
    <p:extLst>
      <p:ext uri="{BB962C8B-B14F-4D97-AF65-F5344CB8AC3E}">
        <p14:creationId xmlns:p14="http://schemas.microsoft.com/office/powerpoint/2010/main" val="16587013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7DA52-B695-4F25-A276-6303DFA9C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Take Back the Economy – Commons Toolkit </a:t>
            </a:r>
            <a:br>
              <a:rPr lang="en-US" dirty="0"/>
            </a:br>
            <a:r>
              <a:rPr lang="en-US" sz="1200" i="1" dirty="0"/>
              <a:t>Gibson-Graham, J.K., Cameron, J., Healy, S. (2013) Take Back the Economy: An Ethical Guide for Transforming Communities, University of Minnesota Press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E080E-617E-4A8D-882E-37206660F5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Types of commons:</a:t>
            </a:r>
          </a:p>
          <a:p>
            <a:pPr lvl="1"/>
            <a:r>
              <a:rPr lang="en-US" b="1" dirty="0"/>
              <a:t>Biophysical</a:t>
            </a:r>
            <a:r>
              <a:rPr lang="en-US" dirty="0"/>
              <a:t> – Exist naturally – i.e. rocks, soil, air, etc. </a:t>
            </a:r>
          </a:p>
          <a:p>
            <a:pPr lvl="1"/>
            <a:r>
              <a:rPr lang="en-US" b="1" dirty="0"/>
              <a:t>Cultural</a:t>
            </a:r>
            <a:r>
              <a:rPr lang="en-US" dirty="0"/>
              <a:t> – Things shared by members of the same culture – i.e. language, musical heritage, symbols</a:t>
            </a:r>
          </a:p>
          <a:p>
            <a:pPr lvl="1"/>
            <a:r>
              <a:rPr lang="en-US" b="1" dirty="0"/>
              <a:t>Social</a:t>
            </a:r>
            <a:r>
              <a:rPr lang="en-US" dirty="0"/>
              <a:t> – Things shared between members of a social system – i.e. education, health, political systems </a:t>
            </a:r>
          </a:p>
          <a:p>
            <a:pPr lvl="1"/>
            <a:r>
              <a:rPr lang="en-US" b="1" dirty="0"/>
              <a:t>Knowledge</a:t>
            </a:r>
            <a:r>
              <a:rPr lang="en-US" dirty="0"/>
              <a:t> – Things people know – i.e. Indigenous ecological knowledge, scientific achievements</a:t>
            </a:r>
          </a:p>
          <a:p>
            <a:r>
              <a:rPr lang="en-US" dirty="0"/>
              <a:t>Ways to assess commons. To be a commons: </a:t>
            </a:r>
          </a:p>
          <a:p>
            <a:pPr lvl="1"/>
            <a:r>
              <a:rPr lang="en-US" b="1" dirty="0"/>
              <a:t>Access</a:t>
            </a:r>
            <a:r>
              <a:rPr lang="en-US" dirty="0"/>
              <a:t> – Must be shared widely </a:t>
            </a:r>
          </a:p>
          <a:p>
            <a:pPr lvl="1"/>
            <a:r>
              <a:rPr lang="en-US" b="1" dirty="0"/>
              <a:t>Use</a:t>
            </a:r>
            <a:r>
              <a:rPr lang="en-US" dirty="0"/>
              <a:t> – Must be negotiated by a community</a:t>
            </a:r>
          </a:p>
          <a:p>
            <a:pPr lvl="1"/>
            <a:r>
              <a:rPr lang="en-US" b="1" dirty="0"/>
              <a:t>Benefit</a:t>
            </a:r>
            <a:r>
              <a:rPr lang="en-US" dirty="0"/>
              <a:t> – Must be distributed to the community and possibly beyond</a:t>
            </a:r>
          </a:p>
          <a:p>
            <a:pPr lvl="1"/>
            <a:r>
              <a:rPr lang="en-US" b="1" dirty="0"/>
              <a:t>Care</a:t>
            </a:r>
            <a:r>
              <a:rPr lang="en-US" dirty="0"/>
              <a:t> – Must be performed by community members</a:t>
            </a:r>
          </a:p>
          <a:p>
            <a:pPr lvl="1"/>
            <a:r>
              <a:rPr lang="en-US" b="1" dirty="0"/>
              <a:t>Responsibility</a:t>
            </a:r>
            <a:r>
              <a:rPr lang="en-US" dirty="0"/>
              <a:t> – Must be assumed by the community</a:t>
            </a:r>
          </a:p>
          <a:p>
            <a:pPr lvl="1"/>
            <a:r>
              <a:rPr lang="en-US" b="1" dirty="0"/>
              <a:t>Property</a:t>
            </a:r>
            <a:r>
              <a:rPr lang="en-US" dirty="0"/>
              <a:t> – Must be collectively owned private property, state owned property and/or open access property</a:t>
            </a:r>
          </a:p>
        </p:txBody>
      </p:sp>
    </p:spTree>
    <p:extLst>
      <p:ext uri="{BB962C8B-B14F-4D97-AF65-F5344CB8AC3E}">
        <p14:creationId xmlns:p14="http://schemas.microsoft.com/office/powerpoint/2010/main" val="42108582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FB63D-B4C8-4ECC-B53A-D6FBB9133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1BAC5D-67FC-463B-B566-E3B4DBCA8E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Vandana Shiva – Ted Talk</a:t>
            </a:r>
            <a:endParaRPr lang="en-US" dirty="0"/>
          </a:p>
          <a:p>
            <a:r>
              <a:rPr lang="en-CA" dirty="0">
                <a:hlinkClick r:id="rId3"/>
              </a:rPr>
              <a:t>Hero’s Sanctuary</a:t>
            </a:r>
            <a:endParaRPr lang="en-CA" dirty="0">
              <a:hlinkClick r:id="rId4"/>
            </a:endParaRPr>
          </a:p>
          <a:p>
            <a:r>
              <a:rPr lang="en-US" dirty="0">
                <a:hlinkClick r:id="rId5"/>
              </a:rPr>
              <a:t>Vandana Shiva on Food Sovereignty at Concordia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81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5C8D2C1-DA83-420D-9635-D52CE066B5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4F74C9-6A0B-409E-AD1C-45B58BE91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5486A9D-1265-4B57-91E6-68E666B97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90AA6468-80AC-4DDF-9CFB-C7A9507E2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6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D288EE-CCAD-453E-85FA-1C2046C85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40080"/>
            <a:ext cx="3659246" cy="2926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dirty="0">
                <a:solidFill>
                  <a:srgbClr val="FFFFFF"/>
                </a:solidFill>
              </a:rPr>
              <a:t>What is This? </a:t>
            </a:r>
          </a:p>
        </p:txBody>
      </p:sp>
      <p:pic>
        <p:nvPicPr>
          <p:cNvPr id="7" name="Content Placeholder 6" descr="A pile of fries next to a cup of coffee&#10;&#10;Description automatically generated">
            <a:extLst>
              <a:ext uri="{FF2B5EF4-FFF2-40B4-BE49-F238E27FC236}">
                <a16:creationId xmlns:a16="http://schemas.microsoft.com/office/drawing/2014/main" id="{89AE481A-E8A2-475B-AABB-D87EEF8399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6" r="17377"/>
          <a:stretch/>
        </p:blipFill>
        <p:spPr>
          <a:xfrm>
            <a:off x="4639733" y="10"/>
            <a:ext cx="7552266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4AB900CC-5074-4746-A1A4-AF640455B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475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3539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39">
            <a:extLst>
              <a:ext uri="{FF2B5EF4-FFF2-40B4-BE49-F238E27FC236}">
                <a16:creationId xmlns:a16="http://schemas.microsoft.com/office/drawing/2014/main" id="{CF6BB2E5-F5C5-4876-9282-B0246E0357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" name="Rectangle 41">
            <a:extLst>
              <a:ext uri="{FF2B5EF4-FFF2-40B4-BE49-F238E27FC236}">
                <a16:creationId xmlns:a16="http://schemas.microsoft.com/office/drawing/2014/main" id="{6E53EAE7-3851-4CE7-BE81-EF90F19EF0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6" name="Straight Connector 43">
            <a:extLst>
              <a:ext uri="{FF2B5EF4-FFF2-40B4-BE49-F238E27FC236}">
                <a16:creationId xmlns:a16="http://schemas.microsoft.com/office/drawing/2014/main" id="{5C5EFB6A-0AF1-46B2-B103-4AA6C7B31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57" name="Rectangle 45">
            <a:extLst>
              <a:ext uri="{FF2B5EF4-FFF2-40B4-BE49-F238E27FC236}">
                <a16:creationId xmlns:a16="http://schemas.microsoft.com/office/drawing/2014/main" id="{C4D3E4EC-9CAC-455D-8511-5C0D0BEFCF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045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47">
            <a:extLst>
              <a:ext uri="{FF2B5EF4-FFF2-40B4-BE49-F238E27FC236}">
                <a16:creationId xmlns:a16="http://schemas.microsoft.com/office/drawing/2014/main" id="{3DDF40A7-2316-4304-8880-2FA7451E93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D288EE-CCAD-453E-85FA-1C2046C85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197" y="5120640"/>
            <a:ext cx="10058400" cy="8229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>
                <a:solidFill>
                  <a:srgbClr val="FFFFFF"/>
                </a:solidFill>
                <a:hlinkClick r:id="rId2"/>
              </a:rPr>
              <a:t>Source</a:t>
            </a:r>
            <a:br>
              <a:rPr lang="en-US" sz="2800">
                <a:solidFill>
                  <a:srgbClr val="FFFFFF"/>
                </a:solidFill>
              </a:rPr>
            </a:br>
            <a:endParaRPr lang="en-US" sz="2800">
              <a:solidFill>
                <a:srgbClr val="FFFFFF"/>
              </a:solidFill>
            </a:endParaRPr>
          </a:p>
        </p:txBody>
      </p:sp>
      <p:pic>
        <p:nvPicPr>
          <p:cNvPr id="4" name="Picture 3" descr="A screenshot of text&#10;&#10;Description automatically generated">
            <a:extLst>
              <a:ext uri="{FF2B5EF4-FFF2-40B4-BE49-F238E27FC236}">
                <a16:creationId xmlns:a16="http://schemas.microsoft.com/office/drawing/2014/main" id="{4AEBC242-678A-445F-A05D-209007F88B1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37721"/>
          <a:stretch/>
        </p:blipFill>
        <p:spPr>
          <a:xfrm>
            <a:off x="20" y="10"/>
            <a:ext cx="7977495" cy="4744794"/>
          </a:xfrm>
          <a:prstGeom prst="rect">
            <a:avLst/>
          </a:prstGeom>
        </p:spPr>
      </p:pic>
      <p:pic>
        <p:nvPicPr>
          <p:cNvPr id="7" name="Content Placeholder 6" descr="A pile of fries next to a cup of coffee&#10;&#10;Description automatically generated">
            <a:extLst>
              <a:ext uri="{FF2B5EF4-FFF2-40B4-BE49-F238E27FC236}">
                <a16:creationId xmlns:a16="http://schemas.microsoft.com/office/drawing/2014/main" id="{89AE481A-E8A2-475B-AABB-D87EEF8399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8" r="26099" b="-1"/>
          <a:stretch/>
        </p:blipFill>
        <p:spPr>
          <a:xfrm>
            <a:off x="8138382" y="1965"/>
            <a:ext cx="4053618" cy="4747788"/>
          </a:xfrm>
          <a:prstGeom prst="rect">
            <a:avLst/>
          </a:prstGeom>
        </p:spPr>
      </p:pic>
      <p:sp>
        <p:nvSpPr>
          <p:cNvPr id="59" name="Rectangle 49">
            <a:extLst>
              <a:ext uri="{FF2B5EF4-FFF2-40B4-BE49-F238E27FC236}">
                <a16:creationId xmlns:a16="http://schemas.microsoft.com/office/drawing/2014/main" id="{44BD36A9-BAC7-415E-8DDB-4C743838F5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21711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21694-03B8-49CE-ABA6-4824937FC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Commodification of Food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F4396C-CA7B-4271-899C-27744ED653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3400" dirty="0"/>
              <a:t>Commodity:  </a:t>
            </a:r>
          </a:p>
          <a:p>
            <a:pPr marL="201168" lvl="1" indent="0">
              <a:buNone/>
            </a:pPr>
            <a:endParaRPr lang="en-US" dirty="0"/>
          </a:p>
          <a:p>
            <a:pPr marL="201168" lvl="1" indent="0">
              <a:buNone/>
            </a:pPr>
            <a:r>
              <a:rPr lang="en-US" dirty="0"/>
              <a:t>Cambridge English Dictionary </a:t>
            </a:r>
          </a:p>
          <a:p>
            <a:pPr lvl="1"/>
            <a:r>
              <a:rPr lang="en-US" dirty="0"/>
              <a:t>A</a:t>
            </a:r>
            <a:r>
              <a:rPr lang="en-CA" dirty="0"/>
              <a:t> substance or product that can be traded, bought, or sold. </a:t>
            </a:r>
          </a:p>
          <a:p>
            <a:pPr lvl="1"/>
            <a:r>
              <a:rPr lang="en-CA" dirty="0"/>
              <a:t>A</a:t>
            </a:r>
            <a:r>
              <a:rPr lang="en-US" dirty="0"/>
              <a:t> valuable quality</a:t>
            </a:r>
          </a:p>
          <a:p>
            <a:pPr marL="201168" lvl="1" indent="0">
              <a:buNone/>
            </a:pPr>
            <a:r>
              <a:rPr lang="en-CA" dirty="0"/>
              <a:t>Oxford Dictionary</a:t>
            </a:r>
          </a:p>
          <a:p>
            <a:pPr lvl="1"/>
            <a:r>
              <a:rPr lang="en-CA" dirty="0"/>
              <a:t>A raw material or primary agricultural product that can be bought and sold, such as copper or coffee.</a:t>
            </a:r>
          </a:p>
          <a:p>
            <a:pPr lvl="1"/>
            <a:r>
              <a:rPr lang="en-CA" dirty="0"/>
              <a:t>A useful or valuable thing.</a:t>
            </a:r>
          </a:p>
          <a:p>
            <a:pPr marL="201168" lvl="1" indent="0">
              <a:buNone/>
            </a:pPr>
            <a:r>
              <a:rPr lang="en-CA" dirty="0"/>
              <a:t>Myriam-Webster Dictionary </a:t>
            </a:r>
          </a:p>
          <a:p>
            <a:pPr lvl="1"/>
            <a:r>
              <a:rPr lang="en-CA" dirty="0"/>
              <a:t>An economic good: such as</a:t>
            </a:r>
          </a:p>
          <a:p>
            <a:pPr lvl="2"/>
            <a:r>
              <a:rPr lang="en-CA" dirty="0"/>
              <a:t>A product of agriculture </a:t>
            </a:r>
          </a:p>
          <a:p>
            <a:pPr lvl="2"/>
            <a:r>
              <a:rPr lang="en-CA" dirty="0"/>
              <a:t>An article of commerce especially when delivered for shipment </a:t>
            </a:r>
          </a:p>
          <a:p>
            <a:pPr lvl="2"/>
            <a:r>
              <a:rPr lang="en-CA" dirty="0"/>
              <a:t>A mass-produced unspecialized product commodity chemicals</a:t>
            </a:r>
            <a:br>
              <a:rPr lang="en-CA" dirty="0"/>
            </a:br>
            <a:endParaRPr lang="en-CA" dirty="0"/>
          </a:p>
          <a:p>
            <a:pPr lvl="1"/>
            <a:r>
              <a:rPr lang="en-CA" dirty="0"/>
              <a:t>Something useful or valued</a:t>
            </a:r>
          </a:p>
          <a:p>
            <a:pPr lvl="1"/>
            <a:r>
              <a:rPr lang="en-CA" dirty="0"/>
              <a:t>Convenience, advantage</a:t>
            </a:r>
          </a:p>
          <a:p>
            <a:pPr lvl="1"/>
            <a:r>
              <a:rPr lang="en-CA" dirty="0"/>
              <a:t>A good or service whose wide availability typically leads to smaller profit margins and diminishes the importance of factors (such as brand name) other than price </a:t>
            </a:r>
          </a:p>
          <a:p>
            <a:pPr lvl="1"/>
            <a:r>
              <a:rPr lang="en-CA" dirty="0"/>
              <a:t>One that is subject to ready exchange or exploitation within a market</a:t>
            </a:r>
          </a:p>
        </p:txBody>
      </p:sp>
    </p:spTree>
    <p:extLst>
      <p:ext uri="{BB962C8B-B14F-4D97-AF65-F5344CB8AC3E}">
        <p14:creationId xmlns:p14="http://schemas.microsoft.com/office/powerpoint/2010/main" val="2622684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5C8D2C1-DA83-420D-9635-D52CE066B5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4F74C9-6A0B-409E-AD1C-45B58BE91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5486A9D-1265-4B57-91E6-68E666B97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90AA6468-80AC-4DDF-9CFB-C7A9507E2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6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D288EE-CCAD-453E-85FA-1C2046C85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40080"/>
            <a:ext cx="3659246" cy="54681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dirty="0">
                <a:solidFill>
                  <a:srgbClr val="FFFFFF"/>
                </a:solidFill>
              </a:rPr>
              <a:t>What is the </a:t>
            </a:r>
            <a:r>
              <a:rPr lang="en-US" sz="4400" dirty="0">
                <a:solidFill>
                  <a:srgbClr val="FFFFFF"/>
                </a:solidFill>
                <a:hlinkClick r:id="rId2"/>
              </a:rPr>
              <a:t>Value</a:t>
            </a:r>
            <a:r>
              <a:rPr lang="en-US" sz="4400" dirty="0">
                <a:solidFill>
                  <a:srgbClr val="FFFFFF"/>
                </a:solidFill>
              </a:rPr>
              <a:t> of This?</a:t>
            </a:r>
            <a:br>
              <a:rPr lang="en-US" sz="4400" dirty="0">
                <a:solidFill>
                  <a:srgbClr val="FFFFFF"/>
                </a:solidFill>
              </a:rPr>
            </a:br>
            <a:br>
              <a:rPr lang="en-US" sz="4400" dirty="0">
                <a:solidFill>
                  <a:srgbClr val="FFFFFF"/>
                </a:solidFill>
              </a:rPr>
            </a:br>
            <a:r>
              <a:rPr lang="en-US" sz="4400" dirty="0">
                <a:solidFill>
                  <a:srgbClr val="FFFFFF"/>
                </a:solidFill>
              </a:rPr>
              <a:t>What determines the Value of a Food Commodity? </a:t>
            </a:r>
          </a:p>
        </p:txBody>
      </p:sp>
      <p:pic>
        <p:nvPicPr>
          <p:cNvPr id="7" name="Content Placeholder 6" descr="A pile of fries next to a cup of coffee&#10;&#10;Description automatically generated">
            <a:extLst>
              <a:ext uri="{FF2B5EF4-FFF2-40B4-BE49-F238E27FC236}">
                <a16:creationId xmlns:a16="http://schemas.microsoft.com/office/drawing/2014/main" id="{89AE481A-E8A2-475B-AABB-D87EEF8399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6" r="17377"/>
          <a:stretch/>
        </p:blipFill>
        <p:spPr>
          <a:xfrm>
            <a:off x="4639733" y="10"/>
            <a:ext cx="7552266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4AB900CC-5074-4746-A1A4-AF640455B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475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22348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22EED-B2E9-47CB-AE57-E737CCE3E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Commodification of Food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9E0405-6013-43D2-8CB4-D0E856E166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Marx circulation of commodities and money</a:t>
            </a:r>
          </a:p>
          <a:p>
            <a:pPr lvl="1"/>
            <a:r>
              <a:rPr lang="en-US" dirty="0"/>
              <a:t>C – C</a:t>
            </a:r>
          </a:p>
          <a:p>
            <a:pPr lvl="1"/>
            <a:r>
              <a:rPr lang="en-US" dirty="0"/>
              <a:t>C – M – C</a:t>
            </a:r>
          </a:p>
          <a:p>
            <a:pPr lvl="1"/>
            <a:r>
              <a:rPr lang="en-US" dirty="0"/>
              <a:t>M – C – M’</a:t>
            </a:r>
          </a:p>
          <a:p>
            <a:pPr marL="201168" lvl="1" indent="0">
              <a:buNone/>
            </a:pPr>
            <a:endParaRPr lang="en-US" dirty="0"/>
          </a:p>
          <a:p>
            <a:pPr marL="201168" lvl="1" indent="0">
              <a:buNone/>
            </a:pPr>
            <a:r>
              <a:rPr lang="en-US" sz="1600" i="1" dirty="0"/>
              <a:t>See Diagram on Board Regarding Marx’s Value Theory</a:t>
            </a:r>
          </a:p>
          <a:p>
            <a:pPr marL="201168" lvl="1" indent="0">
              <a:buNone/>
            </a:pPr>
            <a:endParaRPr lang="en-US" dirty="0"/>
          </a:p>
          <a:p>
            <a:r>
              <a:rPr lang="en-US" dirty="0"/>
              <a:t>Polanyi – ‘Fictitious Commodities’</a:t>
            </a:r>
          </a:p>
          <a:p>
            <a:pPr lvl="1"/>
            <a:r>
              <a:rPr lang="en-US" dirty="0"/>
              <a:t>Land</a:t>
            </a:r>
          </a:p>
          <a:p>
            <a:pPr lvl="1"/>
            <a:r>
              <a:rPr lang="en-US" dirty="0"/>
              <a:t>Labour </a:t>
            </a:r>
          </a:p>
          <a:p>
            <a:pPr lvl="1"/>
            <a:r>
              <a:rPr lang="en-US" dirty="0"/>
              <a:t>Money</a:t>
            </a:r>
          </a:p>
          <a:p>
            <a:pPr lvl="1"/>
            <a:endParaRPr lang="en-US" dirty="0"/>
          </a:p>
          <a:p>
            <a:pPr marL="201168" lvl="1" indent="0">
              <a:buNone/>
            </a:pPr>
            <a:r>
              <a:rPr lang="en-US" dirty="0"/>
              <a:t>…FOOD!</a:t>
            </a:r>
          </a:p>
          <a:p>
            <a:pPr marL="201168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930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C4AAA502-5435-489E-9538-3A40E6C714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054A57-4454-4103-9E95-D2018E5A3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999" y="4550229"/>
            <a:ext cx="10909073" cy="105765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>
                <a:solidFill>
                  <a:schemeClr val="tx1">
                    <a:lumMod val="85000"/>
                    <a:lumOff val="15000"/>
                  </a:schemeClr>
                </a:solidFill>
              </a:rPr>
              <a:t>Value of a Food Commodity</a:t>
            </a:r>
          </a:p>
        </p:txBody>
      </p:sp>
      <p:pic>
        <p:nvPicPr>
          <p:cNvPr id="5" name="Content Placeholder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03D03A3D-42BA-4742-93E0-B4E139CEA5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25" b="30593"/>
          <a:stretch/>
        </p:blipFill>
        <p:spPr>
          <a:xfrm>
            <a:off x="635457" y="857736"/>
            <a:ext cx="10916463" cy="3385080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9AC0290-4702-4519-B0F4-C2A4688099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086" y="5618770"/>
            <a:ext cx="105156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DE42378B-2E28-4810-8421-7A473A40E3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D91DD17-237F-4811-BC0E-128EB1BD7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76027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1">
            <a:extLst>
              <a:ext uri="{FF2B5EF4-FFF2-40B4-BE49-F238E27FC236}">
                <a16:creationId xmlns:a16="http://schemas.microsoft.com/office/drawing/2014/main" id="{44CC594A-A820-450F-B363-C19201FCFE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3">
            <a:extLst>
              <a:ext uri="{FF2B5EF4-FFF2-40B4-BE49-F238E27FC236}">
                <a16:creationId xmlns:a16="http://schemas.microsoft.com/office/drawing/2014/main" id="{59FAB3DA-E9ED-4574-ABCC-378BC0FF1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CBA061-A21D-432D-A5C0-34AA03C0F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056651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Value of a Food Commodity</a:t>
            </a:r>
            <a:br>
              <a:rPr lang="en-US" sz="3600" dirty="0">
                <a:solidFill>
                  <a:srgbClr val="FFFFFF"/>
                </a:solidFill>
              </a:rPr>
            </a:br>
            <a:br>
              <a:rPr lang="en-US" sz="3600" dirty="0">
                <a:solidFill>
                  <a:srgbClr val="FFFFFF"/>
                </a:solidFill>
              </a:rPr>
            </a:br>
            <a:r>
              <a:rPr lang="en-US" sz="3600" dirty="0">
                <a:solidFill>
                  <a:srgbClr val="FFFFFF"/>
                </a:solidFill>
                <a:hlinkClick r:id="rId2"/>
              </a:rPr>
              <a:t>Visit David Harvey’s Website and/or Read Capital Volume 1</a:t>
            </a:r>
            <a:endParaRPr lang="en-CA" sz="3600" dirty="0">
              <a:solidFill>
                <a:srgbClr val="FFFFFF"/>
              </a:solidFill>
            </a:endParaRPr>
          </a:p>
        </p:txBody>
      </p:sp>
      <p:sp>
        <p:nvSpPr>
          <p:cNvPr id="21" name="Rectangle 15">
            <a:extLst>
              <a:ext uri="{FF2B5EF4-FFF2-40B4-BE49-F238E27FC236}">
                <a16:creationId xmlns:a16="http://schemas.microsoft.com/office/drawing/2014/main" id="{53B8D6B0-55D6-48DC-86D8-FD95D5F11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Content Placeholder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CD21E685-6E46-480D-A442-9BF92EDF19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017" y="947700"/>
            <a:ext cx="6798082" cy="496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183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C4AAA502-5435-489E-9538-3A40E6C714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054A57-4454-4103-9E95-D2018E5A3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999" y="4550229"/>
            <a:ext cx="10909073" cy="105765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>
                <a:solidFill>
                  <a:schemeClr val="tx1">
                    <a:lumMod val="85000"/>
                    <a:lumOff val="15000"/>
                  </a:schemeClr>
                </a:solidFill>
              </a:rPr>
              <a:t>Value of a Food Commodity</a:t>
            </a:r>
          </a:p>
        </p:txBody>
      </p:sp>
      <p:pic>
        <p:nvPicPr>
          <p:cNvPr id="5" name="Content Placeholder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03D03A3D-42BA-4742-93E0-B4E139CEA5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25" b="30593"/>
          <a:stretch/>
        </p:blipFill>
        <p:spPr>
          <a:xfrm>
            <a:off x="635457" y="857736"/>
            <a:ext cx="10916463" cy="3385080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9AC0290-4702-4519-B0F4-C2A4688099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086" y="5618770"/>
            <a:ext cx="105156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DE42378B-2E28-4810-8421-7A473A40E3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D91DD17-237F-4811-BC0E-128EB1BD7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1004979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1991</TotalTime>
  <Words>670</Words>
  <Application>Microsoft Office PowerPoint</Application>
  <PresentationFormat>Widescreen</PresentationFormat>
  <Paragraphs>107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Calibri</vt:lpstr>
      <vt:lpstr>Calibri Light</vt:lpstr>
      <vt:lpstr>Retrospect</vt:lpstr>
      <vt:lpstr>Food and Sustainability</vt:lpstr>
      <vt:lpstr>What is This? </vt:lpstr>
      <vt:lpstr>Source </vt:lpstr>
      <vt:lpstr>Commodification of Food </vt:lpstr>
      <vt:lpstr>What is the Value of This?  What determines the Value of a Food Commodity? </vt:lpstr>
      <vt:lpstr>Commodification of Food</vt:lpstr>
      <vt:lpstr>Value of a Food Commodity</vt:lpstr>
      <vt:lpstr>Value of a Food Commodity  Visit David Harvey’s Website and/or Read Capital Volume 1</vt:lpstr>
      <vt:lpstr>Value of a Food Commodity</vt:lpstr>
      <vt:lpstr>Importance of Labour</vt:lpstr>
      <vt:lpstr>Privatization of Food </vt:lpstr>
      <vt:lpstr>History of the Capitalist Food System</vt:lpstr>
      <vt:lpstr>Food Regimes</vt:lpstr>
      <vt:lpstr>What is Capitalism? </vt:lpstr>
      <vt:lpstr>Take Back the Economy – Commons Toolkit  Gibson-Graham, J.K., Cameron, J., Healy, S. (2013) Take Back the Economy: An Ethical Guide for Transforming Communities, University of Minnesota Press</vt:lpstr>
      <vt:lpstr>Video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Edible Activism!</dc:title>
  <dc:creator>Erik Chevrier</dc:creator>
  <cp:lastModifiedBy>Erik Chevrier</cp:lastModifiedBy>
  <cp:revision>161</cp:revision>
  <dcterms:created xsi:type="dcterms:W3CDTF">2016-08-29T02:04:56Z</dcterms:created>
  <dcterms:modified xsi:type="dcterms:W3CDTF">2020-07-29T15:22:39Z</dcterms:modified>
</cp:coreProperties>
</file>