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84" r:id="rId2"/>
    <p:sldId id="290" r:id="rId3"/>
    <p:sldId id="302" r:id="rId4"/>
    <p:sldId id="296" r:id="rId5"/>
    <p:sldId id="289" r:id="rId6"/>
    <p:sldId id="297" r:id="rId7"/>
    <p:sldId id="298" r:id="rId8"/>
    <p:sldId id="291" r:id="rId9"/>
    <p:sldId id="287" r:id="rId10"/>
    <p:sldId id="288" r:id="rId11"/>
    <p:sldId id="299" r:id="rId12"/>
    <p:sldId id="301" r:id="rId13"/>
    <p:sldId id="303" r:id="rId14"/>
    <p:sldId id="304" r:id="rId15"/>
    <p:sldId id="292" r:id="rId16"/>
    <p:sldId id="285"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2020-07-08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2020-07-08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2020-07-08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2020-07-08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2020-07-08</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2020-07-08</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2020-07-08</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2020-07-08</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odsecurecanada.org/" TargetMode="External"/><Relationship Id="rId2" Type="http://schemas.openxmlformats.org/officeDocument/2006/relationships/hyperlink" Target="http://cafs.landfood.ubc.ca/en/" TargetMode="External"/><Relationship Id="rId1" Type="http://schemas.openxmlformats.org/officeDocument/2006/relationships/slideLayout" Target="../slideLayouts/slideLayout2.xml"/><Relationship Id="rId5" Type="http://schemas.openxmlformats.org/officeDocument/2006/relationships/hyperlink" Target="https://depotmtl.org/en/" TargetMode="External"/><Relationship Id="rId4" Type="http://schemas.openxmlformats.org/officeDocument/2006/relationships/hyperlink" Target="https://cfccanada.ca/en/Our-Work/Community-Food-Centre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tandfonline.com/doi/full/10.1080/03066150903143079?scroll=top&amp;needAccess=tru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yeleni.org/" TargetMode="External"/><Relationship Id="rId2" Type="http://schemas.openxmlformats.org/officeDocument/2006/relationships/hyperlink" Target="https://viacampesina.org/en/" TargetMode="External"/><Relationship Id="rId1" Type="http://schemas.openxmlformats.org/officeDocument/2006/relationships/slideLayout" Target="../slideLayouts/slideLayout2.xml"/><Relationship Id="rId5" Type="http://schemas.openxmlformats.org/officeDocument/2006/relationships/hyperlink" Target="http://www.foodsovereignty.org/" TargetMode="External"/><Relationship Id="rId4" Type="http://schemas.openxmlformats.org/officeDocument/2006/relationships/hyperlink" Target="http://foodsov.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Food </a:t>
            </a:r>
            <a:r>
              <a:rPr lang="en-CA"/>
              <a:t>and Sustainability</a:t>
            </a:r>
            <a:endParaRPr lang="en-CA" dirty="0"/>
          </a:p>
        </p:txBody>
      </p:sp>
      <p:sp>
        <p:nvSpPr>
          <p:cNvPr id="3" name="Subtitle 2"/>
          <p:cNvSpPr>
            <a:spLocks noGrp="1"/>
          </p:cNvSpPr>
          <p:nvPr>
            <p:ph type="subTitle" idx="1"/>
          </p:nvPr>
        </p:nvSpPr>
        <p:spPr/>
        <p:txBody>
          <a:bodyPr>
            <a:normAutofit fontScale="85000" lnSpcReduction="20000"/>
          </a:bodyPr>
          <a:lstStyle/>
          <a:p>
            <a:r>
              <a:rPr lang="en-CA" dirty="0"/>
              <a:t>Building Food Sovereignty</a:t>
            </a:r>
          </a:p>
          <a:p>
            <a:r>
              <a:rPr lang="en-CA" dirty="0"/>
              <a:t>Erik Chevrier</a:t>
            </a:r>
          </a:p>
          <a:p>
            <a:r>
              <a:rPr lang="en-CA" dirty="0"/>
              <a:t>July 8</a:t>
            </a:r>
            <a:r>
              <a:rPr lang="en-CA" baseline="30000" dirty="0"/>
              <a:t>th</a:t>
            </a:r>
            <a:r>
              <a:rPr lang="en-CA" dirty="0"/>
              <a:t>, 2020 </a:t>
            </a:r>
          </a:p>
        </p:txBody>
      </p:sp>
    </p:spTree>
    <p:extLst>
      <p:ext uri="{BB962C8B-B14F-4D97-AF65-F5344CB8AC3E}">
        <p14:creationId xmlns:p14="http://schemas.microsoft.com/office/powerpoint/2010/main" val="183161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656F477-2399-4F7B-90D8-0F196F8C161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83631" y="75519"/>
            <a:ext cx="9307740" cy="6643891"/>
          </a:xfrm>
        </p:spPr>
      </p:pic>
    </p:spTree>
    <p:extLst>
      <p:ext uri="{BB962C8B-B14F-4D97-AF65-F5344CB8AC3E}">
        <p14:creationId xmlns:p14="http://schemas.microsoft.com/office/powerpoint/2010/main" val="2414043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2D0C-3662-43A1-BC9B-C295C8D23C63}"/>
              </a:ext>
            </a:extLst>
          </p:cNvPr>
          <p:cNvSpPr>
            <a:spLocks noGrp="1"/>
          </p:cNvSpPr>
          <p:nvPr>
            <p:ph type="title"/>
          </p:nvPr>
        </p:nvSpPr>
        <p:spPr/>
        <p:txBody>
          <a:bodyPr/>
          <a:lstStyle/>
          <a:p>
            <a:r>
              <a:rPr lang="en-US" dirty="0"/>
              <a:t>Food Sovereignty – A New Rights Framework </a:t>
            </a:r>
            <a:r>
              <a:rPr lang="en-US" sz="2400" dirty="0"/>
              <a:t>(Wittman)</a:t>
            </a:r>
            <a:endParaRPr lang="en-US" dirty="0"/>
          </a:p>
        </p:txBody>
      </p:sp>
      <p:sp>
        <p:nvSpPr>
          <p:cNvPr id="3" name="Content Placeholder 2">
            <a:extLst>
              <a:ext uri="{FF2B5EF4-FFF2-40B4-BE49-F238E27FC236}">
                <a16:creationId xmlns:a16="http://schemas.microsoft.com/office/drawing/2014/main" id="{29F149A5-E5B2-4944-A4F3-058D7B735F9A}"/>
              </a:ext>
            </a:extLst>
          </p:cNvPr>
          <p:cNvSpPr>
            <a:spLocks noGrp="1"/>
          </p:cNvSpPr>
          <p:nvPr>
            <p:ph idx="1"/>
          </p:nvPr>
        </p:nvSpPr>
        <p:spPr/>
        <p:txBody>
          <a:bodyPr/>
          <a:lstStyle/>
          <a:p>
            <a:r>
              <a:rPr lang="en-US" sz="2800" b="1" dirty="0"/>
              <a:t>Food sovereignty is: </a:t>
            </a:r>
          </a:p>
          <a:p>
            <a:r>
              <a:rPr lang="en-US" dirty="0"/>
              <a:t>Rights of local peoples to control their own food systems, including markets, ecological resources, food cultures, and production models. </a:t>
            </a:r>
          </a:p>
          <a:p>
            <a:r>
              <a:rPr lang="en-US" dirty="0"/>
              <a:t>Examines food regimes, rights-based and citizenship approaches to food, alternative paradigm, agrarian reform, shift to agroecological production, gender equality, protection of intellectual and Indigenous rights. </a:t>
            </a:r>
          </a:p>
          <a:p>
            <a:r>
              <a:rPr lang="en-US" dirty="0"/>
              <a:t>Against </a:t>
            </a:r>
            <a:r>
              <a:rPr lang="en-US"/>
              <a:t>trade liberalization – in </a:t>
            </a:r>
            <a:r>
              <a:rPr lang="en-US" dirty="0"/>
              <a:t>favour of alternative </a:t>
            </a:r>
            <a:r>
              <a:rPr lang="en-US"/>
              <a:t>trade regimes.</a:t>
            </a:r>
            <a:endParaRPr lang="en-US" dirty="0"/>
          </a:p>
          <a:p>
            <a:r>
              <a:rPr lang="en-US" dirty="0"/>
              <a:t>Rethinking land and nature – food production, agrarian reform and Indigenous knowledge</a:t>
            </a:r>
          </a:p>
          <a:p>
            <a:r>
              <a:rPr lang="en-US" dirty="0"/>
              <a:t>Unity in Diversity: Gender, Class and Ideology</a:t>
            </a:r>
          </a:p>
          <a:p>
            <a:r>
              <a:rPr lang="en-US" dirty="0"/>
              <a:t>Community-driven research and emerging research directions</a:t>
            </a:r>
          </a:p>
        </p:txBody>
      </p:sp>
    </p:spTree>
    <p:extLst>
      <p:ext uri="{BB962C8B-B14F-4D97-AF65-F5344CB8AC3E}">
        <p14:creationId xmlns:p14="http://schemas.microsoft.com/office/powerpoint/2010/main" val="3066217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7A5FB-21ED-40D3-9F7A-B7D545B144CD}"/>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a:solidFill>
                  <a:schemeClr val="tx1">
                    <a:lumMod val="85000"/>
                    <a:lumOff val="15000"/>
                  </a:schemeClr>
                </a:solidFill>
              </a:rPr>
              <a:t>Food Regimes (Wittman)</a:t>
            </a:r>
          </a:p>
        </p:txBody>
      </p:sp>
      <p:pic>
        <p:nvPicPr>
          <p:cNvPr id="4" name="Content Placeholder 3">
            <a:extLst>
              <a:ext uri="{FF2B5EF4-FFF2-40B4-BE49-F238E27FC236}">
                <a16:creationId xmlns:a16="http://schemas.microsoft.com/office/drawing/2014/main" id="{CC8A9EE8-8664-49AA-996A-6A0F3CFD2577}"/>
              </a:ext>
            </a:extLst>
          </p:cNvPr>
          <p:cNvPicPr>
            <a:picLocks noGrp="1" noChangeAspect="1"/>
          </p:cNvPicPr>
          <p:nvPr>
            <p:ph idx="1"/>
          </p:nvPr>
        </p:nvPicPr>
        <p:blipFill>
          <a:blip r:embed="rId2"/>
          <a:stretch>
            <a:fillRect/>
          </a:stretch>
        </p:blipFill>
        <p:spPr>
          <a:xfrm>
            <a:off x="651906" y="640081"/>
            <a:ext cx="6876402" cy="5054156"/>
          </a:xfrm>
          <a:prstGeom prst="rect">
            <a:avLst/>
          </a:prstGeom>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704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07CA-51E2-4EF9-B508-A85520FEA6F3}"/>
              </a:ext>
            </a:extLst>
          </p:cNvPr>
          <p:cNvSpPr>
            <a:spLocks noGrp="1"/>
          </p:cNvSpPr>
          <p:nvPr>
            <p:ph type="title"/>
          </p:nvPr>
        </p:nvSpPr>
        <p:spPr/>
        <p:txBody>
          <a:bodyPr/>
          <a:lstStyle/>
          <a:p>
            <a:r>
              <a:rPr lang="en-CA" dirty="0"/>
              <a:t>2007 Nyéléni Principles of Food Sovereignty</a:t>
            </a:r>
          </a:p>
        </p:txBody>
      </p:sp>
      <p:sp>
        <p:nvSpPr>
          <p:cNvPr id="3" name="Content Placeholder 2">
            <a:extLst>
              <a:ext uri="{FF2B5EF4-FFF2-40B4-BE49-F238E27FC236}">
                <a16:creationId xmlns:a16="http://schemas.microsoft.com/office/drawing/2014/main" id="{2F8F068F-9C20-46E0-95E6-2EA4543C93CD}"/>
              </a:ext>
            </a:extLst>
          </p:cNvPr>
          <p:cNvSpPr>
            <a:spLocks noGrp="1"/>
          </p:cNvSpPr>
          <p:nvPr>
            <p:ph idx="1"/>
          </p:nvPr>
        </p:nvSpPr>
        <p:spPr/>
        <p:txBody>
          <a:bodyPr/>
          <a:lstStyle/>
          <a:p>
            <a:r>
              <a:rPr lang="en-US" dirty="0"/>
              <a:t>Focuses on food for people</a:t>
            </a:r>
          </a:p>
          <a:p>
            <a:r>
              <a:rPr lang="en-US" dirty="0"/>
              <a:t>Values food providers</a:t>
            </a:r>
          </a:p>
          <a:p>
            <a:r>
              <a:rPr lang="en-US" dirty="0"/>
              <a:t>Localizes food systems</a:t>
            </a:r>
          </a:p>
          <a:p>
            <a:r>
              <a:rPr lang="en-US" dirty="0"/>
              <a:t>Puts control locally </a:t>
            </a:r>
          </a:p>
          <a:p>
            <a:r>
              <a:rPr lang="en-US" dirty="0"/>
              <a:t>Builds knowledge and skills </a:t>
            </a:r>
          </a:p>
          <a:p>
            <a:r>
              <a:rPr lang="en-US" dirty="0"/>
              <a:t>Works with nature</a:t>
            </a:r>
          </a:p>
          <a:p>
            <a:endParaRPr lang="en-US" dirty="0"/>
          </a:p>
        </p:txBody>
      </p:sp>
    </p:spTree>
    <p:extLst>
      <p:ext uri="{BB962C8B-B14F-4D97-AF65-F5344CB8AC3E}">
        <p14:creationId xmlns:p14="http://schemas.microsoft.com/office/powerpoint/2010/main" val="151363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C258-C1D2-458D-97D9-6A3F52CE42C8}"/>
              </a:ext>
            </a:extLst>
          </p:cNvPr>
          <p:cNvSpPr>
            <a:spLocks noGrp="1"/>
          </p:cNvSpPr>
          <p:nvPr>
            <p:ph type="title"/>
          </p:nvPr>
        </p:nvSpPr>
        <p:spPr/>
        <p:txBody>
          <a:bodyPr/>
          <a:lstStyle/>
          <a:p>
            <a:r>
              <a:rPr lang="en-US" dirty="0"/>
              <a:t>Alternative Food Initiatives</a:t>
            </a:r>
            <a:endParaRPr lang="en-CA" dirty="0"/>
          </a:p>
        </p:txBody>
      </p:sp>
      <p:sp>
        <p:nvSpPr>
          <p:cNvPr id="3" name="Content Placeholder 2">
            <a:extLst>
              <a:ext uri="{FF2B5EF4-FFF2-40B4-BE49-F238E27FC236}">
                <a16:creationId xmlns:a16="http://schemas.microsoft.com/office/drawing/2014/main" id="{95B898AC-CB04-487D-8AA3-E608F9F97B57}"/>
              </a:ext>
            </a:extLst>
          </p:cNvPr>
          <p:cNvSpPr>
            <a:spLocks noGrp="1"/>
          </p:cNvSpPr>
          <p:nvPr>
            <p:ph idx="1"/>
          </p:nvPr>
        </p:nvSpPr>
        <p:spPr/>
        <p:txBody>
          <a:bodyPr>
            <a:normAutofit fontScale="92500" lnSpcReduction="20000"/>
          </a:bodyPr>
          <a:lstStyle/>
          <a:p>
            <a:r>
              <a:rPr lang="en-US" dirty="0"/>
              <a:t>Alternative food initiative</a:t>
            </a:r>
            <a:r>
              <a:rPr lang="en-CA" dirty="0"/>
              <a:t>s</a:t>
            </a:r>
          </a:p>
          <a:p>
            <a:r>
              <a:rPr lang="en-CA" dirty="0"/>
              <a:t>Community food security</a:t>
            </a:r>
          </a:p>
          <a:p>
            <a:r>
              <a:rPr lang="en-CA" dirty="0"/>
              <a:t>Food sovereignty</a:t>
            </a:r>
          </a:p>
          <a:p>
            <a:r>
              <a:rPr lang="en-CA" dirty="0"/>
              <a:t>Collaborative food networks </a:t>
            </a:r>
          </a:p>
          <a:p>
            <a:pPr lvl="1"/>
            <a:r>
              <a:rPr lang="en-CA" dirty="0"/>
              <a:t>In Canada </a:t>
            </a:r>
          </a:p>
          <a:p>
            <a:pPr lvl="2"/>
            <a:r>
              <a:rPr lang="en-CA" dirty="0"/>
              <a:t>People’s Food Commission (1977-1980)</a:t>
            </a:r>
          </a:p>
          <a:p>
            <a:pPr lvl="2"/>
            <a:r>
              <a:rPr lang="en-CA" dirty="0"/>
              <a:t>Provincial Network Organizations (1998)</a:t>
            </a:r>
          </a:p>
          <a:p>
            <a:pPr lvl="2"/>
            <a:r>
              <a:rPr lang="en-CA" dirty="0">
                <a:hlinkClick r:id="rId2"/>
              </a:rPr>
              <a:t>Canadian Association for Food Studies (2005)</a:t>
            </a:r>
            <a:endParaRPr lang="en-CA" dirty="0">
              <a:hlinkClick r:id="rId3"/>
            </a:endParaRPr>
          </a:p>
          <a:p>
            <a:pPr lvl="2"/>
            <a:r>
              <a:rPr lang="en-CA" dirty="0">
                <a:hlinkClick r:id="rId3"/>
              </a:rPr>
              <a:t>Food Secure Canada (2006)</a:t>
            </a:r>
            <a:endParaRPr lang="en-CA" dirty="0"/>
          </a:p>
          <a:p>
            <a:pPr lvl="2"/>
            <a:r>
              <a:rPr lang="en-CA" dirty="0">
                <a:hlinkClick r:id="rId4"/>
              </a:rPr>
              <a:t>Community Food Centres (2012)</a:t>
            </a:r>
            <a:endParaRPr lang="en-CA" dirty="0"/>
          </a:p>
          <a:p>
            <a:pPr lvl="3"/>
            <a:r>
              <a:rPr lang="en-CA" dirty="0">
                <a:hlinkClick r:id="rId5"/>
              </a:rPr>
              <a:t>The Depot</a:t>
            </a:r>
            <a:endParaRPr lang="en-CA" dirty="0"/>
          </a:p>
          <a:p>
            <a:r>
              <a:rPr lang="en-CA" dirty="0"/>
              <a:t>Challenges</a:t>
            </a:r>
          </a:p>
          <a:p>
            <a:pPr lvl="1"/>
            <a:r>
              <a:rPr lang="en-CA" dirty="0"/>
              <a:t>Not adequately addressing social justice </a:t>
            </a:r>
          </a:p>
          <a:p>
            <a:pPr lvl="1"/>
            <a:r>
              <a:rPr lang="en-CA" dirty="0"/>
              <a:t>Over focus on consumer-based solutions</a:t>
            </a:r>
          </a:p>
          <a:p>
            <a:pPr marL="384048" lvl="2" indent="0">
              <a:buNone/>
            </a:pPr>
            <a:endParaRPr lang="en-CA" dirty="0"/>
          </a:p>
          <a:p>
            <a:pPr lvl="2"/>
            <a:endParaRPr lang="en-CA" dirty="0"/>
          </a:p>
          <a:p>
            <a:endParaRPr lang="en-CA" dirty="0"/>
          </a:p>
          <a:p>
            <a:endParaRPr lang="en-CA" b="1" dirty="0"/>
          </a:p>
          <a:p>
            <a:endParaRPr lang="en-US" dirty="0"/>
          </a:p>
        </p:txBody>
      </p:sp>
    </p:spTree>
    <p:extLst>
      <p:ext uri="{BB962C8B-B14F-4D97-AF65-F5344CB8AC3E}">
        <p14:creationId xmlns:p14="http://schemas.microsoft.com/office/powerpoint/2010/main" val="2628494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8DFE-B710-4328-B2FC-57C487768EE7}"/>
              </a:ext>
            </a:extLst>
          </p:cNvPr>
          <p:cNvSpPr>
            <a:spLocks noGrp="1"/>
          </p:cNvSpPr>
          <p:nvPr>
            <p:ph type="title"/>
          </p:nvPr>
        </p:nvSpPr>
        <p:spPr/>
        <p:txBody>
          <a:bodyPr/>
          <a:lstStyle/>
          <a:p>
            <a:r>
              <a:rPr lang="en-US" dirty="0"/>
              <a:t>Food Sovereignty </a:t>
            </a:r>
            <a:r>
              <a:rPr lang="en-US" sz="2000" dirty="0"/>
              <a:t>(Patel)</a:t>
            </a:r>
            <a:endParaRPr lang="en-US" dirty="0"/>
          </a:p>
        </p:txBody>
      </p:sp>
      <p:sp>
        <p:nvSpPr>
          <p:cNvPr id="3" name="Content Placeholder 2">
            <a:extLst>
              <a:ext uri="{FF2B5EF4-FFF2-40B4-BE49-F238E27FC236}">
                <a16:creationId xmlns:a16="http://schemas.microsoft.com/office/drawing/2014/main" id="{72659D34-0E73-4BFF-85AB-1645B97B8612}"/>
              </a:ext>
            </a:extLst>
          </p:cNvPr>
          <p:cNvSpPr>
            <a:spLocks noGrp="1"/>
          </p:cNvSpPr>
          <p:nvPr>
            <p:ph idx="1"/>
          </p:nvPr>
        </p:nvSpPr>
        <p:spPr/>
        <p:txBody>
          <a:bodyPr/>
          <a:lstStyle/>
          <a:p>
            <a:r>
              <a:rPr lang="en-US" sz="2800" b="1" dirty="0">
                <a:hlinkClick r:id="rId2"/>
              </a:rPr>
              <a:t>Read the 2007 Nyéléni Declaration on Food Sovereignty from Patel (2009) What Does Food Sovereignty Look Like? </a:t>
            </a:r>
            <a:endParaRPr lang="en-US" sz="2800" b="1" dirty="0"/>
          </a:p>
          <a:p>
            <a:pPr lvl="1"/>
            <a:r>
              <a:rPr lang="en-US" dirty="0"/>
              <a:t>What does the declaration state?</a:t>
            </a:r>
          </a:p>
          <a:p>
            <a:pPr lvl="1"/>
            <a:r>
              <a:rPr lang="en-US" dirty="0"/>
              <a:t>Who formulated the declaration?</a:t>
            </a:r>
          </a:p>
          <a:p>
            <a:pPr lvl="1"/>
            <a:r>
              <a:rPr lang="en-US" dirty="0"/>
              <a:t>What are they fighting for?</a:t>
            </a:r>
          </a:p>
          <a:p>
            <a:pPr lvl="1"/>
            <a:r>
              <a:rPr lang="en-US" dirty="0"/>
              <a:t>What are they fighting against?</a:t>
            </a:r>
          </a:p>
          <a:p>
            <a:pPr lvl="1"/>
            <a:r>
              <a:rPr lang="en-US" dirty="0"/>
              <a:t>What can and will they do about it?</a:t>
            </a:r>
          </a:p>
          <a:p>
            <a:pPr marL="201168" lvl="1" indent="0">
              <a:buNone/>
            </a:pPr>
            <a:endParaRPr lang="en-US" dirty="0"/>
          </a:p>
        </p:txBody>
      </p:sp>
    </p:spTree>
    <p:extLst>
      <p:ext uri="{BB962C8B-B14F-4D97-AF65-F5344CB8AC3E}">
        <p14:creationId xmlns:p14="http://schemas.microsoft.com/office/powerpoint/2010/main" val="132933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B0A2-72B6-4A20-B049-CAA14C1F0191}"/>
              </a:ext>
            </a:extLst>
          </p:cNvPr>
          <p:cNvSpPr>
            <a:spLocks noGrp="1"/>
          </p:cNvSpPr>
          <p:nvPr>
            <p:ph type="title"/>
          </p:nvPr>
        </p:nvSpPr>
        <p:spPr/>
        <p:txBody>
          <a:bodyPr/>
          <a:lstStyle/>
          <a:p>
            <a:r>
              <a:rPr lang="en-US" dirty="0"/>
              <a:t>Find Out More About Food Sovereignty</a:t>
            </a:r>
          </a:p>
        </p:txBody>
      </p:sp>
      <p:sp>
        <p:nvSpPr>
          <p:cNvPr id="3" name="Content Placeholder 2">
            <a:extLst>
              <a:ext uri="{FF2B5EF4-FFF2-40B4-BE49-F238E27FC236}">
                <a16:creationId xmlns:a16="http://schemas.microsoft.com/office/drawing/2014/main" id="{9FA23EBD-A462-45C0-B100-91251FCD4E7D}"/>
              </a:ext>
            </a:extLst>
          </p:cNvPr>
          <p:cNvSpPr>
            <a:spLocks noGrp="1"/>
          </p:cNvSpPr>
          <p:nvPr>
            <p:ph idx="1"/>
          </p:nvPr>
        </p:nvSpPr>
        <p:spPr/>
        <p:txBody>
          <a:bodyPr/>
          <a:lstStyle/>
          <a:p>
            <a:r>
              <a:rPr lang="en-US" dirty="0">
                <a:hlinkClick r:id="rId2"/>
              </a:rPr>
              <a:t>La Via Campesina</a:t>
            </a:r>
            <a:endParaRPr lang="en-US" dirty="0"/>
          </a:p>
          <a:p>
            <a:r>
              <a:rPr lang="en-US" dirty="0" err="1">
                <a:hlinkClick r:id="rId3"/>
              </a:rPr>
              <a:t>Nyéléni</a:t>
            </a:r>
            <a:r>
              <a:rPr lang="en-US" dirty="0">
                <a:hlinkClick r:id="rId3"/>
              </a:rPr>
              <a:t> Newsletter </a:t>
            </a:r>
            <a:endParaRPr lang="en-US" dirty="0"/>
          </a:p>
          <a:p>
            <a:r>
              <a:rPr lang="en-US" dirty="0">
                <a:hlinkClick r:id="rId4"/>
              </a:rPr>
              <a:t>People’s Coalition for Food Sovereignty</a:t>
            </a:r>
            <a:r>
              <a:rPr lang="en-US" dirty="0"/>
              <a:t> </a:t>
            </a:r>
          </a:p>
          <a:p>
            <a:r>
              <a:rPr lang="en-US" dirty="0">
                <a:hlinkClick r:id="rId5"/>
              </a:rPr>
              <a:t>International Planning Committee for Food Sovereignty</a:t>
            </a:r>
            <a:endParaRPr lang="en-US" dirty="0"/>
          </a:p>
          <a:p>
            <a:pPr marL="0" indent="0">
              <a:buNone/>
            </a:pPr>
            <a:endParaRPr lang="en-US" dirty="0"/>
          </a:p>
        </p:txBody>
      </p:sp>
    </p:spTree>
    <p:extLst>
      <p:ext uri="{BB962C8B-B14F-4D97-AF65-F5344CB8AC3E}">
        <p14:creationId xmlns:p14="http://schemas.microsoft.com/office/powerpoint/2010/main" val="161715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707B-1E00-4771-998C-2A02E7928038}"/>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8766C347-E0BC-49A5-91BD-AD56EAA3E33E}"/>
              </a:ext>
            </a:extLst>
          </p:cNvPr>
          <p:cNvSpPr>
            <a:spLocks noGrp="1"/>
          </p:cNvSpPr>
          <p:nvPr>
            <p:ph idx="1"/>
          </p:nvPr>
        </p:nvSpPr>
        <p:spPr/>
        <p:txBody>
          <a:bodyPr>
            <a:normAutofit/>
          </a:bodyPr>
          <a:lstStyle/>
          <a:p>
            <a:r>
              <a:rPr lang="en-US" sz="3600" dirty="0"/>
              <a:t>Questions or concerns</a:t>
            </a:r>
            <a:r>
              <a:rPr lang="en-US" sz="3600"/>
              <a:t>? </a:t>
            </a:r>
            <a:endParaRPr lang="en-US" sz="3600" dirty="0"/>
          </a:p>
        </p:txBody>
      </p:sp>
    </p:spTree>
    <p:extLst>
      <p:ext uri="{BB962C8B-B14F-4D97-AF65-F5344CB8AC3E}">
        <p14:creationId xmlns:p14="http://schemas.microsoft.com/office/powerpoint/2010/main" val="62783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744BA-4126-4BCE-9C9A-6A902D4A68A3}"/>
              </a:ext>
            </a:extLst>
          </p:cNvPr>
          <p:cNvSpPr>
            <a:spLocks noGrp="1"/>
          </p:cNvSpPr>
          <p:nvPr>
            <p:ph type="title"/>
          </p:nvPr>
        </p:nvSpPr>
        <p:spPr/>
        <p:txBody>
          <a:bodyPr/>
          <a:lstStyle/>
          <a:p>
            <a:r>
              <a:rPr lang="en-US" dirty="0"/>
              <a:t>Food Security</a:t>
            </a:r>
          </a:p>
        </p:txBody>
      </p:sp>
      <p:sp>
        <p:nvSpPr>
          <p:cNvPr id="3" name="Content Placeholder 2">
            <a:extLst>
              <a:ext uri="{FF2B5EF4-FFF2-40B4-BE49-F238E27FC236}">
                <a16:creationId xmlns:a16="http://schemas.microsoft.com/office/drawing/2014/main" id="{0150B34B-F618-42E3-9393-939A96F2D768}"/>
              </a:ext>
            </a:extLst>
          </p:cNvPr>
          <p:cNvSpPr>
            <a:spLocks noGrp="1"/>
          </p:cNvSpPr>
          <p:nvPr>
            <p:ph idx="1"/>
          </p:nvPr>
        </p:nvSpPr>
        <p:spPr/>
        <p:txBody>
          <a:bodyPr>
            <a:normAutofit lnSpcReduction="10000"/>
          </a:bodyPr>
          <a:lstStyle/>
          <a:p>
            <a:r>
              <a:rPr lang="en-US" b="1" dirty="0"/>
              <a:t>We need to think beyond sustainability and food security to address root causes of food problems – we need to build food sovereign localities.   </a:t>
            </a:r>
          </a:p>
          <a:p>
            <a:endParaRPr lang="en-US" b="1" dirty="0"/>
          </a:p>
          <a:p>
            <a:r>
              <a:rPr lang="en-US" b="1" dirty="0"/>
              <a:t>Food Security </a:t>
            </a:r>
            <a:r>
              <a:rPr lang="en-US" dirty="0"/>
              <a:t>(Patel, 2010) – Food and Agriculture Organization of the UN (FAO):</a:t>
            </a:r>
          </a:p>
          <a:p>
            <a:pPr lvl="1"/>
            <a:endParaRPr lang="en-US" dirty="0"/>
          </a:p>
          <a:p>
            <a:pPr lvl="1"/>
            <a:r>
              <a:rPr lang="en-US" dirty="0"/>
              <a:t>The availability at all times of adequate world food supplies of basic foodstuffs to sustain a steady expansion of food consumption and to offset the fluctuations in production and prices (1975)</a:t>
            </a:r>
          </a:p>
          <a:p>
            <a:pPr lvl="1"/>
            <a:r>
              <a:rPr lang="en-US" dirty="0"/>
              <a:t>Food security, at the individual level, household, national, regional and global level [is achieved] when all people, at all times, have physical and economic access to sufficient, safe and nutritious foods to meet their dietary needs and food preferences for an active and healthy life (1996)</a:t>
            </a:r>
          </a:p>
          <a:p>
            <a:pPr lvl="1"/>
            <a:r>
              <a:rPr lang="en-US" dirty="0"/>
              <a:t>Food security [is] a situation that exists when all people, at all times, have physical, social and economic access to sufficient, safe and nutritious food that meets their dietary needs and food preferences for an active and healthy life (2001) </a:t>
            </a:r>
          </a:p>
          <a:p>
            <a:pPr lvl="1"/>
            <a:endParaRPr lang="en-US" dirty="0"/>
          </a:p>
        </p:txBody>
      </p:sp>
    </p:spTree>
    <p:extLst>
      <p:ext uri="{BB962C8B-B14F-4D97-AF65-F5344CB8AC3E}">
        <p14:creationId xmlns:p14="http://schemas.microsoft.com/office/powerpoint/2010/main" val="655269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2652-44CB-4061-9478-A9203AEC7CFD}"/>
              </a:ext>
            </a:extLst>
          </p:cNvPr>
          <p:cNvSpPr>
            <a:spLocks noGrp="1"/>
          </p:cNvSpPr>
          <p:nvPr>
            <p:ph type="title"/>
          </p:nvPr>
        </p:nvSpPr>
        <p:spPr/>
        <p:txBody>
          <a:bodyPr/>
          <a:lstStyle/>
          <a:p>
            <a:r>
              <a:rPr lang="en-US" sz="4000" dirty="0"/>
              <a:t>La Via Campesina Position at the World Food Summit </a:t>
            </a:r>
            <a:br>
              <a:rPr lang="en-US" sz="3500" dirty="0"/>
            </a:br>
            <a:r>
              <a:rPr lang="en-US" sz="1000" dirty="0"/>
              <a:t>(Desmarais, 2017)</a:t>
            </a:r>
            <a:endParaRPr lang="en-CA" sz="1000" dirty="0"/>
          </a:p>
        </p:txBody>
      </p:sp>
      <p:sp>
        <p:nvSpPr>
          <p:cNvPr id="3" name="Content Placeholder 2">
            <a:extLst>
              <a:ext uri="{FF2B5EF4-FFF2-40B4-BE49-F238E27FC236}">
                <a16:creationId xmlns:a16="http://schemas.microsoft.com/office/drawing/2014/main" id="{FF6CDA23-01C9-4331-8531-FDE9ED3C2FFE}"/>
              </a:ext>
            </a:extLst>
          </p:cNvPr>
          <p:cNvSpPr>
            <a:spLocks noGrp="1"/>
          </p:cNvSpPr>
          <p:nvPr>
            <p:ph idx="1"/>
          </p:nvPr>
        </p:nvSpPr>
        <p:spPr/>
        <p:txBody>
          <a:bodyPr/>
          <a:lstStyle/>
          <a:p>
            <a:r>
              <a:rPr lang="en-US" dirty="0"/>
              <a:t>Right to produce and access to land </a:t>
            </a:r>
          </a:p>
          <a:p>
            <a:r>
              <a:rPr lang="en-US" dirty="0"/>
              <a:t>Food is a basic human right</a:t>
            </a:r>
          </a:p>
          <a:p>
            <a:r>
              <a:rPr lang="en-US" dirty="0"/>
              <a:t>Agrarian reform</a:t>
            </a:r>
          </a:p>
          <a:p>
            <a:r>
              <a:rPr lang="en-US" dirty="0"/>
              <a:t>Protecting natural resources </a:t>
            </a:r>
          </a:p>
          <a:p>
            <a:r>
              <a:rPr lang="en-US" dirty="0"/>
              <a:t>Reorganizing food trade</a:t>
            </a:r>
          </a:p>
          <a:p>
            <a:r>
              <a:rPr lang="en-US" dirty="0"/>
              <a:t>Social peace</a:t>
            </a:r>
          </a:p>
          <a:p>
            <a:r>
              <a:rPr lang="en-US" dirty="0"/>
              <a:t>Democratic control </a:t>
            </a:r>
            <a:endParaRPr lang="en-CA" dirty="0"/>
          </a:p>
        </p:txBody>
      </p:sp>
    </p:spTree>
    <p:extLst>
      <p:ext uri="{BB962C8B-B14F-4D97-AF65-F5344CB8AC3E}">
        <p14:creationId xmlns:p14="http://schemas.microsoft.com/office/powerpoint/2010/main" val="378456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0F6E-6D9D-4416-900F-FC415CBCD310}"/>
              </a:ext>
            </a:extLst>
          </p:cNvPr>
          <p:cNvSpPr>
            <a:spLocks noGrp="1"/>
          </p:cNvSpPr>
          <p:nvPr>
            <p:ph type="title"/>
          </p:nvPr>
        </p:nvSpPr>
        <p:spPr/>
        <p:txBody>
          <a:bodyPr/>
          <a:lstStyle/>
          <a:p>
            <a:r>
              <a:rPr lang="en-US" dirty="0"/>
              <a:t>What is Food Sovereignty? </a:t>
            </a:r>
          </a:p>
        </p:txBody>
      </p:sp>
      <p:sp>
        <p:nvSpPr>
          <p:cNvPr id="3" name="Content Placeholder 2">
            <a:extLst>
              <a:ext uri="{FF2B5EF4-FFF2-40B4-BE49-F238E27FC236}">
                <a16:creationId xmlns:a16="http://schemas.microsoft.com/office/drawing/2014/main" id="{2A89F899-1D88-495D-A564-A02C5136E14F}"/>
              </a:ext>
            </a:extLst>
          </p:cNvPr>
          <p:cNvSpPr>
            <a:spLocks noGrp="1"/>
          </p:cNvSpPr>
          <p:nvPr>
            <p:ph idx="1"/>
          </p:nvPr>
        </p:nvSpPr>
        <p:spPr/>
        <p:txBody>
          <a:bodyPr>
            <a:normAutofit fontScale="85000" lnSpcReduction="20000"/>
          </a:bodyPr>
          <a:lstStyle/>
          <a:p>
            <a:r>
              <a:rPr lang="en-CA" sz="2600" b="1" dirty="0"/>
              <a:t>Food sovereignty is difficult to define because it has come to mean many different overlapping ideas. </a:t>
            </a:r>
          </a:p>
          <a:p>
            <a:r>
              <a:rPr lang="en-US" dirty="0"/>
              <a:t>Food sovereignty is, if anything, over defined. There are so many versions of the concept, it is hard to know exactly what it means. The proliferation of overlapping definitions is, however, a symptom of food sovereignty itself, woven into the fabric of food sovereignty by necessity. (</a:t>
            </a:r>
            <a:r>
              <a:rPr lang="en-CA" dirty="0"/>
              <a:t>Patel 2009 , </a:t>
            </a:r>
            <a:r>
              <a:rPr lang="en-US" dirty="0"/>
              <a:t>p. 664). </a:t>
            </a:r>
          </a:p>
          <a:p>
            <a:r>
              <a:rPr lang="en-US" dirty="0"/>
              <a:t>The term has become a challenging subject for social science research, and has been interpreted and reinterpreted in various ways by different groups and individuals. Indeed, as it is a concept that is so broadly defined, it spans issues such as </a:t>
            </a:r>
            <a:r>
              <a:rPr lang="en-US" b="1" i="1" dirty="0"/>
              <a:t>food politics, agroecology, land reform, pastoralism, fisheries, biofuels, genetically modified organisms (GMOs), urban gardening, the patenting of life forms, labour migration, the feeding of volatile cities, community initiatives and state policies, public health, climate change, ecological sustainability, and subsistence rights</a:t>
            </a:r>
            <a:r>
              <a:rPr lang="en-US" i="1" dirty="0"/>
              <a:t>. </a:t>
            </a:r>
            <a:r>
              <a:rPr lang="en-US" dirty="0"/>
              <a:t>(Alonso-</a:t>
            </a:r>
            <a:r>
              <a:rPr lang="en-US" dirty="0" err="1"/>
              <a:t>Fradejas</a:t>
            </a:r>
            <a:r>
              <a:rPr lang="en-US" dirty="0"/>
              <a:t>, Borras Jr, Holmes, Holt-</a:t>
            </a:r>
            <a:r>
              <a:rPr lang="en-US" dirty="0" err="1"/>
              <a:t>Gimanez</a:t>
            </a:r>
            <a:r>
              <a:rPr lang="en-US" dirty="0"/>
              <a:t>, and Robbins, 2015, p. 443)</a:t>
            </a:r>
          </a:p>
          <a:p>
            <a:r>
              <a:rPr lang="en-US" dirty="0"/>
              <a:t>Food sovereignty…is many things depending on place, time, culture, needs and so on. As with many forward-looking ideas, it is difficult to predict exactly what food sovereignty will look like in practice – to provide an exact blueprint of food sovereignty is not only difficult but also counter-productive. So it might be easier to define what it isn’t. (Qualman, 2011, p.20) </a:t>
            </a:r>
          </a:p>
          <a:p>
            <a:r>
              <a:rPr lang="en-CA" dirty="0"/>
              <a:t> </a:t>
            </a:r>
            <a:endParaRPr lang="en-US" dirty="0"/>
          </a:p>
          <a:p>
            <a:endParaRPr lang="en-US" dirty="0"/>
          </a:p>
        </p:txBody>
      </p:sp>
    </p:spTree>
    <p:extLst>
      <p:ext uri="{BB962C8B-B14F-4D97-AF65-F5344CB8AC3E}">
        <p14:creationId xmlns:p14="http://schemas.microsoft.com/office/powerpoint/2010/main" val="367052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C2AF-8D3C-4FB7-A964-46FB5893396B}"/>
              </a:ext>
            </a:extLst>
          </p:cNvPr>
          <p:cNvSpPr>
            <a:spLocks noGrp="1"/>
          </p:cNvSpPr>
          <p:nvPr>
            <p:ph type="title"/>
          </p:nvPr>
        </p:nvSpPr>
        <p:spPr/>
        <p:txBody>
          <a:bodyPr/>
          <a:lstStyle/>
          <a:p>
            <a:r>
              <a:rPr lang="en-US" dirty="0"/>
              <a:t>Introduction to Food Sovereignty</a:t>
            </a:r>
          </a:p>
        </p:txBody>
      </p:sp>
      <p:sp>
        <p:nvSpPr>
          <p:cNvPr id="3" name="Content Placeholder 2">
            <a:extLst>
              <a:ext uri="{FF2B5EF4-FFF2-40B4-BE49-F238E27FC236}">
                <a16:creationId xmlns:a16="http://schemas.microsoft.com/office/drawing/2014/main" id="{F4951F92-971E-4BB9-A596-C01E7BD81B1F}"/>
              </a:ext>
            </a:extLst>
          </p:cNvPr>
          <p:cNvSpPr>
            <a:spLocks noGrp="1"/>
          </p:cNvSpPr>
          <p:nvPr>
            <p:ph idx="1"/>
          </p:nvPr>
        </p:nvSpPr>
        <p:spPr>
          <a:xfrm>
            <a:off x="1097280" y="1845733"/>
            <a:ext cx="10058400" cy="4380895"/>
          </a:xfrm>
        </p:spPr>
        <p:txBody>
          <a:bodyPr>
            <a:normAutofit fontScale="92500"/>
          </a:bodyPr>
          <a:lstStyle/>
          <a:p>
            <a:r>
              <a:rPr lang="en-US" i="1" dirty="0"/>
              <a:t>Darrin </a:t>
            </a:r>
            <a:r>
              <a:rPr lang="en-US" i="1" dirty="0" err="1"/>
              <a:t>Qualman</a:t>
            </a:r>
            <a:r>
              <a:rPr lang="en-US" i="1" dirty="0"/>
              <a:t> Advancing Agriculture by Destroying Farms? The State of Agriculture in Canada</a:t>
            </a:r>
          </a:p>
          <a:p>
            <a:r>
              <a:rPr lang="en-US" b="1" dirty="0"/>
              <a:t>Food Sovereignty is NOT:</a:t>
            </a:r>
          </a:p>
          <a:p>
            <a:pPr lvl="1"/>
            <a:r>
              <a:rPr lang="en-US" dirty="0"/>
              <a:t>A set of policies simplistically aimed at maximizing production and exports </a:t>
            </a:r>
          </a:p>
          <a:p>
            <a:pPr lvl="1"/>
            <a:r>
              <a:rPr lang="en-US" dirty="0"/>
              <a:t>A disregard for the destruction of family farms and rural communities</a:t>
            </a:r>
          </a:p>
          <a:p>
            <a:pPr lvl="1"/>
            <a:r>
              <a:rPr lang="en-US" dirty="0"/>
              <a:t>A push towards high-input, high-cost, high-energy-use model for food production that generates chronic negative returns for the farm families who work the soil </a:t>
            </a:r>
          </a:p>
          <a:p>
            <a:pPr lvl="1"/>
            <a:r>
              <a:rPr lang="en-US" dirty="0"/>
              <a:t>A concentration of land ownership into the hands of fewer and fewer owners, many of them non-farmers</a:t>
            </a:r>
          </a:p>
          <a:p>
            <a:pPr lvl="1"/>
            <a:r>
              <a:rPr lang="en-US" dirty="0"/>
              <a:t>A corporate takeover of a growing number of agricultural sectors (e.g. hog production and cattle finishing) </a:t>
            </a:r>
          </a:p>
          <a:p>
            <a:pPr lvl="1"/>
            <a:r>
              <a:rPr lang="en-US" dirty="0"/>
              <a:t>A push towards massive production units that concentrate potential pollutants </a:t>
            </a:r>
          </a:p>
          <a:p>
            <a:pPr lvl="1"/>
            <a:r>
              <a:rPr lang="en-US" dirty="0"/>
              <a:t>A transfer of key food processing facilities to foreign companies, even to foreign lands</a:t>
            </a:r>
          </a:p>
          <a:p>
            <a:pPr lvl="1"/>
            <a:r>
              <a:rPr lang="en-US" dirty="0"/>
              <a:t>Economic policies that make foreign-based transnationals the primary beneficiaries of the wealth created by farm families working our land</a:t>
            </a:r>
          </a:p>
          <a:p>
            <a:pPr lvl="1"/>
            <a:r>
              <a:rPr lang="en-US" dirty="0"/>
              <a:t>A system that makes citizens ever more dependent on food supplied further and further from their homes</a:t>
            </a:r>
          </a:p>
          <a:p>
            <a:pPr lvl="1"/>
            <a:endParaRPr lang="en-US" dirty="0"/>
          </a:p>
        </p:txBody>
      </p:sp>
    </p:spTree>
    <p:extLst>
      <p:ext uri="{BB962C8B-B14F-4D97-AF65-F5344CB8AC3E}">
        <p14:creationId xmlns:p14="http://schemas.microsoft.com/office/powerpoint/2010/main" val="168153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767A-93CD-4ED4-AF2B-ECDD34FDEE61}"/>
              </a:ext>
            </a:extLst>
          </p:cNvPr>
          <p:cNvSpPr>
            <a:spLocks noGrp="1"/>
          </p:cNvSpPr>
          <p:nvPr>
            <p:ph type="title"/>
          </p:nvPr>
        </p:nvSpPr>
        <p:spPr/>
        <p:txBody>
          <a:bodyPr/>
          <a:lstStyle/>
          <a:p>
            <a:r>
              <a:rPr lang="en-US" dirty="0"/>
              <a:t>What is Food Sovereignty?</a:t>
            </a:r>
          </a:p>
        </p:txBody>
      </p:sp>
      <p:sp>
        <p:nvSpPr>
          <p:cNvPr id="3" name="Content Placeholder 2">
            <a:extLst>
              <a:ext uri="{FF2B5EF4-FFF2-40B4-BE49-F238E27FC236}">
                <a16:creationId xmlns:a16="http://schemas.microsoft.com/office/drawing/2014/main" id="{A2939298-BB64-47E8-8021-71083EA261FA}"/>
              </a:ext>
            </a:extLst>
          </p:cNvPr>
          <p:cNvSpPr>
            <a:spLocks noGrp="1"/>
          </p:cNvSpPr>
          <p:nvPr>
            <p:ph idx="1"/>
          </p:nvPr>
        </p:nvSpPr>
        <p:spPr/>
        <p:txBody>
          <a:bodyPr>
            <a:normAutofit fontScale="85000" lnSpcReduction="10000"/>
          </a:bodyPr>
          <a:lstStyle/>
          <a:p>
            <a:r>
              <a:rPr lang="en-US" sz="2100" dirty="0"/>
              <a:t>Food sovereignty is a multidimensional concept that refers to a process and an outcome. </a:t>
            </a:r>
          </a:p>
          <a:p>
            <a:pPr lvl="1"/>
            <a:r>
              <a:rPr lang="en-US" b="1" dirty="0"/>
              <a:t>Process</a:t>
            </a:r>
            <a:r>
              <a:rPr lang="en-US" dirty="0"/>
              <a:t> – it describes a movement, a struggle, a democratic process perpetually in negotiation and always in motion. </a:t>
            </a:r>
          </a:p>
          <a:p>
            <a:pPr lvl="1"/>
            <a:r>
              <a:rPr lang="en-US" b="1" dirty="0"/>
              <a:t>Outcomes</a:t>
            </a:r>
            <a:r>
              <a:rPr lang="en-US" dirty="0"/>
              <a:t> – agreed upon declarations of rights, codes of ethics and guiding principles. These declarations are debated at conferences, meetings, and public forums and carried out by the parties (who agree with the declarations) in local communities. Right to have rights!</a:t>
            </a:r>
          </a:p>
          <a:p>
            <a:r>
              <a:rPr lang="en-US" dirty="0"/>
              <a:t>Food sovereignty refers to the rights of nations and people to control their own food economy – to decide how food is produced, consumed, processed, and distributed. </a:t>
            </a:r>
          </a:p>
          <a:p>
            <a:r>
              <a:rPr lang="en-US" dirty="0"/>
              <a:t>Food sovereignty is referred to as a paradigm, trend, framework, discourse, regime and model. It is the most radical food movement discourse and rivals the corporate neoliberal food system. </a:t>
            </a:r>
          </a:p>
          <a:p>
            <a:r>
              <a:rPr lang="en-CA" dirty="0"/>
              <a:t>“Food sovereignty is inherently a </a:t>
            </a:r>
            <a:r>
              <a:rPr lang="en-CA" b="1" dirty="0"/>
              <a:t>multidisciplinary</a:t>
            </a:r>
            <a:r>
              <a:rPr lang="en-CA" dirty="0"/>
              <a:t> concept. The only way to be food sovereign is to develop networks of aggregation, processing, commercialization and distribution that are themselves linked to other sectors of the economy…Food sovereignty will not offer a sustainable vision for the future if these activities and options are not part of the larger picture.” (Edelman, Weis, </a:t>
            </a:r>
            <a:r>
              <a:rPr lang="en-CA" dirty="0" err="1"/>
              <a:t>Baviskar</a:t>
            </a:r>
            <a:r>
              <a:rPr lang="en-CA" dirty="0"/>
              <a:t>, Borras Jr, Holt-Gimenez, </a:t>
            </a:r>
            <a:r>
              <a:rPr lang="en-CA" dirty="0" err="1"/>
              <a:t>Kandiyoti</a:t>
            </a:r>
            <a:r>
              <a:rPr lang="en-CA" dirty="0"/>
              <a:t>, and Wolford 2014, p. 924) </a:t>
            </a:r>
            <a:endParaRPr lang="en-US" dirty="0"/>
          </a:p>
          <a:p>
            <a:r>
              <a:rPr lang="en-CA" dirty="0"/>
              <a:t> </a:t>
            </a:r>
            <a:endParaRPr lang="en-US" dirty="0"/>
          </a:p>
          <a:p>
            <a:endParaRPr lang="en-US" dirty="0"/>
          </a:p>
        </p:txBody>
      </p:sp>
    </p:spTree>
    <p:extLst>
      <p:ext uri="{BB962C8B-B14F-4D97-AF65-F5344CB8AC3E}">
        <p14:creationId xmlns:p14="http://schemas.microsoft.com/office/powerpoint/2010/main" val="384415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55A9-8ECE-4C9C-9E22-3722CC1F97A9}"/>
              </a:ext>
            </a:extLst>
          </p:cNvPr>
          <p:cNvSpPr>
            <a:spLocks noGrp="1"/>
          </p:cNvSpPr>
          <p:nvPr>
            <p:ph type="title"/>
          </p:nvPr>
        </p:nvSpPr>
        <p:spPr/>
        <p:txBody>
          <a:bodyPr/>
          <a:lstStyle/>
          <a:p>
            <a:r>
              <a:rPr lang="en-US" dirty="0"/>
              <a:t>What is Food Sovereignty? </a:t>
            </a:r>
          </a:p>
        </p:txBody>
      </p:sp>
      <p:sp>
        <p:nvSpPr>
          <p:cNvPr id="3" name="Content Placeholder 2">
            <a:extLst>
              <a:ext uri="{FF2B5EF4-FFF2-40B4-BE49-F238E27FC236}">
                <a16:creationId xmlns:a16="http://schemas.microsoft.com/office/drawing/2014/main" id="{17E3688E-5B7C-42D0-B3BB-A6B60F63A05B}"/>
              </a:ext>
            </a:extLst>
          </p:cNvPr>
          <p:cNvSpPr>
            <a:spLocks noGrp="1"/>
          </p:cNvSpPr>
          <p:nvPr>
            <p:ph idx="1"/>
          </p:nvPr>
        </p:nvSpPr>
        <p:spPr/>
        <p:txBody>
          <a:bodyPr>
            <a:normAutofit fontScale="92500" lnSpcReduction="20000"/>
          </a:bodyPr>
          <a:lstStyle/>
          <a:p>
            <a:r>
              <a:rPr lang="en-US" dirty="0"/>
              <a:t>Arrow for Change Definition of Food Sovereignty</a:t>
            </a:r>
          </a:p>
          <a:p>
            <a:endParaRPr lang="en-US" dirty="0"/>
          </a:p>
          <a:p>
            <a:r>
              <a:rPr lang="en-US" dirty="0"/>
              <a:t>The concept was defined and brought to the public debate by a grassroots movement </a:t>
            </a:r>
            <a:r>
              <a:rPr lang="en-US" b="1" dirty="0"/>
              <a:t>La Via Campesina at the World Food Summit in 1996</a:t>
            </a:r>
            <a:r>
              <a:rPr lang="en-US" dirty="0"/>
              <a:t>. It represents an </a:t>
            </a:r>
            <a:r>
              <a:rPr lang="en-US" b="1" dirty="0"/>
              <a:t>alternative to neoliberal policies </a:t>
            </a:r>
            <a:r>
              <a:rPr lang="en-US" dirty="0"/>
              <a:t>and is defined as “</a:t>
            </a:r>
            <a:r>
              <a:rPr lang="en-US" b="1" dirty="0"/>
              <a:t>the right of people to healthy and culturally appropriate food produced through ecologically sound and sustainable methods, and their right to define their own food and agriculture systems</a:t>
            </a:r>
            <a:r>
              <a:rPr lang="en-US" dirty="0"/>
              <a:t>.” It is based on the principles that recognizes: </a:t>
            </a:r>
            <a:r>
              <a:rPr lang="en-US" b="1" dirty="0"/>
              <a:t>food as basic human right; value for food producers, their knowledge and skills and the need for them to be part of all food-related decision making; the imperative for agrarian reforms that reinstates control over all resources of production; protection of natural resources; food as a source of nutrition for consumption and not as a commodity for trade or as a weapon to control people; and the need to oppose multinational corporations and agencies that have taken control over global agriculture and food production</a:t>
            </a:r>
            <a:r>
              <a:rPr lang="en-US" dirty="0"/>
              <a:t>. It also acknowledges the </a:t>
            </a:r>
            <a:r>
              <a:rPr lang="en-US" b="1" dirty="0"/>
              <a:t>central role of women </a:t>
            </a:r>
            <a:r>
              <a:rPr lang="en-US" dirty="0"/>
              <a:t>in food production and the creation of </a:t>
            </a:r>
            <a:r>
              <a:rPr lang="en-US" b="1" dirty="0"/>
              <a:t>new social relations free of oppression and inequality. Food Sovereignty along with the Rights of Peasants is seen as new human rights, those that go beyond individual food and nutrition security</a:t>
            </a:r>
            <a:r>
              <a:rPr lang="en-US" dirty="0"/>
              <a:t>. It is a </a:t>
            </a:r>
            <a:r>
              <a:rPr lang="en-US" b="1" dirty="0"/>
              <a:t>collective right claimed by communities, states, people or regions</a:t>
            </a:r>
            <a:r>
              <a:rPr lang="en-US" dirty="0"/>
              <a:t>. Food sovereignty is an essential </a:t>
            </a:r>
            <a:r>
              <a:rPr lang="en-US" b="1" dirty="0"/>
              <a:t>pre-requisite for food security</a:t>
            </a:r>
            <a:r>
              <a:rPr lang="en-US" dirty="0"/>
              <a:t>. (Arrow for Change, p. 31)</a:t>
            </a:r>
          </a:p>
          <a:p>
            <a:endParaRPr lang="en-US" dirty="0"/>
          </a:p>
        </p:txBody>
      </p:sp>
    </p:spTree>
    <p:extLst>
      <p:ext uri="{BB962C8B-B14F-4D97-AF65-F5344CB8AC3E}">
        <p14:creationId xmlns:p14="http://schemas.microsoft.com/office/powerpoint/2010/main" val="164674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E284-C0F8-4365-998B-35BA512A84FA}"/>
              </a:ext>
            </a:extLst>
          </p:cNvPr>
          <p:cNvSpPr>
            <a:spLocks noGrp="1"/>
          </p:cNvSpPr>
          <p:nvPr>
            <p:ph type="title"/>
          </p:nvPr>
        </p:nvSpPr>
        <p:spPr/>
        <p:txBody>
          <a:bodyPr/>
          <a:lstStyle/>
          <a:p>
            <a:r>
              <a:rPr lang="en-US" dirty="0"/>
              <a:t>Food Sovereignty </a:t>
            </a:r>
            <a:r>
              <a:rPr lang="en-US" sz="2000" dirty="0"/>
              <a:t>(Patel)</a:t>
            </a:r>
            <a:endParaRPr lang="en-US" dirty="0"/>
          </a:p>
        </p:txBody>
      </p:sp>
      <p:sp>
        <p:nvSpPr>
          <p:cNvPr id="3" name="Content Placeholder 2">
            <a:extLst>
              <a:ext uri="{FF2B5EF4-FFF2-40B4-BE49-F238E27FC236}">
                <a16:creationId xmlns:a16="http://schemas.microsoft.com/office/drawing/2014/main" id="{E027FE82-0C9C-47B4-865B-992764A4D328}"/>
              </a:ext>
            </a:extLst>
          </p:cNvPr>
          <p:cNvSpPr>
            <a:spLocks noGrp="1"/>
          </p:cNvSpPr>
          <p:nvPr>
            <p:ph idx="1"/>
          </p:nvPr>
        </p:nvSpPr>
        <p:spPr/>
        <p:txBody>
          <a:bodyPr>
            <a:normAutofit lnSpcReduction="10000"/>
          </a:bodyPr>
          <a:lstStyle/>
          <a:p>
            <a:r>
              <a:rPr lang="en-US" b="1" dirty="0"/>
              <a:t>Via Campesina (1996)</a:t>
            </a:r>
          </a:p>
          <a:p>
            <a:pPr lvl="1"/>
            <a:r>
              <a:rPr lang="en-US" dirty="0"/>
              <a:t>Long-term food security depends on those who produce food and care for the natural environment. As stewards of food producing resources we hold the following principles as the necessary condition for achieving food security…Food is a basic human right. This can only be realized in a system where food sovereignty is guaranteed. </a:t>
            </a:r>
            <a:r>
              <a:rPr lang="en-US" b="1" i="1" dirty="0"/>
              <a:t>Food sovereignty </a:t>
            </a:r>
            <a:r>
              <a:rPr lang="en-US" dirty="0"/>
              <a:t>is the right of each nation to maintain and develop its own capacity to produce its basic foods respecting cultural and productive diversity. We have the right to produce our own food in our own territory. Food sovereignty is a precondition to genuine food security.</a:t>
            </a:r>
          </a:p>
          <a:p>
            <a:r>
              <a:rPr lang="en-US" b="1" dirty="0"/>
              <a:t>People’s Food Sovereignty Network (2002) </a:t>
            </a:r>
          </a:p>
          <a:p>
            <a:pPr lvl="1"/>
            <a:r>
              <a:rPr lang="en-US" dirty="0"/>
              <a:t>Food sovereignty is the right of peoples to define their own food and agriculture; to protect and regulate domestic agricultural production and trade in order to achieve sustainable development objectives; to determine the extent to which they want to be self-reliant; to restrict the dumping of products in their markets; and to provide local fisheries-based communities the priority in managing the use of and the rights to aquatic resources. Food sovereignty does not negate trade, but rather, it promotes the safe formulation of trade policies and practices that serve the rights of peoples to safe, healthy and ecologically sustainable production. </a:t>
            </a:r>
          </a:p>
        </p:txBody>
      </p:sp>
    </p:spTree>
    <p:extLst>
      <p:ext uri="{BB962C8B-B14F-4D97-AF65-F5344CB8AC3E}">
        <p14:creationId xmlns:p14="http://schemas.microsoft.com/office/powerpoint/2010/main" val="194640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37506C-1882-448E-9DB3-3B136B63A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88" y="511083"/>
            <a:ext cx="11532253" cy="5381718"/>
          </a:xfrm>
          <a:prstGeom prst="rect">
            <a:avLst/>
          </a:prstGeom>
        </p:spPr>
      </p:pic>
    </p:spTree>
    <p:extLst>
      <p:ext uri="{BB962C8B-B14F-4D97-AF65-F5344CB8AC3E}">
        <p14:creationId xmlns:p14="http://schemas.microsoft.com/office/powerpoint/2010/main" val="395302478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3065</TotalTime>
  <Words>1705</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Calibri Light</vt:lpstr>
      <vt:lpstr>Retrospect</vt:lpstr>
      <vt:lpstr>Food and Sustainability</vt:lpstr>
      <vt:lpstr>Food Security</vt:lpstr>
      <vt:lpstr>La Via Campesina Position at the World Food Summit  (Desmarais, 2017)</vt:lpstr>
      <vt:lpstr>What is Food Sovereignty? </vt:lpstr>
      <vt:lpstr>Introduction to Food Sovereignty</vt:lpstr>
      <vt:lpstr>What is Food Sovereignty?</vt:lpstr>
      <vt:lpstr>What is Food Sovereignty? </vt:lpstr>
      <vt:lpstr>Food Sovereignty (Patel)</vt:lpstr>
      <vt:lpstr>PowerPoint Presentation</vt:lpstr>
      <vt:lpstr>PowerPoint Presentation</vt:lpstr>
      <vt:lpstr>Food Sovereignty – A New Rights Framework (Wittman)</vt:lpstr>
      <vt:lpstr>Food Regimes (Wittman)</vt:lpstr>
      <vt:lpstr>2007 Nyéléni Principles of Food Sovereignty</vt:lpstr>
      <vt:lpstr>Alternative Food Initiatives</vt:lpstr>
      <vt:lpstr>Food Sovereignty (Patel)</vt:lpstr>
      <vt:lpstr>Find Out More About Food Sovereignty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279</cp:revision>
  <dcterms:created xsi:type="dcterms:W3CDTF">2016-08-29T02:04:56Z</dcterms:created>
  <dcterms:modified xsi:type="dcterms:W3CDTF">2020-07-08T15:05:05Z</dcterms:modified>
</cp:coreProperties>
</file>