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94" r:id="rId4"/>
    <p:sldId id="295" r:id="rId5"/>
    <p:sldId id="296" r:id="rId6"/>
    <p:sldId id="372" r:id="rId7"/>
    <p:sldId id="303" r:id="rId8"/>
    <p:sldId id="305" r:id="rId9"/>
    <p:sldId id="370" r:id="rId10"/>
    <p:sldId id="369" r:id="rId11"/>
    <p:sldId id="371" r:id="rId12"/>
    <p:sldId id="297" r:id="rId13"/>
    <p:sldId id="28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2020-06-28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2020-06-28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2020-06-28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2020-06-28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2020-06-28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2020-06-28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2020-06-28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Sustainability</a:t>
            </a:r>
          </a:p>
        </p:txBody>
      </p:sp>
      <p:sp>
        <p:nvSpPr>
          <p:cNvPr id="3" name="Subtitle 2"/>
          <p:cNvSpPr>
            <a:spLocks noGrp="1"/>
          </p:cNvSpPr>
          <p:nvPr>
            <p:ph type="subTitle" idx="1"/>
          </p:nvPr>
        </p:nvSpPr>
        <p:spPr/>
        <p:txBody>
          <a:bodyPr>
            <a:normAutofit/>
          </a:bodyPr>
          <a:lstStyle/>
          <a:p>
            <a:r>
              <a:rPr lang="en-CA" dirty="0"/>
              <a:t>Erik Chevrier</a:t>
            </a:r>
          </a:p>
          <a:p>
            <a:r>
              <a:rPr lang="en-CA" dirty="0"/>
              <a:t>June 29</a:t>
            </a:r>
            <a:r>
              <a:rPr lang="en-CA" baseline="30000" dirty="0"/>
              <a:t>th</a:t>
            </a:r>
            <a:r>
              <a:rPr lang="en-CA" dirty="0"/>
              <a:t>, 2020</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DAC873-FBFB-4ABC-9548-6B2797E6EE87}"/>
              </a:ext>
            </a:extLst>
          </p:cNvPr>
          <p:cNvSpPr>
            <a:spLocks noGrp="1"/>
          </p:cNvSpPr>
          <p:nvPr>
            <p:ph type="title"/>
          </p:nvPr>
        </p:nvSpPr>
        <p:spPr/>
        <p:txBody>
          <a:bodyPr/>
          <a:lstStyle/>
          <a:p>
            <a:r>
              <a:rPr lang="en-US" dirty="0"/>
              <a:t>Measuring and Meeting Expectations</a:t>
            </a:r>
            <a:endParaRPr lang="en-CA" dirty="0"/>
          </a:p>
        </p:txBody>
      </p:sp>
      <p:sp>
        <p:nvSpPr>
          <p:cNvPr id="8" name="Content Placeholder 7">
            <a:extLst>
              <a:ext uri="{FF2B5EF4-FFF2-40B4-BE49-F238E27FC236}">
                <a16:creationId xmlns:a16="http://schemas.microsoft.com/office/drawing/2014/main" id="{4EDDA658-94DF-408C-889A-16BDFD4B417B}"/>
              </a:ext>
            </a:extLst>
          </p:cNvPr>
          <p:cNvSpPr>
            <a:spLocks noGrp="1"/>
          </p:cNvSpPr>
          <p:nvPr>
            <p:ph idx="1"/>
          </p:nvPr>
        </p:nvSpPr>
        <p:spPr/>
        <p:txBody>
          <a:bodyPr/>
          <a:lstStyle/>
          <a:p>
            <a:pPr marL="0" indent="0">
              <a:buNone/>
            </a:pPr>
            <a:r>
              <a:rPr lang="en-CA" dirty="0"/>
              <a:t>Why did you take this course? </a:t>
            </a:r>
          </a:p>
          <a:p>
            <a:pPr marL="0" indent="0">
              <a:buNone/>
            </a:pPr>
            <a:r>
              <a:rPr lang="en-CA" dirty="0"/>
              <a:t>What do you want to get out of this course?</a:t>
            </a:r>
          </a:p>
          <a:p>
            <a:pPr marL="0" indent="0">
              <a:buNone/>
            </a:pPr>
            <a:r>
              <a:rPr lang="en-CA" dirty="0"/>
              <a:t>What aspects of food and sustainability interest you? </a:t>
            </a:r>
          </a:p>
          <a:p>
            <a:pPr marL="0" indent="0">
              <a:buNone/>
            </a:pPr>
            <a:r>
              <a:rPr lang="en-CA" dirty="0"/>
              <a:t>What excites you about the course? </a:t>
            </a:r>
          </a:p>
          <a:p>
            <a:pPr marL="0" indent="0">
              <a:buNone/>
            </a:pPr>
            <a:r>
              <a:rPr lang="en-CA" dirty="0"/>
              <a:t>What issues do you foresee with the course? </a:t>
            </a:r>
          </a:p>
          <a:p>
            <a:pPr marL="0" indent="0">
              <a:buNone/>
            </a:pPr>
            <a:r>
              <a:rPr lang="en-CA" dirty="0"/>
              <a:t>How do you expect to do in the course? </a:t>
            </a:r>
            <a:endParaRPr lang="en-US" dirty="0"/>
          </a:p>
        </p:txBody>
      </p:sp>
    </p:spTree>
    <p:extLst>
      <p:ext uri="{BB962C8B-B14F-4D97-AF65-F5344CB8AC3E}">
        <p14:creationId xmlns:p14="http://schemas.microsoft.com/office/powerpoint/2010/main" val="152109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9558-F2CF-4DFB-83AA-CFE7FFF7CFC2}"/>
              </a:ext>
            </a:extLst>
          </p:cNvPr>
          <p:cNvSpPr>
            <a:spLocks noGrp="1"/>
          </p:cNvSpPr>
          <p:nvPr>
            <p:ph type="title"/>
          </p:nvPr>
        </p:nvSpPr>
        <p:spPr/>
        <p:txBody>
          <a:bodyPr/>
          <a:lstStyle/>
          <a:p>
            <a:r>
              <a:rPr lang="en-US" dirty="0"/>
              <a:t>Activity Planting a Seed</a:t>
            </a:r>
          </a:p>
        </p:txBody>
      </p:sp>
      <p:sp>
        <p:nvSpPr>
          <p:cNvPr id="3" name="Content Placeholder 2">
            <a:extLst>
              <a:ext uri="{FF2B5EF4-FFF2-40B4-BE49-F238E27FC236}">
                <a16:creationId xmlns:a16="http://schemas.microsoft.com/office/drawing/2014/main" id="{AC8C6DBC-CA78-419A-9131-03DA56369059}"/>
              </a:ext>
            </a:extLst>
          </p:cNvPr>
          <p:cNvSpPr>
            <a:spLocks noGrp="1"/>
          </p:cNvSpPr>
          <p:nvPr>
            <p:ph idx="1"/>
          </p:nvPr>
        </p:nvSpPr>
        <p:spPr/>
        <p:txBody>
          <a:bodyPr/>
          <a:lstStyle/>
          <a:p>
            <a:r>
              <a:rPr lang="en-US" dirty="0"/>
              <a:t>Like a seed grows into a plant, we will all grow intellectually together as a class. </a:t>
            </a:r>
          </a:p>
          <a:p>
            <a:endParaRPr lang="en-US" dirty="0"/>
          </a:p>
          <a:p>
            <a:r>
              <a:rPr lang="en-US" dirty="0"/>
              <a:t>Take care of your plant and we’ll take care of each other’s intellectual and social needs during this course. </a:t>
            </a:r>
          </a:p>
          <a:p>
            <a:endParaRPr lang="en-US" dirty="0"/>
          </a:p>
          <a:p>
            <a:r>
              <a:rPr lang="en-US" dirty="0"/>
              <a:t>Your plant will need water, room to grow, light and nutrients (if it grows big). </a:t>
            </a:r>
          </a:p>
          <a:p>
            <a:endParaRPr lang="en-US" dirty="0"/>
          </a:p>
          <a:p>
            <a:r>
              <a:rPr lang="en-US" dirty="0"/>
              <a:t>How can you grow a plant group discussion…</a:t>
            </a:r>
          </a:p>
        </p:txBody>
      </p:sp>
    </p:spTree>
    <p:extLst>
      <p:ext uri="{BB962C8B-B14F-4D97-AF65-F5344CB8AC3E}">
        <p14:creationId xmlns:p14="http://schemas.microsoft.com/office/powerpoint/2010/main" val="268576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3600" dirty="0"/>
              <a:t>Thanks!</a:t>
            </a:r>
          </a:p>
          <a:p>
            <a:r>
              <a:rPr lang="en-US" sz="3600" dirty="0"/>
              <a:t>Have a great day!</a:t>
            </a:r>
          </a:p>
          <a:p>
            <a:endParaRPr lang="en-US" sz="3600" dirty="0"/>
          </a:p>
          <a:p>
            <a:r>
              <a:rPr lang="en-US" sz="3600" dirty="0"/>
              <a:t>Before Next Class – Plant a Seed</a:t>
            </a:r>
          </a:p>
        </p:txBody>
      </p:sp>
    </p:spTree>
    <p:extLst>
      <p:ext uri="{BB962C8B-B14F-4D97-AF65-F5344CB8AC3E}">
        <p14:creationId xmlns:p14="http://schemas.microsoft.com/office/powerpoint/2010/main" val="185641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 Let’s Talk About Food</a:t>
            </a:r>
          </a:p>
        </p:txBody>
      </p:sp>
      <p:sp>
        <p:nvSpPr>
          <p:cNvPr id="3" name="Content Placeholder 2"/>
          <p:cNvSpPr>
            <a:spLocks noGrp="1"/>
          </p:cNvSpPr>
          <p:nvPr>
            <p:ph idx="1"/>
          </p:nvPr>
        </p:nvSpPr>
        <p:spPr/>
        <p:txBody>
          <a:bodyPr>
            <a:normAutofit fontScale="92500" lnSpcReduction="10000"/>
          </a:bodyPr>
          <a:lstStyle/>
          <a:p>
            <a:pPr marL="0" indent="0">
              <a:buNone/>
            </a:pPr>
            <a:r>
              <a:rPr lang="en-CA" dirty="0"/>
              <a:t>What is your name? Tell the group about yourself in a minute!</a:t>
            </a:r>
          </a:p>
          <a:p>
            <a:pPr marL="0" indent="0">
              <a:buNone/>
            </a:pPr>
            <a:r>
              <a:rPr lang="en-CA" dirty="0"/>
              <a:t>What type of food consumer are you? </a:t>
            </a:r>
          </a:p>
          <a:p>
            <a:pPr marL="0" indent="0">
              <a:buNone/>
            </a:pPr>
            <a:r>
              <a:rPr lang="en-CA" dirty="0"/>
              <a:t>	What’s your favourite/least favourite food? Why?</a:t>
            </a:r>
          </a:p>
          <a:p>
            <a:pPr marL="0" indent="0">
              <a:buNone/>
            </a:pPr>
            <a:r>
              <a:rPr lang="en-CA" dirty="0"/>
              <a:t>	Do you have any specific dietary needs (vegan, vegetarian, allergies, etc.)?</a:t>
            </a:r>
          </a:p>
          <a:p>
            <a:pPr marL="0" indent="0">
              <a:buNone/>
            </a:pPr>
            <a:r>
              <a:rPr lang="en-CA" dirty="0"/>
              <a:t>	Are you a conscientious food consumer? Why? Why not?  </a:t>
            </a:r>
          </a:p>
          <a:p>
            <a:pPr marL="0" indent="0">
              <a:buNone/>
            </a:pPr>
            <a:r>
              <a:rPr lang="en-CA" dirty="0"/>
              <a:t>	</a:t>
            </a:r>
          </a:p>
          <a:p>
            <a:pPr marL="0" indent="0">
              <a:buNone/>
            </a:pPr>
            <a:r>
              <a:rPr lang="en-CA" dirty="0"/>
              <a:t>What experience do you have producing food (gardening, farming, etc.)?</a:t>
            </a:r>
          </a:p>
          <a:p>
            <a:pPr marL="0" indent="0">
              <a:buNone/>
            </a:pPr>
            <a:r>
              <a:rPr lang="en-CA" dirty="0"/>
              <a:t>What experience do you have transforming/processing food (cooking)?</a:t>
            </a:r>
          </a:p>
          <a:p>
            <a:pPr marL="0" indent="0">
              <a:buNone/>
            </a:pPr>
            <a:r>
              <a:rPr lang="en-CA" dirty="0"/>
              <a:t>What experience do you have preserving food (canning, fermenting, etc.)?</a:t>
            </a:r>
          </a:p>
          <a:p>
            <a:pPr marL="0" indent="0">
              <a:buNone/>
            </a:pPr>
            <a:r>
              <a:rPr lang="en-CA" dirty="0"/>
              <a:t>What experience do you have with waste management (composting, repurposing, etc.)? </a:t>
            </a:r>
          </a:p>
        </p:txBody>
      </p:sp>
    </p:spTree>
    <p:extLst>
      <p:ext uri="{BB962C8B-B14F-4D97-AF65-F5344CB8AC3E}">
        <p14:creationId xmlns:p14="http://schemas.microsoft.com/office/powerpoint/2010/main" val="161422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Importance of Action Based Research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sz="2400" dirty="0"/>
              <a:t>Why are action based projects important? </a:t>
            </a:r>
          </a:p>
          <a:p>
            <a:pPr lvl="1"/>
            <a:r>
              <a:rPr lang="en-US" dirty="0"/>
              <a:t>It is important to challenge the problematic dominant epistemological understandings of food. </a:t>
            </a:r>
          </a:p>
          <a:p>
            <a:pPr lvl="1"/>
            <a:r>
              <a:rPr lang="en-US" dirty="0"/>
              <a:t>Instead we should produce ontological formations of the world we want by co-creating and co-recreating social relations that produce positive outcomes on people and the planet. </a:t>
            </a:r>
          </a:p>
          <a:p>
            <a:pPr lvl="1"/>
            <a:r>
              <a:rPr lang="en-US" dirty="0"/>
              <a:t>Action based learning theories incorporate students and facilitators as co-learners and co-collaborators. Together, they learn by doing. They also connect with the community. </a:t>
            </a:r>
          </a:p>
          <a:p>
            <a:pPr lvl="1"/>
            <a:endParaRPr lang="en-US" dirty="0"/>
          </a:p>
          <a:p>
            <a:r>
              <a:rPr lang="en-US" dirty="0"/>
              <a:t>Epistemology – A term meaning “theory of knowledge,” which gets at the </a:t>
            </a:r>
            <a:r>
              <a:rPr lang="en-US" i="1" dirty="0"/>
              <a:t>how we know </a:t>
            </a:r>
            <a:r>
              <a:rPr lang="en-US" dirty="0"/>
              <a:t>about the social world that lies behind all theoretical approaches. (</a:t>
            </a:r>
            <a:r>
              <a:rPr lang="en-US" sz="1100" dirty="0"/>
              <a:t>Frampton, Kinsman, Thompson, </a:t>
            </a:r>
            <a:r>
              <a:rPr lang="en-US" sz="1100" dirty="0" err="1"/>
              <a:t>Tileczek</a:t>
            </a:r>
            <a:r>
              <a:rPr lang="en-US" sz="1100" dirty="0"/>
              <a:t>, (2006)</a:t>
            </a:r>
            <a:r>
              <a:rPr lang="en-US" sz="1900" dirty="0"/>
              <a:t>)</a:t>
            </a:r>
            <a:endParaRPr lang="en-US" dirty="0"/>
          </a:p>
          <a:p>
            <a:r>
              <a:rPr lang="en-US" dirty="0"/>
              <a:t>Ontology – Assumptions relating to how the social </a:t>
            </a:r>
            <a:r>
              <a:rPr lang="en-US" i="1" dirty="0"/>
              <a:t>comes into being </a:t>
            </a:r>
            <a:r>
              <a:rPr lang="en-US" dirty="0"/>
              <a:t>that inform all theories and ways of writing the social. (</a:t>
            </a:r>
            <a:r>
              <a:rPr lang="en-US" sz="1100" dirty="0"/>
              <a:t>Frampton, Kinsman, Thompson, </a:t>
            </a:r>
            <a:r>
              <a:rPr lang="en-US" sz="1100" dirty="0" err="1"/>
              <a:t>Tileczek</a:t>
            </a:r>
            <a:r>
              <a:rPr lang="en-US" sz="1100" dirty="0"/>
              <a:t>, (2006)</a:t>
            </a:r>
            <a:r>
              <a:rPr lang="en-US" sz="1900" dirty="0"/>
              <a:t>)</a:t>
            </a:r>
            <a:endParaRPr lang="en-US" sz="1100" dirty="0"/>
          </a:p>
          <a:p>
            <a:endParaRPr lang="en-US" dirty="0"/>
          </a:p>
        </p:txBody>
      </p:sp>
    </p:spTree>
    <p:extLst>
      <p:ext uri="{BB962C8B-B14F-4D97-AF65-F5344CB8AC3E}">
        <p14:creationId xmlns:p14="http://schemas.microsoft.com/office/powerpoint/2010/main" val="193735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normAutofit/>
          </a:bodyPr>
          <a:lstStyle/>
          <a:p>
            <a:r>
              <a:rPr lang="en-US" sz="4000" dirty="0"/>
              <a:t>The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lnSpcReduction="10000"/>
          </a:bodyPr>
          <a:lstStyle/>
          <a:p>
            <a:r>
              <a:rPr lang="en-CA" dirty="0"/>
              <a:t>The world has or will soon have the agricultural technology available to feed the 8.3 billion people anticipated in the next quarter of a century. The more pertinent question today is whether farmers and ranchers will be permitted to use that technology. Extremists in the environmental movement, largely from rich nations and/or the privileged strata of society in poor nations, seem to be doing everything they can to stop scientific progress in its tracks. It is sad that some scientists, many of whom should or do know better, have also jumped on the extremist environmental bandwagon in search of research funds. When scientists align themselves with </a:t>
            </a:r>
            <a:r>
              <a:rPr lang="en-CA" dirty="0" err="1"/>
              <a:t>antiscience</a:t>
            </a:r>
            <a:r>
              <a:rPr lang="en-CA" dirty="0"/>
              <a:t> political movements or lend their name to unscientific propositions, what are we to think? Is it any wonder that science is losing its constituency? We must be on guard against politically opportunistic, pseudo-scientists…</a:t>
            </a:r>
            <a:endParaRPr lang="en-US" dirty="0"/>
          </a:p>
          <a:p>
            <a:r>
              <a:rPr lang="en-US" dirty="0"/>
              <a:t>Borlaug, N., E. (2000) Ending World Hunger. The Promise of Biotechnology and the Threat of </a:t>
            </a:r>
            <a:r>
              <a:rPr lang="en-US" dirty="0" err="1"/>
              <a:t>Antiscience</a:t>
            </a:r>
            <a:r>
              <a:rPr lang="en-US" dirty="0"/>
              <a:t> Zealotry, Plant Physiology, 124(2) pp. 488. </a:t>
            </a:r>
          </a:p>
          <a:p>
            <a:r>
              <a:rPr lang="en-US" dirty="0"/>
              <a:t> </a:t>
            </a:r>
          </a:p>
          <a:p>
            <a:endParaRPr lang="en-US" dirty="0"/>
          </a:p>
        </p:txBody>
      </p:sp>
    </p:spTree>
    <p:extLst>
      <p:ext uri="{BB962C8B-B14F-4D97-AF65-F5344CB8AC3E}">
        <p14:creationId xmlns:p14="http://schemas.microsoft.com/office/powerpoint/2010/main" val="148896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normAutofit/>
          </a:bodyPr>
          <a:lstStyle/>
          <a:p>
            <a:r>
              <a:rPr lang="en-US" sz="3900" dirty="0"/>
              <a:t>Critique of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fontScale="85000" lnSpcReduction="10000"/>
          </a:bodyPr>
          <a:lstStyle/>
          <a:p>
            <a:r>
              <a:rPr lang="en-US" dirty="0"/>
              <a:t>When poisons are introduced into agriculture to control pests, or when GMOs are introduced under the argument of “feeding the world,” the justification given is always “science”. But “science” does not have a singular entity, and it did not come into existence within a vacuum. Today, what we generally refer to as “science” is in fact Western, mechanistic, reductionist modern science, which became the dominant practice of understanding the world during the Industrial Revolution and has continued as the dominant paradigm….To shape the industrial system in the form of new, violent technologies, and to shape the capitalist system in the form of new, profit-driven economics, a certain </a:t>
            </a:r>
            <a:r>
              <a:rPr lang="en-US" i="1" dirty="0"/>
              <a:t>type</a:t>
            </a:r>
            <a:r>
              <a:rPr lang="en-US" dirty="0"/>
              <a:t> of science was promoted and privileged as the </a:t>
            </a:r>
            <a:r>
              <a:rPr lang="en-US" i="1" dirty="0"/>
              <a:t>only</a:t>
            </a:r>
            <a:r>
              <a:rPr lang="en-US" dirty="0"/>
              <a:t> scientific knowledge system. Two scientific theories came to dominate this new, industrial paradigm, and they continue to shape practices of food, agriculture, health, and nutrition even today. The first is a Newtonian-Cartesian idea of separation: a fragmented world made of fixed, immutable atoms…The second significant theory that has framed the knowledge paradigm for industrial agriculture is Darwin’s theory of competition as the basis for evolution…The Newtonian-Cartesian theory of fragmentation and separation and the Darwinian paradigm of competition, have led to a nonrenewable use of Earth’s resources, a </a:t>
            </a:r>
            <a:r>
              <a:rPr lang="en-US" dirty="0" err="1"/>
              <a:t>nonsustainable</a:t>
            </a:r>
            <a:r>
              <a:rPr lang="en-US" dirty="0"/>
              <a:t> model for food and agriculture, and an unhealthy model of health and nutrition. An emphasis on the legitimacy of these arguments as the sole “scientific” approach has created a knowledge apartheid by discounting the knowledge of Mother Earth.</a:t>
            </a:r>
          </a:p>
          <a:p>
            <a:r>
              <a:rPr lang="en-CA" dirty="0"/>
              <a:t>Shiva, V. (Shiva, V. (2016) Who Really Feeds the World, North Atlantic Books, pp. 4 – 7.</a:t>
            </a:r>
            <a:endParaRPr lang="en-US" dirty="0"/>
          </a:p>
          <a:p>
            <a:r>
              <a:rPr lang="en-US" dirty="0"/>
              <a:t> </a:t>
            </a:r>
          </a:p>
          <a:p>
            <a:endParaRPr lang="en-US" dirty="0"/>
          </a:p>
        </p:txBody>
      </p:sp>
    </p:spTree>
    <p:extLst>
      <p:ext uri="{BB962C8B-B14F-4D97-AF65-F5344CB8AC3E}">
        <p14:creationId xmlns:p14="http://schemas.microsoft.com/office/powerpoint/2010/main" val="169128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C6E8-F708-4CC3-81B5-C246A6EF3190}"/>
              </a:ext>
            </a:extLst>
          </p:cNvPr>
          <p:cNvSpPr>
            <a:spLocks noGrp="1"/>
          </p:cNvSpPr>
          <p:nvPr>
            <p:ph type="title"/>
          </p:nvPr>
        </p:nvSpPr>
        <p:spPr/>
        <p:txBody>
          <a:bodyPr/>
          <a:lstStyle/>
          <a:p>
            <a:r>
              <a:rPr lang="en-US" dirty="0"/>
              <a:t>Food for Thought</a:t>
            </a:r>
            <a:endParaRPr lang="en-CA" dirty="0"/>
          </a:p>
        </p:txBody>
      </p:sp>
      <p:sp>
        <p:nvSpPr>
          <p:cNvPr id="3" name="Content Placeholder 2">
            <a:extLst>
              <a:ext uri="{FF2B5EF4-FFF2-40B4-BE49-F238E27FC236}">
                <a16:creationId xmlns:a16="http://schemas.microsoft.com/office/drawing/2014/main" id="{0C88593F-9227-45E5-B303-C417B4B1C8DF}"/>
              </a:ext>
            </a:extLst>
          </p:cNvPr>
          <p:cNvSpPr>
            <a:spLocks noGrp="1"/>
          </p:cNvSpPr>
          <p:nvPr>
            <p:ph idx="1"/>
          </p:nvPr>
        </p:nvSpPr>
        <p:spPr/>
        <p:txBody>
          <a:bodyPr>
            <a:normAutofit fontScale="92500" lnSpcReduction="10000"/>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r>
              <a:rPr lang="en-US" dirty="0"/>
              <a:t>We have created a society which appears to be totally beyond our control, but which in reality depends on our act of constant re-creation. The problem is not to destroy that society, but to stop creating it. Capitalism exists today not because we created it two hundred years ago or a hundred years ago, but because we created it today. If we do not create it tomorrow, it will not exist. (Holloway, 2010, p. 230)</a:t>
            </a:r>
            <a:endParaRPr lang="en-CA" dirty="0"/>
          </a:p>
          <a:p>
            <a:r>
              <a:rPr lang="en-US" dirty="0"/>
              <a:t>We make capitalism by creating and recreating the social relations of capitalism: we must stop doing so, we must do something else, live different social relations. Revolution is simply that: to stop making capitalism and do something else instead. The struggle is not a struggle for survival (that is the genuine struggle of abstract labour) but a struggle to live. (Holloway, 2010, p. 236)</a:t>
            </a:r>
            <a:endParaRPr lang="en-CA" dirty="0"/>
          </a:p>
          <a:p>
            <a:endParaRPr lang="en-CA" dirty="0"/>
          </a:p>
        </p:txBody>
      </p:sp>
    </p:spTree>
    <p:extLst>
      <p:ext uri="{BB962C8B-B14F-4D97-AF65-F5344CB8AC3E}">
        <p14:creationId xmlns:p14="http://schemas.microsoft.com/office/powerpoint/2010/main" val="156820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6817-4457-4555-BDA4-95D4417DD86F}"/>
              </a:ext>
            </a:extLst>
          </p:cNvPr>
          <p:cNvSpPr>
            <a:spLocks noGrp="1"/>
          </p:cNvSpPr>
          <p:nvPr>
            <p:ph type="title"/>
          </p:nvPr>
        </p:nvSpPr>
        <p:spPr/>
        <p:txBody>
          <a:bodyPr>
            <a:normAutofit/>
          </a:bodyPr>
          <a:lstStyle/>
          <a:p>
            <a:r>
              <a:rPr lang="en-US" sz="4000" dirty="0"/>
              <a:t>What does it Mean to Have a Sustainable Diet? </a:t>
            </a:r>
            <a:endParaRPr lang="en-CA" sz="4000" dirty="0"/>
          </a:p>
        </p:txBody>
      </p:sp>
      <p:sp>
        <p:nvSpPr>
          <p:cNvPr id="3" name="Content Placeholder 2">
            <a:extLst>
              <a:ext uri="{FF2B5EF4-FFF2-40B4-BE49-F238E27FC236}">
                <a16:creationId xmlns:a16="http://schemas.microsoft.com/office/drawing/2014/main" id="{D92A2778-FDC7-4678-A0E3-E0C45070306B}"/>
              </a:ext>
            </a:extLst>
          </p:cNvPr>
          <p:cNvSpPr>
            <a:spLocks noGrp="1"/>
          </p:cNvSpPr>
          <p:nvPr>
            <p:ph idx="1"/>
          </p:nvPr>
        </p:nvSpPr>
        <p:spPr/>
        <p:txBody>
          <a:bodyPr/>
          <a:lstStyle/>
          <a:p>
            <a:r>
              <a:rPr lang="en-US" dirty="0"/>
              <a:t>Is your diet sustainable?</a:t>
            </a:r>
            <a:endParaRPr lang="en-CA" dirty="0"/>
          </a:p>
          <a:p>
            <a:r>
              <a:rPr lang="en-US" dirty="0"/>
              <a:t> </a:t>
            </a:r>
            <a:endParaRPr lang="en-CA" dirty="0"/>
          </a:p>
          <a:p>
            <a:endParaRPr lang="en-CA" dirty="0"/>
          </a:p>
        </p:txBody>
      </p:sp>
    </p:spTree>
    <p:extLst>
      <p:ext uri="{BB962C8B-B14F-4D97-AF65-F5344CB8AC3E}">
        <p14:creationId xmlns:p14="http://schemas.microsoft.com/office/powerpoint/2010/main" val="164808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DDDC-939E-4FA0-A46E-48CC586DAC9C}"/>
              </a:ext>
            </a:extLst>
          </p:cNvPr>
          <p:cNvSpPr>
            <a:spLocks noGrp="1"/>
          </p:cNvSpPr>
          <p:nvPr>
            <p:ph type="title"/>
          </p:nvPr>
        </p:nvSpPr>
        <p:spPr/>
        <p:txBody>
          <a:bodyPr/>
          <a:lstStyle/>
          <a:p>
            <a:r>
              <a:rPr lang="en-US" dirty="0"/>
              <a:t>What does it Mean to Have a Sustainable Diet? </a:t>
            </a:r>
            <a:endParaRPr lang="en-CA" dirty="0"/>
          </a:p>
        </p:txBody>
      </p:sp>
      <p:sp>
        <p:nvSpPr>
          <p:cNvPr id="3" name="Content Placeholder 2">
            <a:extLst>
              <a:ext uri="{FF2B5EF4-FFF2-40B4-BE49-F238E27FC236}">
                <a16:creationId xmlns:a16="http://schemas.microsoft.com/office/drawing/2014/main" id="{B90E602F-9389-42D9-A6B7-23DF8536E4FB}"/>
              </a:ext>
            </a:extLst>
          </p:cNvPr>
          <p:cNvSpPr>
            <a:spLocks noGrp="1"/>
          </p:cNvSpPr>
          <p:nvPr>
            <p:ph idx="1"/>
          </p:nvPr>
        </p:nvSpPr>
        <p:spPr/>
        <p:txBody>
          <a:bodyPr>
            <a:normAutofit/>
          </a:bodyPr>
          <a:lstStyle/>
          <a:p>
            <a:r>
              <a:rPr lang="en-US" dirty="0"/>
              <a:t>The term sustainability has lost meaning because it has been used for corporate/political greenwashing.</a:t>
            </a:r>
          </a:p>
          <a:p>
            <a:r>
              <a:rPr lang="en-US" dirty="0"/>
              <a:t>We need to refocus the conversation on what we are sustaining.</a:t>
            </a:r>
          </a:p>
          <a:p>
            <a:r>
              <a:rPr lang="en-US" dirty="0"/>
              <a:t>Sustainability refers to the perpetuation of </a:t>
            </a:r>
            <a:r>
              <a:rPr lang="en-US" i="1" dirty="0"/>
              <a:t>something</a:t>
            </a:r>
            <a:r>
              <a:rPr lang="en-US" dirty="0"/>
              <a:t>…the </a:t>
            </a:r>
            <a:r>
              <a:rPr lang="en-US" i="1" dirty="0"/>
              <a:t>something</a:t>
            </a:r>
            <a:r>
              <a:rPr lang="en-US" dirty="0"/>
              <a:t> is the important factor!</a:t>
            </a:r>
          </a:p>
          <a:p>
            <a:r>
              <a:rPr lang="en-US" dirty="0"/>
              <a:t>Instead we should ask: </a:t>
            </a:r>
          </a:p>
          <a:p>
            <a:pPr lvl="1"/>
            <a:r>
              <a:rPr lang="en-US" dirty="0"/>
              <a:t>What social, environmental and political conditions does our food practices sustain?</a:t>
            </a:r>
          </a:p>
          <a:p>
            <a:pPr lvl="2"/>
            <a:r>
              <a:rPr lang="en-US" dirty="0"/>
              <a:t>Effects can be positive and/or negative</a:t>
            </a:r>
          </a:p>
          <a:p>
            <a:pPr lvl="2"/>
            <a:r>
              <a:rPr lang="en-US" dirty="0"/>
              <a:t>Intended and/or unintended</a:t>
            </a:r>
          </a:p>
          <a:p>
            <a:pPr lvl="2"/>
            <a:r>
              <a:rPr lang="en-US" dirty="0"/>
              <a:t>We can be aware and/or unaware of these effects</a:t>
            </a:r>
          </a:p>
          <a:p>
            <a:pPr lvl="2"/>
            <a:r>
              <a:rPr lang="en-US" dirty="0"/>
              <a:t>Effects can take place on a macro and/or micro level</a:t>
            </a:r>
          </a:p>
          <a:p>
            <a:endParaRPr lang="en-US" dirty="0"/>
          </a:p>
        </p:txBody>
      </p:sp>
    </p:spTree>
    <p:extLst>
      <p:ext uri="{BB962C8B-B14F-4D97-AF65-F5344CB8AC3E}">
        <p14:creationId xmlns:p14="http://schemas.microsoft.com/office/powerpoint/2010/main" val="312534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4A8A-588B-4D01-AF97-FA2EDF34CDA0}"/>
              </a:ext>
            </a:extLst>
          </p:cNvPr>
          <p:cNvSpPr>
            <a:spLocks noGrp="1"/>
          </p:cNvSpPr>
          <p:nvPr>
            <p:ph type="title"/>
          </p:nvPr>
        </p:nvSpPr>
        <p:spPr/>
        <p:txBody>
          <a:bodyPr/>
          <a:lstStyle/>
          <a:p>
            <a:r>
              <a:rPr lang="en-US" dirty="0"/>
              <a:t>Is Your Diet Sustainable? </a:t>
            </a:r>
            <a:endParaRPr lang="en-CA" dirty="0"/>
          </a:p>
        </p:txBody>
      </p:sp>
      <p:sp>
        <p:nvSpPr>
          <p:cNvPr id="3" name="Content Placeholder 2">
            <a:extLst>
              <a:ext uri="{FF2B5EF4-FFF2-40B4-BE49-F238E27FC236}">
                <a16:creationId xmlns:a16="http://schemas.microsoft.com/office/drawing/2014/main" id="{4B389C16-B4E2-441D-A9E8-46949DBD1AF6}"/>
              </a:ext>
            </a:extLst>
          </p:cNvPr>
          <p:cNvSpPr>
            <a:spLocks noGrp="1"/>
          </p:cNvSpPr>
          <p:nvPr>
            <p:ph idx="1"/>
          </p:nvPr>
        </p:nvSpPr>
        <p:spPr/>
        <p:txBody>
          <a:bodyPr/>
          <a:lstStyle/>
          <a:p>
            <a:r>
              <a:rPr lang="en-US" dirty="0"/>
              <a:t>Digging deeper, we can ask:</a:t>
            </a:r>
          </a:p>
          <a:p>
            <a:r>
              <a:rPr lang="en-US" dirty="0"/>
              <a:t>Political economic conditions: </a:t>
            </a:r>
          </a:p>
          <a:p>
            <a:pPr lvl="1"/>
            <a:r>
              <a:rPr lang="en-US" dirty="0"/>
              <a:t>What were the labour conditions of the farmers that produced your food? </a:t>
            </a:r>
          </a:p>
          <a:p>
            <a:pPr lvl="1"/>
            <a:r>
              <a:rPr lang="en-US" dirty="0"/>
              <a:t>What social inequalities are expressed via your food consumption? </a:t>
            </a:r>
          </a:p>
          <a:p>
            <a:r>
              <a:rPr lang="en-US" dirty="0"/>
              <a:t>Individual and Social Health</a:t>
            </a:r>
          </a:p>
          <a:p>
            <a:pPr lvl="1"/>
            <a:r>
              <a:rPr lang="en-US" dirty="0"/>
              <a:t>How does your diet contribute to your individual health?</a:t>
            </a:r>
          </a:p>
          <a:p>
            <a:pPr lvl="1"/>
            <a:r>
              <a:rPr lang="en-US" dirty="0"/>
              <a:t>How does your diet impact the health of the community and the world at large?</a:t>
            </a:r>
          </a:p>
          <a:p>
            <a:r>
              <a:rPr lang="en-US" dirty="0"/>
              <a:t>Environmental Health </a:t>
            </a:r>
          </a:p>
          <a:p>
            <a:pPr lvl="1"/>
            <a:r>
              <a:rPr lang="en-US" dirty="0"/>
              <a:t>How does your diet affect biodiversity?</a:t>
            </a:r>
          </a:p>
          <a:p>
            <a:pPr lvl="1"/>
            <a:r>
              <a:rPr lang="en-US" dirty="0"/>
              <a:t>What is the environmental impact of your diet?</a:t>
            </a:r>
            <a:endParaRPr lang="en-CA" dirty="0"/>
          </a:p>
        </p:txBody>
      </p:sp>
    </p:spTree>
    <p:extLst>
      <p:ext uri="{BB962C8B-B14F-4D97-AF65-F5344CB8AC3E}">
        <p14:creationId xmlns:p14="http://schemas.microsoft.com/office/powerpoint/2010/main" val="395063890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1457</TotalTime>
  <Words>1339</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Calibri Light</vt:lpstr>
      <vt:lpstr>Retrospect</vt:lpstr>
      <vt:lpstr>Food and Sustainability</vt:lpstr>
      <vt:lpstr>Introduction – Let’s Talk About Food</vt:lpstr>
      <vt:lpstr>Importance of Action Based Research </vt:lpstr>
      <vt:lpstr>The Dominant Epistemological View of Food?</vt:lpstr>
      <vt:lpstr>Critique of Dominant Epistemological View of Food</vt:lpstr>
      <vt:lpstr>Food for Thought</vt:lpstr>
      <vt:lpstr>What does it Mean to Have a Sustainable Diet? </vt:lpstr>
      <vt:lpstr>What does it Mean to Have a Sustainable Diet? </vt:lpstr>
      <vt:lpstr>Is Your Diet Sustainable? </vt:lpstr>
      <vt:lpstr>Prioritize the Biosphere and Social Relations Over the Market</vt:lpstr>
      <vt:lpstr>Measuring and Meeting Expectations</vt:lpstr>
      <vt:lpstr>Activity Planting a Seed</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102</cp:revision>
  <dcterms:created xsi:type="dcterms:W3CDTF">2016-08-29T02:04:56Z</dcterms:created>
  <dcterms:modified xsi:type="dcterms:W3CDTF">2020-06-29T04:20:50Z</dcterms:modified>
</cp:coreProperties>
</file>