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94" r:id="rId3"/>
    <p:sldId id="295" r:id="rId4"/>
    <p:sldId id="296" r:id="rId5"/>
    <p:sldId id="318" r:id="rId6"/>
    <p:sldId id="311" r:id="rId7"/>
    <p:sldId id="326" r:id="rId8"/>
    <p:sldId id="327" r:id="rId9"/>
    <p:sldId id="32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87" d="100"/>
          <a:sy n="87" d="100"/>
        </p:scale>
        <p:origin x="64" y="3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2020-07-22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2020-07-22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2020-07-22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2020-07-22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2020-07-22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2020-07-22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2020-07-22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2020-07-22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2020-07-22</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2020-07-22</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2020-07-22</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2020-07-22</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Sustainability</a:t>
            </a:r>
          </a:p>
        </p:txBody>
      </p:sp>
      <p:sp>
        <p:nvSpPr>
          <p:cNvPr id="3" name="Subtitle 2"/>
          <p:cNvSpPr>
            <a:spLocks noGrp="1"/>
          </p:cNvSpPr>
          <p:nvPr>
            <p:ph type="subTitle" idx="1"/>
          </p:nvPr>
        </p:nvSpPr>
        <p:spPr/>
        <p:txBody>
          <a:bodyPr>
            <a:normAutofit/>
          </a:bodyPr>
          <a:lstStyle/>
          <a:p>
            <a:r>
              <a:rPr lang="en-CA" dirty="0"/>
              <a:t>Mapping the Community Food System in Lachine</a:t>
            </a:r>
          </a:p>
          <a:p>
            <a:r>
              <a:rPr lang="en-CA" dirty="0"/>
              <a:t>Erik Chevrier</a:t>
            </a:r>
          </a:p>
        </p:txBody>
      </p:sp>
    </p:spTree>
    <p:extLst>
      <p:ext uri="{BB962C8B-B14F-4D97-AF65-F5344CB8AC3E}">
        <p14:creationId xmlns:p14="http://schemas.microsoft.com/office/powerpoint/2010/main" val="918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CF9C0-7FDA-489D-BBF0-FBB69D86C28B}"/>
              </a:ext>
            </a:extLst>
          </p:cNvPr>
          <p:cNvSpPr>
            <a:spLocks noGrp="1"/>
          </p:cNvSpPr>
          <p:nvPr>
            <p:ph type="title"/>
          </p:nvPr>
        </p:nvSpPr>
        <p:spPr/>
        <p:txBody>
          <a:bodyPr/>
          <a:lstStyle/>
          <a:p>
            <a:r>
              <a:rPr lang="en-US" dirty="0"/>
              <a:t>Importance of Action Based Research </a:t>
            </a:r>
          </a:p>
        </p:txBody>
      </p:sp>
      <p:sp>
        <p:nvSpPr>
          <p:cNvPr id="3" name="Content Placeholder 2">
            <a:extLst>
              <a:ext uri="{FF2B5EF4-FFF2-40B4-BE49-F238E27FC236}">
                <a16:creationId xmlns:a16="http://schemas.microsoft.com/office/drawing/2014/main" id="{B33F7CD9-455A-4AFA-9DE3-F27647571C5E}"/>
              </a:ext>
            </a:extLst>
          </p:cNvPr>
          <p:cNvSpPr>
            <a:spLocks noGrp="1"/>
          </p:cNvSpPr>
          <p:nvPr>
            <p:ph idx="1"/>
          </p:nvPr>
        </p:nvSpPr>
        <p:spPr/>
        <p:txBody>
          <a:bodyPr>
            <a:normAutofit/>
          </a:bodyPr>
          <a:lstStyle/>
          <a:p>
            <a:r>
              <a:rPr lang="en-US" sz="2400" dirty="0"/>
              <a:t>Why are action-based projects important? </a:t>
            </a:r>
          </a:p>
          <a:p>
            <a:pPr lvl="1"/>
            <a:r>
              <a:rPr lang="en-US" dirty="0"/>
              <a:t>It is important to challenge the problematic dominant epistemological understandings of food. </a:t>
            </a:r>
          </a:p>
          <a:p>
            <a:pPr lvl="1"/>
            <a:r>
              <a:rPr lang="en-US" dirty="0"/>
              <a:t>Instead we should produce ontological formations of the world we want by co-creating and co-recreating social relations that produce positive outcomes on people and the planet. </a:t>
            </a:r>
          </a:p>
          <a:p>
            <a:pPr lvl="1"/>
            <a:r>
              <a:rPr lang="en-US" dirty="0"/>
              <a:t>Action based learning theories incorporate students and facilitators as co-learners and co-collaborators. Together, they learn by doing. They also connect with the community. </a:t>
            </a:r>
          </a:p>
          <a:p>
            <a:pPr lvl="1"/>
            <a:endParaRPr lang="en-US" dirty="0"/>
          </a:p>
          <a:p>
            <a:r>
              <a:rPr lang="en-US" dirty="0"/>
              <a:t>Ontology – Assumptions relating to how the social </a:t>
            </a:r>
            <a:r>
              <a:rPr lang="en-US" i="1" dirty="0"/>
              <a:t>comes into being </a:t>
            </a:r>
            <a:r>
              <a:rPr lang="en-US" dirty="0"/>
              <a:t>that inform all theories and ways of writing the social. (</a:t>
            </a:r>
            <a:r>
              <a:rPr lang="en-US" sz="1100" dirty="0"/>
              <a:t>Frampton, Kinsman, Thompson, </a:t>
            </a:r>
            <a:r>
              <a:rPr lang="en-US" sz="1100" dirty="0" err="1"/>
              <a:t>Tileczek</a:t>
            </a:r>
            <a:r>
              <a:rPr lang="en-US" sz="1100" dirty="0"/>
              <a:t>, (2006)</a:t>
            </a:r>
            <a:r>
              <a:rPr lang="en-US" sz="1900" dirty="0"/>
              <a:t>)</a:t>
            </a:r>
            <a:endParaRPr lang="en-US" sz="1100" dirty="0"/>
          </a:p>
          <a:p>
            <a:endParaRPr lang="en-US" dirty="0"/>
          </a:p>
        </p:txBody>
      </p:sp>
    </p:spTree>
    <p:extLst>
      <p:ext uri="{BB962C8B-B14F-4D97-AF65-F5344CB8AC3E}">
        <p14:creationId xmlns:p14="http://schemas.microsoft.com/office/powerpoint/2010/main" val="1937351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A04FB-7E33-466D-AC23-934106E2BAFA}"/>
              </a:ext>
            </a:extLst>
          </p:cNvPr>
          <p:cNvSpPr>
            <a:spLocks noGrp="1"/>
          </p:cNvSpPr>
          <p:nvPr>
            <p:ph type="title"/>
          </p:nvPr>
        </p:nvSpPr>
        <p:spPr/>
        <p:txBody>
          <a:bodyPr>
            <a:normAutofit/>
          </a:bodyPr>
          <a:lstStyle/>
          <a:p>
            <a:r>
              <a:rPr lang="en-US" sz="4000" dirty="0"/>
              <a:t>The Dominant Epistemological View of Food?</a:t>
            </a:r>
          </a:p>
        </p:txBody>
      </p:sp>
      <p:sp>
        <p:nvSpPr>
          <p:cNvPr id="3" name="Content Placeholder 2">
            <a:extLst>
              <a:ext uri="{FF2B5EF4-FFF2-40B4-BE49-F238E27FC236}">
                <a16:creationId xmlns:a16="http://schemas.microsoft.com/office/drawing/2014/main" id="{74A90693-DCE4-4A33-9827-7A6A93FC9F21}"/>
              </a:ext>
            </a:extLst>
          </p:cNvPr>
          <p:cNvSpPr>
            <a:spLocks noGrp="1"/>
          </p:cNvSpPr>
          <p:nvPr>
            <p:ph idx="1"/>
          </p:nvPr>
        </p:nvSpPr>
        <p:spPr/>
        <p:txBody>
          <a:bodyPr>
            <a:normAutofit lnSpcReduction="10000"/>
          </a:bodyPr>
          <a:lstStyle/>
          <a:p>
            <a:r>
              <a:rPr lang="en-CA" dirty="0"/>
              <a:t>The world has or will soon have the agricultural technology available to feed the 8.3 billion people anticipated in the next quarter of a century. The more pertinent question today is whether farmers and ranchers will be permitted to use that technology. Extremists in the environmental movement, largely from rich nations and/or the privileged strata of society in poor nations, seem to be doing everything they can to stop scientific progress in its tracks. It is sad that some scientists, many of whom should or do know better, have also jumped on the extremist environmental bandwagon in search of research funds. When scientists align themselves with </a:t>
            </a:r>
            <a:r>
              <a:rPr lang="en-CA" dirty="0" err="1"/>
              <a:t>antiscience</a:t>
            </a:r>
            <a:r>
              <a:rPr lang="en-CA" dirty="0"/>
              <a:t> political movements or lend their name to unscientific propositions, what are we to think? Is it any wonder that science is losing its constituency? We must be on guard against politically opportunistic, pseudo-scientists…</a:t>
            </a:r>
            <a:endParaRPr lang="en-US" dirty="0"/>
          </a:p>
          <a:p>
            <a:r>
              <a:rPr lang="en-US" dirty="0"/>
              <a:t>Borlaug, N., E. (2000) Ending World Hunger. The Promise of Biotechnology and the Threat of </a:t>
            </a:r>
            <a:r>
              <a:rPr lang="en-US" dirty="0" err="1"/>
              <a:t>Antiscience</a:t>
            </a:r>
            <a:r>
              <a:rPr lang="en-US" dirty="0"/>
              <a:t> Zealotry, Plant Physiology, 124(2) pp. 488. </a:t>
            </a:r>
          </a:p>
          <a:p>
            <a:r>
              <a:rPr lang="en-US" dirty="0"/>
              <a:t> </a:t>
            </a:r>
          </a:p>
          <a:p>
            <a:endParaRPr lang="en-US" dirty="0"/>
          </a:p>
        </p:txBody>
      </p:sp>
    </p:spTree>
    <p:extLst>
      <p:ext uri="{BB962C8B-B14F-4D97-AF65-F5344CB8AC3E}">
        <p14:creationId xmlns:p14="http://schemas.microsoft.com/office/powerpoint/2010/main" val="1488965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A04FB-7E33-466D-AC23-934106E2BAFA}"/>
              </a:ext>
            </a:extLst>
          </p:cNvPr>
          <p:cNvSpPr>
            <a:spLocks noGrp="1"/>
          </p:cNvSpPr>
          <p:nvPr>
            <p:ph type="title"/>
          </p:nvPr>
        </p:nvSpPr>
        <p:spPr/>
        <p:txBody>
          <a:bodyPr>
            <a:normAutofit/>
          </a:bodyPr>
          <a:lstStyle/>
          <a:p>
            <a:r>
              <a:rPr lang="en-US" sz="3900" dirty="0"/>
              <a:t>Critique of Dominant Epistemological View of Food</a:t>
            </a:r>
          </a:p>
        </p:txBody>
      </p:sp>
      <p:sp>
        <p:nvSpPr>
          <p:cNvPr id="3" name="Content Placeholder 2">
            <a:extLst>
              <a:ext uri="{FF2B5EF4-FFF2-40B4-BE49-F238E27FC236}">
                <a16:creationId xmlns:a16="http://schemas.microsoft.com/office/drawing/2014/main" id="{74A90693-DCE4-4A33-9827-7A6A93FC9F21}"/>
              </a:ext>
            </a:extLst>
          </p:cNvPr>
          <p:cNvSpPr>
            <a:spLocks noGrp="1"/>
          </p:cNvSpPr>
          <p:nvPr>
            <p:ph idx="1"/>
          </p:nvPr>
        </p:nvSpPr>
        <p:spPr/>
        <p:txBody>
          <a:bodyPr>
            <a:normAutofit fontScale="85000" lnSpcReduction="10000"/>
          </a:bodyPr>
          <a:lstStyle/>
          <a:p>
            <a:r>
              <a:rPr lang="en-US" dirty="0"/>
              <a:t>When poisons are introduced into agriculture to control pests, or when GMOs are introduced under the argument of “feeding the world,” the justification given is always “science”. But “science” does not have a singular entity, and it did not come into existence within a vacuum. Today, what we generally refer to as “science” is in fact Western, mechanistic, reductionist modern science, which became the dominant practice of understanding the world during the Industrial Revolution and has continued as the dominant paradigm….To shape the industrial system in the form of new, violent technologies, and to shape the capitalist system in the form of new, profit-driven economics, a certain </a:t>
            </a:r>
            <a:r>
              <a:rPr lang="en-US" i="1" dirty="0"/>
              <a:t>type</a:t>
            </a:r>
            <a:r>
              <a:rPr lang="en-US" dirty="0"/>
              <a:t> of science was promoted and privileged as the </a:t>
            </a:r>
            <a:r>
              <a:rPr lang="en-US" i="1" dirty="0"/>
              <a:t>only</a:t>
            </a:r>
            <a:r>
              <a:rPr lang="en-US" dirty="0"/>
              <a:t> scientific knowledge system. Two scientific theories came to dominate this new, industrial paradigm, and they continue to shape practices of food, agriculture, health, and nutrition even today. The first is a Newtonian-Cartesian idea of separation: a fragmented world made of fixed, immutable atoms…The second significant theory that has framed the knowledge paradigm for industrial agriculture is Darwin’s theory of competition as the basis for evolution…The Newtonian-Cartesian theory of fragmentation and separation and the Darwinian paradigm of competition, have led to a nonrenewable use of Earth’s resources, a </a:t>
            </a:r>
            <a:r>
              <a:rPr lang="en-US" dirty="0" err="1"/>
              <a:t>nonsustainable</a:t>
            </a:r>
            <a:r>
              <a:rPr lang="en-US" dirty="0"/>
              <a:t> model for food and agriculture, and an unhealthy model of health and nutrition. An emphasis on the legitimacy of these arguments as the sole “scientific” approach has created a knowledge apartheid by discounting the knowledge of Mother Earth.</a:t>
            </a:r>
          </a:p>
          <a:p>
            <a:r>
              <a:rPr lang="en-CA" dirty="0"/>
              <a:t>Shiva, V. (Shiva, V. (2016) Who Really Feeds the World, North Atlantic Books, pp. 4 – 7.</a:t>
            </a:r>
            <a:endParaRPr lang="en-US" dirty="0"/>
          </a:p>
          <a:p>
            <a:r>
              <a:rPr lang="en-US" dirty="0"/>
              <a:t> </a:t>
            </a:r>
          </a:p>
          <a:p>
            <a:endParaRPr lang="en-US" dirty="0"/>
          </a:p>
        </p:txBody>
      </p:sp>
    </p:spTree>
    <p:extLst>
      <p:ext uri="{BB962C8B-B14F-4D97-AF65-F5344CB8AC3E}">
        <p14:creationId xmlns:p14="http://schemas.microsoft.com/office/powerpoint/2010/main" val="1691283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1FF87-E0EE-4580-A983-A746617E0FA6}"/>
              </a:ext>
            </a:extLst>
          </p:cNvPr>
          <p:cNvSpPr>
            <a:spLocks noGrp="1"/>
          </p:cNvSpPr>
          <p:nvPr>
            <p:ph type="title"/>
          </p:nvPr>
        </p:nvSpPr>
        <p:spPr/>
        <p:txBody>
          <a:bodyPr/>
          <a:lstStyle/>
          <a:p>
            <a:r>
              <a:rPr lang="en-US" dirty="0"/>
              <a:t>We will Co-Create Conditions for a Sustainable Food System in Lachine</a:t>
            </a:r>
          </a:p>
        </p:txBody>
      </p:sp>
      <p:sp>
        <p:nvSpPr>
          <p:cNvPr id="3" name="Content Placeholder 2">
            <a:extLst>
              <a:ext uri="{FF2B5EF4-FFF2-40B4-BE49-F238E27FC236}">
                <a16:creationId xmlns:a16="http://schemas.microsoft.com/office/drawing/2014/main" id="{84203461-C30D-41BD-B8CF-0202AB36D425}"/>
              </a:ext>
            </a:extLst>
          </p:cNvPr>
          <p:cNvSpPr>
            <a:spLocks noGrp="1"/>
          </p:cNvSpPr>
          <p:nvPr>
            <p:ph idx="1"/>
          </p:nvPr>
        </p:nvSpPr>
        <p:spPr/>
        <p:txBody>
          <a:bodyPr>
            <a:normAutofit/>
          </a:bodyPr>
          <a:lstStyle/>
          <a:p>
            <a:r>
              <a:rPr lang="en-US" dirty="0"/>
              <a:t>We will interview food organizations in Lachine and use this information to create a ‘snapshot’ of the community food system and overview of the needs and assets of the food organizations in the community. </a:t>
            </a:r>
          </a:p>
          <a:p>
            <a:r>
              <a:rPr lang="en-US" dirty="0"/>
              <a:t>This will be useful for: </a:t>
            </a:r>
          </a:p>
          <a:p>
            <a:pPr lvl="1"/>
            <a:r>
              <a:rPr lang="en-US" dirty="0"/>
              <a:t>Creating a website with resources about the food initiatives for the Lachine community (like the Concordia Food Groups website)</a:t>
            </a:r>
          </a:p>
          <a:p>
            <a:pPr lvl="1"/>
            <a:r>
              <a:rPr lang="en-US" dirty="0"/>
              <a:t>Developing an action plan to improve food sustainability in Lachine</a:t>
            </a:r>
          </a:p>
          <a:p>
            <a:pPr lvl="1"/>
            <a:r>
              <a:rPr lang="en-US" dirty="0"/>
              <a:t>Assisting community food organizations in Lachine obtain funding (there are a lot of funds available)</a:t>
            </a:r>
          </a:p>
          <a:p>
            <a:pPr lvl="1"/>
            <a:r>
              <a:rPr lang="en-US" dirty="0"/>
              <a:t>Encouraging the development of a just, secure, sovereign food system in Lachine</a:t>
            </a:r>
          </a:p>
          <a:p>
            <a:pPr lvl="1"/>
            <a:r>
              <a:rPr lang="en-US" dirty="0"/>
              <a:t>Connecting organizations and forming partnerships</a:t>
            </a:r>
          </a:p>
          <a:p>
            <a:pPr lvl="1"/>
            <a:r>
              <a:rPr lang="en-US" dirty="0"/>
              <a:t>Getting organizations to recognize their work as part of a system (moving past silo thinking)</a:t>
            </a:r>
          </a:p>
          <a:p>
            <a:pPr lvl="1"/>
            <a:endParaRPr lang="en-US" dirty="0"/>
          </a:p>
          <a:p>
            <a:pPr marL="0" indent="0">
              <a:buNone/>
            </a:pPr>
            <a:endParaRPr lang="en-US" dirty="0"/>
          </a:p>
        </p:txBody>
      </p:sp>
    </p:spTree>
    <p:extLst>
      <p:ext uri="{BB962C8B-B14F-4D97-AF65-F5344CB8AC3E}">
        <p14:creationId xmlns:p14="http://schemas.microsoft.com/office/powerpoint/2010/main" val="1409514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Expectations</a:t>
            </a:r>
          </a:p>
        </p:txBody>
      </p:sp>
      <p:sp>
        <p:nvSpPr>
          <p:cNvPr id="3" name="Content Placeholder 2"/>
          <p:cNvSpPr>
            <a:spLocks noGrp="1"/>
          </p:cNvSpPr>
          <p:nvPr>
            <p:ph idx="1"/>
          </p:nvPr>
        </p:nvSpPr>
        <p:spPr/>
        <p:txBody>
          <a:bodyPr/>
          <a:lstStyle/>
          <a:p>
            <a:r>
              <a:rPr lang="en-US" dirty="0"/>
              <a:t>You will be assigned to a group of 2 (you and someone else)</a:t>
            </a:r>
          </a:p>
          <a:p>
            <a:r>
              <a:rPr lang="en-US" dirty="0"/>
              <a:t>Your group of 2 will be assigned to a (one specific) community organization – there are 26 groups</a:t>
            </a:r>
          </a:p>
          <a:p>
            <a:r>
              <a:rPr lang="en-US" dirty="0"/>
              <a:t>You will both (separately) interview the food organization in Lachine</a:t>
            </a:r>
          </a:p>
          <a:p>
            <a:pPr lvl="1"/>
            <a:r>
              <a:rPr lang="en-US" dirty="0"/>
              <a:t>One will map the practices of the organization in the food system</a:t>
            </a:r>
          </a:p>
          <a:p>
            <a:pPr lvl="1"/>
            <a:r>
              <a:rPr lang="en-US" dirty="0"/>
              <a:t>One will map the needs and assets of the community food organizations</a:t>
            </a:r>
          </a:p>
          <a:p>
            <a:pPr lvl="1"/>
            <a:r>
              <a:rPr lang="en-US" dirty="0"/>
              <a:t>You will both weave the paper together by combining both sections and both collaborating on the last question</a:t>
            </a:r>
          </a:p>
          <a:p>
            <a:r>
              <a:rPr lang="en-US" dirty="0"/>
              <a:t>I provided the questionnaire and mapping template for you all</a:t>
            </a:r>
          </a:p>
        </p:txBody>
      </p:sp>
    </p:spTree>
    <p:extLst>
      <p:ext uri="{BB962C8B-B14F-4D97-AF65-F5344CB8AC3E}">
        <p14:creationId xmlns:p14="http://schemas.microsoft.com/office/powerpoint/2010/main" val="1571832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45B49-BC1C-419C-AAB1-DC2A33296240}"/>
              </a:ext>
            </a:extLst>
          </p:cNvPr>
          <p:cNvSpPr>
            <a:spLocks noGrp="1"/>
          </p:cNvSpPr>
          <p:nvPr>
            <p:ph type="title"/>
          </p:nvPr>
        </p:nvSpPr>
        <p:spPr/>
        <p:txBody>
          <a:bodyPr/>
          <a:lstStyle/>
          <a:p>
            <a:r>
              <a:rPr lang="en-US" dirty="0"/>
              <a:t>Project Timeline</a:t>
            </a:r>
            <a:endParaRPr lang="en-CA" dirty="0"/>
          </a:p>
        </p:txBody>
      </p:sp>
      <p:sp>
        <p:nvSpPr>
          <p:cNvPr id="3" name="Content Placeholder 2">
            <a:extLst>
              <a:ext uri="{FF2B5EF4-FFF2-40B4-BE49-F238E27FC236}">
                <a16:creationId xmlns:a16="http://schemas.microsoft.com/office/drawing/2014/main" id="{BEACD2FB-5F93-4C00-94E6-45AE98AED8D0}"/>
              </a:ext>
            </a:extLst>
          </p:cNvPr>
          <p:cNvSpPr>
            <a:spLocks noGrp="1"/>
          </p:cNvSpPr>
          <p:nvPr>
            <p:ph idx="1"/>
          </p:nvPr>
        </p:nvSpPr>
        <p:spPr/>
        <p:txBody>
          <a:bodyPr>
            <a:normAutofit lnSpcReduction="10000"/>
          </a:bodyPr>
          <a:lstStyle/>
          <a:p>
            <a:r>
              <a:rPr lang="en-US" dirty="0"/>
              <a:t>July 22 – Get into groups of two and get assigned a community organization. In class, you and your partner will investigate the food organization together (via internet) and discuss whether the questions pertain to the community food organization. We can adjust the questionnaire if need be. </a:t>
            </a:r>
            <a:endParaRPr lang="en-CA" dirty="0"/>
          </a:p>
          <a:p>
            <a:r>
              <a:rPr lang="en-CA" dirty="0"/>
              <a:t>July 27 – Launch project. I will have the website up and we will contact the community food organizations. </a:t>
            </a:r>
          </a:p>
          <a:p>
            <a:r>
              <a:rPr lang="en-CA" dirty="0"/>
              <a:t>July 28 – August 9 – Interview Organization, make a draft of the ‘map’ and come up with a template of the final paper. </a:t>
            </a:r>
          </a:p>
          <a:p>
            <a:r>
              <a:rPr lang="en-CA" dirty="0"/>
              <a:t>August 10 – Classroom Check In with Group Partner (go over template of the final paper together in class)</a:t>
            </a:r>
          </a:p>
          <a:p>
            <a:r>
              <a:rPr lang="en-CA" dirty="0"/>
              <a:t>August 12 – Submit Table (Excel Template)</a:t>
            </a:r>
          </a:p>
          <a:p>
            <a:r>
              <a:rPr lang="en-CA" dirty="0"/>
              <a:t>August 19 – Submit Final Paper</a:t>
            </a:r>
            <a:endParaRPr lang="en-US" dirty="0"/>
          </a:p>
        </p:txBody>
      </p:sp>
    </p:spTree>
    <p:extLst>
      <p:ext uri="{BB962C8B-B14F-4D97-AF65-F5344CB8AC3E}">
        <p14:creationId xmlns:p14="http://schemas.microsoft.com/office/powerpoint/2010/main" val="2533129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666FC-3FE7-48F9-A1F9-D95609002404}"/>
              </a:ext>
            </a:extLst>
          </p:cNvPr>
          <p:cNvSpPr>
            <a:spLocks noGrp="1"/>
          </p:cNvSpPr>
          <p:nvPr>
            <p:ph type="title"/>
          </p:nvPr>
        </p:nvSpPr>
        <p:spPr/>
        <p:txBody>
          <a:bodyPr/>
          <a:lstStyle/>
          <a:p>
            <a:r>
              <a:rPr lang="en-US" dirty="0"/>
              <a:t>Your Final Paper Must Include</a:t>
            </a:r>
            <a:endParaRPr lang="en-CA" dirty="0"/>
          </a:p>
        </p:txBody>
      </p:sp>
      <p:sp>
        <p:nvSpPr>
          <p:cNvPr id="3" name="Content Placeholder 2">
            <a:extLst>
              <a:ext uri="{FF2B5EF4-FFF2-40B4-BE49-F238E27FC236}">
                <a16:creationId xmlns:a16="http://schemas.microsoft.com/office/drawing/2014/main" id="{1FD9DE5E-ACE1-4700-8F54-E24131A9B66B}"/>
              </a:ext>
            </a:extLst>
          </p:cNvPr>
          <p:cNvSpPr>
            <a:spLocks noGrp="1"/>
          </p:cNvSpPr>
          <p:nvPr>
            <p:ph idx="1"/>
          </p:nvPr>
        </p:nvSpPr>
        <p:spPr/>
        <p:txBody>
          <a:bodyPr>
            <a:normAutofit fontScale="92500" lnSpcReduction="10000"/>
          </a:bodyPr>
          <a:lstStyle/>
          <a:p>
            <a:r>
              <a:rPr lang="en-US" dirty="0"/>
              <a:t>A summary of the responses to the questions</a:t>
            </a:r>
          </a:p>
          <a:p>
            <a:r>
              <a:rPr lang="en-US" dirty="0"/>
              <a:t>A completed template of the ‘map’</a:t>
            </a:r>
          </a:p>
          <a:p>
            <a:r>
              <a:rPr lang="en-US" dirty="0"/>
              <a:t>A written description of the information provided in the ‘map’</a:t>
            </a:r>
          </a:p>
          <a:p>
            <a:r>
              <a:rPr lang="en-US" dirty="0"/>
              <a:t>A section where both members contribute to a piece about how the group fits in to a sustainable food system in Lachine. You must make an interpretation over and above what the group directly responds. The interpretation should be backed up by reliable, valid, credible sources (from the course or other sources)</a:t>
            </a:r>
          </a:p>
          <a:p>
            <a:endParaRPr lang="en-US" dirty="0"/>
          </a:p>
          <a:p>
            <a:pPr marL="0" indent="0">
              <a:buNone/>
            </a:pPr>
            <a:r>
              <a:rPr lang="en-US" dirty="0"/>
              <a:t>Both students should edit the final paper</a:t>
            </a:r>
          </a:p>
          <a:p>
            <a:pPr marL="0" indent="0">
              <a:buNone/>
            </a:pPr>
            <a:r>
              <a:rPr lang="en-US" dirty="0"/>
              <a:t>You can have your individual sections graded separately if you choose to except, you both must collaborate on the final section in making an interpretation of how the group fits into a sustainable food system. </a:t>
            </a:r>
          </a:p>
        </p:txBody>
      </p:sp>
    </p:spTree>
    <p:extLst>
      <p:ext uri="{BB962C8B-B14F-4D97-AF65-F5344CB8AC3E}">
        <p14:creationId xmlns:p14="http://schemas.microsoft.com/office/powerpoint/2010/main" val="1845200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1745289759"/>
              </p:ext>
            </p:extLst>
          </p:nvPr>
        </p:nvGraphicFramePr>
        <p:xfrm>
          <a:off x="0" y="-1"/>
          <a:ext cx="12192000" cy="8204564"/>
        </p:xfrm>
        <a:graphic>
          <a:graphicData uri="http://schemas.openxmlformats.org/drawingml/2006/table">
            <a:tbl>
              <a:tblPr firstRow="1" firstCol="1" bandRow="1">
                <a:tableStyleId>{5C22544A-7EE6-4342-B048-85BDC9FD1C3A}</a:tableStyleId>
              </a:tblPr>
              <a:tblGrid>
                <a:gridCol w="2032000">
                  <a:extLst>
                    <a:ext uri="{9D8B030D-6E8A-4147-A177-3AD203B41FA5}">
                      <a16:colId xmlns:a16="http://schemas.microsoft.com/office/drawing/2014/main" val="4226346328"/>
                    </a:ext>
                  </a:extLst>
                </a:gridCol>
                <a:gridCol w="2032000">
                  <a:extLst>
                    <a:ext uri="{9D8B030D-6E8A-4147-A177-3AD203B41FA5}">
                      <a16:colId xmlns:a16="http://schemas.microsoft.com/office/drawing/2014/main" val="779234974"/>
                    </a:ext>
                  </a:extLst>
                </a:gridCol>
                <a:gridCol w="2032000">
                  <a:extLst>
                    <a:ext uri="{9D8B030D-6E8A-4147-A177-3AD203B41FA5}">
                      <a16:colId xmlns:a16="http://schemas.microsoft.com/office/drawing/2014/main" val="2107181673"/>
                    </a:ext>
                  </a:extLst>
                </a:gridCol>
                <a:gridCol w="2032000">
                  <a:extLst>
                    <a:ext uri="{9D8B030D-6E8A-4147-A177-3AD203B41FA5}">
                      <a16:colId xmlns:a16="http://schemas.microsoft.com/office/drawing/2014/main" val="392681824"/>
                    </a:ext>
                  </a:extLst>
                </a:gridCol>
                <a:gridCol w="2032000">
                  <a:extLst>
                    <a:ext uri="{9D8B030D-6E8A-4147-A177-3AD203B41FA5}">
                      <a16:colId xmlns:a16="http://schemas.microsoft.com/office/drawing/2014/main" val="3258894611"/>
                    </a:ext>
                  </a:extLst>
                </a:gridCol>
                <a:gridCol w="20320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a:effectLst/>
                        </a:rPr>
                        <a:t>Category</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a:t>
                      </a:r>
                    </a:p>
                  </a:txBody>
                  <a:tcPr marL="38680" marR="38680" marT="0" marB="0"/>
                </a:tc>
                <a:tc>
                  <a:txBody>
                    <a:bodyPr/>
                    <a:lstStyle/>
                    <a:p>
                      <a:pPr marL="0" marR="0">
                        <a:spcBef>
                          <a:spcPts val="0"/>
                        </a:spcBef>
                        <a:spcAft>
                          <a:spcPts val="0"/>
                        </a:spcAft>
                      </a:pPr>
                      <a:r>
                        <a:rPr lang="en-US" sz="1500" dirty="0">
                          <a:effectLst/>
                        </a:rPr>
                        <a:t>D</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C</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Quality of Information</a:t>
                      </a:r>
                    </a:p>
                  </a:txBody>
                  <a:tcPr marL="38680" marR="38680" marT="0" marB="0"/>
                </a:tc>
                <a:tc>
                  <a:txBody>
                    <a:bodyPr/>
                    <a:lstStyle/>
                    <a:p>
                      <a:pPr marL="0" marR="0">
                        <a:spcBef>
                          <a:spcPts val="0"/>
                        </a:spcBef>
                        <a:spcAft>
                          <a:spcPts val="0"/>
                        </a:spcAft>
                      </a:pPr>
                      <a:r>
                        <a:rPr lang="en-US" sz="1500" dirty="0">
                          <a:effectLst/>
                        </a:rPr>
                        <a:t>Questions not answered.</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Map not done. </a:t>
                      </a:r>
                    </a:p>
                  </a:txBody>
                  <a:tcPr marL="38680" marR="38680" marT="0" marB="0"/>
                </a:tc>
                <a:tc>
                  <a:txBody>
                    <a:bodyPr/>
                    <a:lstStyle/>
                    <a:p>
                      <a:pPr marL="0" marR="0">
                        <a:spcBef>
                          <a:spcPts val="0"/>
                        </a:spcBef>
                        <a:spcAft>
                          <a:spcPts val="0"/>
                        </a:spcAft>
                      </a:pPr>
                      <a:r>
                        <a:rPr lang="en-US" sz="1500" dirty="0">
                          <a:effectLst/>
                        </a:rPr>
                        <a:t>Questions were not well answered.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The map was not clear, complete or well done.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Questions somewhat answered.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Map is somewhat clear, complete and/or well done. </a:t>
                      </a:r>
                      <a:endParaRPr lang="en-US" sz="1500" dirty="0">
                        <a:effectLst/>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Questions answered.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Map is clear, complete, and well done.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Questions exceptionally well answered.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Map is extremely clear, complete, and very well done. </a:t>
                      </a: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r>
                        <a:rPr lang="en-US" sz="1500" dirty="0">
                          <a:effectLst/>
                        </a:rPr>
                        <a:t>Format, Paper Structure and Presentation of Ideas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No real structure. </a:t>
                      </a:r>
                    </a:p>
                    <a:p>
                      <a:pPr marL="0" marR="0">
                        <a:spcBef>
                          <a:spcPts val="0"/>
                        </a:spcBef>
                        <a:spcAft>
                          <a:spcPts val="0"/>
                        </a:spcAft>
                      </a:pPr>
                      <a:br>
                        <a:rPr lang="en-US" sz="1500" dirty="0">
                          <a:effectLst/>
                          <a:latin typeface="Calibri" panose="020F0502020204030204" pitchFamily="34" charset="0"/>
                          <a:ea typeface="Calibri" panose="020F0502020204030204" pitchFamily="34" charset="0"/>
                          <a:cs typeface="Times New Roman" panose="02020603050405020304" pitchFamily="18" charset="0"/>
                        </a:rPr>
                      </a:br>
                      <a:r>
                        <a:rPr lang="en-US" sz="1500" dirty="0">
                          <a:effectLst/>
                          <a:latin typeface="Calibri" panose="020F0502020204030204" pitchFamily="34" charset="0"/>
                          <a:ea typeface="Calibri" panose="020F0502020204030204" pitchFamily="34" charset="0"/>
                          <a:cs typeface="Times New Roman" panose="02020603050405020304" pitchFamily="18" charset="0"/>
                        </a:rPr>
                        <a:t>Ideas not coherent.  </a:t>
                      </a:r>
                    </a:p>
                  </a:txBody>
                  <a:tcPr marL="38680" marR="38680" marT="0" marB="0"/>
                </a:tc>
                <a:tc>
                  <a:txBody>
                    <a:bodyPr/>
                    <a:lstStyle/>
                    <a:p>
                      <a:pPr marL="0" marR="0">
                        <a:spcBef>
                          <a:spcPts val="0"/>
                        </a:spcBef>
                        <a:spcAft>
                          <a:spcPts val="0"/>
                        </a:spcAft>
                      </a:pPr>
                      <a:r>
                        <a:rPr lang="en-US" sz="1500" dirty="0">
                          <a:effectLst/>
                        </a:rPr>
                        <a:t>Format is awkward and hard to follow.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Ideas not well expressed.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Format is awkward but easier to follow.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Ideas somewhat well expressed. </a:t>
                      </a:r>
                    </a:p>
                  </a:txBody>
                  <a:tcPr marL="38680" marR="38680" marT="0" marB="0"/>
                </a:tc>
                <a:tc>
                  <a:txBody>
                    <a:bodyPr/>
                    <a:lstStyle/>
                    <a:p>
                      <a:pPr marL="0" marR="0">
                        <a:spcBef>
                          <a:spcPts val="0"/>
                        </a:spcBef>
                        <a:spcAft>
                          <a:spcPts val="0"/>
                        </a:spcAft>
                      </a:pPr>
                      <a:r>
                        <a:rPr lang="en-US" sz="1500" dirty="0">
                          <a:effectLst/>
                        </a:rPr>
                        <a:t>Format is easy to follow.</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Ideas well expressed.</a:t>
                      </a:r>
                    </a:p>
                  </a:txBody>
                  <a:tcPr marL="38680" marR="38680" marT="0" marB="0"/>
                </a:tc>
                <a:tc>
                  <a:txBody>
                    <a:bodyPr/>
                    <a:lstStyle/>
                    <a:p>
                      <a:pPr marL="0" marR="0">
                        <a:spcBef>
                          <a:spcPts val="0"/>
                        </a:spcBef>
                        <a:spcAft>
                          <a:spcPts val="0"/>
                        </a:spcAft>
                      </a:pPr>
                      <a:r>
                        <a:rPr lang="en-US" sz="1500" dirty="0">
                          <a:effectLst/>
                        </a:rPr>
                        <a:t>Format is easy to follow and interesting to read.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Ideas extremely well expressed. </a:t>
                      </a:r>
                    </a:p>
                  </a:txBody>
                  <a:tcPr marL="38680" marR="38680" marT="0" marB="0"/>
                </a:tc>
                <a:extLst>
                  <a:ext uri="{0D108BD9-81ED-4DB2-BD59-A6C34878D82A}">
                    <a16:rowId xmlns:a16="http://schemas.microsoft.com/office/drawing/2014/main" val="4029566469"/>
                  </a:ext>
                </a:extLst>
              </a:tr>
              <a:tr h="943791">
                <a:tc>
                  <a:txBody>
                    <a:bodyPr/>
                    <a:lstStyle/>
                    <a:p>
                      <a:pPr marL="0" marR="0">
                        <a:spcBef>
                          <a:spcPts val="0"/>
                        </a:spcBef>
                        <a:spcAft>
                          <a:spcPts val="0"/>
                        </a:spcAft>
                      </a:pPr>
                      <a:r>
                        <a:rPr lang="en-US" sz="1500" dirty="0">
                          <a:effectLst/>
                        </a:rPr>
                        <a:t>Grammar and Sentence Structure</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Filled with grammar mistakes, formatting mistakes, making it very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One or two grammar mistakes but they do not impair reading experience.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No spelling or grammar mistakes. Article is easy to read and flows well.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r>
                        <a:rPr lang="en-US" sz="1500" dirty="0">
                          <a:effectLst/>
                        </a:rPr>
                        <a:t>Interpretation of Sustainable Contribution of Group</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Did not complete this section. </a:t>
                      </a:r>
                    </a:p>
                  </a:txBody>
                  <a:tcPr marL="38680" marR="38680" marT="0" marB="0"/>
                </a:tc>
                <a:tc>
                  <a:txBody>
                    <a:bodyPr/>
                    <a:lstStyle/>
                    <a:p>
                      <a:pPr marL="0" marR="0">
                        <a:spcBef>
                          <a:spcPts val="0"/>
                        </a:spcBef>
                        <a:spcAft>
                          <a:spcPts val="0"/>
                        </a:spcAft>
                      </a:pPr>
                      <a:r>
                        <a:rPr lang="en-US" sz="1500" dirty="0">
                          <a:effectLst/>
                        </a:rPr>
                        <a:t>Superficial interpretation of how the group contributes to a sustainable food system in Lachine.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Acceptable interpretation of how the group contributes to a sustainable food system in Lachine.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Good interpretation of how the group contributes to a sustainable food system in Lachine.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Excellent interpretation of how the group contributes to a sustainable food system in Lachine.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Resources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No references.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One to three valid, reliable, credible, sources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Sources are not used correctly.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Four valid, reliable, credible, sources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Sources are used somewhat correctly.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Five valid, reliable, credible, sources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Sources are used correctly.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Six or more valid, reliable, credible, sources are referenced. </a:t>
                      </a:r>
                    </a:p>
                    <a:p>
                      <a:pPr marL="0" marR="0">
                        <a:spcBef>
                          <a:spcPts val="0"/>
                        </a:spcBef>
                        <a:spcAft>
                          <a:spcPts val="0"/>
                        </a:spcAft>
                      </a:pPr>
                      <a:br>
                        <a:rPr lang="en-US" sz="1500" dirty="0">
                          <a:effectLst/>
                          <a:latin typeface="Calibri" panose="020F0502020204030204" pitchFamily="34" charset="0"/>
                          <a:ea typeface="Calibri" panose="020F0502020204030204" pitchFamily="34" charset="0"/>
                          <a:cs typeface="Times New Roman" panose="02020603050405020304" pitchFamily="18" charset="0"/>
                        </a:rPr>
                      </a:br>
                      <a:r>
                        <a:rPr lang="en-US" sz="1500" dirty="0">
                          <a:effectLst/>
                          <a:latin typeface="Calibri" panose="020F0502020204030204" pitchFamily="34" charset="0"/>
                          <a:ea typeface="Calibri" panose="020F0502020204030204" pitchFamily="34" charset="0"/>
                          <a:cs typeface="Times New Roman" panose="02020603050405020304" pitchFamily="18" charset="0"/>
                        </a:rPr>
                        <a:t>All sources are completely on point. </a:t>
                      </a:r>
                    </a:p>
                  </a:txBody>
                  <a:tcPr marL="38680" marR="38680" marT="0" marB="0"/>
                </a:tc>
                <a:extLst>
                  <a:ext uri="{0D108BD9-81ED-4DB2-BD59-A6C34878D82A}">
                    <a16:rowId xmlns:a16="http://schemas.microsoft.com/office/drawing/2014/main" val="1002663901"/>
                  </a:ext>
                </a:extLst>
              </a:tr>
              <a:tr h="943791">
                <a:tc>
                  <a:txBody>
                    <a:bodyPr/>
                    <a:lstStyle/>
                    <a:p>
                      <a:pPr marL="0" marR="0">
                        <a:spcBef>
                          <a:spcPts val="0"/>
                        </a:spcBef>
                        <a:spcAft>
                          <a:spcPts val="0"/>
                        </a:spcAft>
                      </a:pPr>
                      <a:r>
                        <a:rPr lang="en-US" sz="1500" dirty="0">
                          <a:effectLst/>
                        </a:rPr>
                        <a:t>Collaboration</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Partners refused to collaborate.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Collaboration was difficult.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Collaboration was fairly smooth.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Partners collaborated well together.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Partners were excellent and collaborating. </a:t>
                      </a:r>
                    </a:p>
                  </a:txBody>
                  <a:tcPr marL="38680" marR="38680" marT="0" marB="0"/>
                </a:tc>
                <a:extLst>
                  <a:ext uri="{0D108BD9-81ED-4DB2-BD59-A6C34878D82A}">
                    <a16:rowId xmlns:a16="http://schemas.microsoft.com/office/drawing/2014/main" val="2264955863"/>
                  </a:ext>
                </a:extLst>
              </a:tr>
            </a:tbl>
          </a:graphicData>
        </a:graphic>
      </p:graphicFrame>
    </p:spTree>
    <p:extLst>
      <p:ext uri="{BB962C8B-B14F-4D97-AF65-F5344CB8AC3E}">
        <p14:creationId xmlns:p14="http://schemas.microsoft.com/office/powerpoint/2010/main" val="286769790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127</TotalTime>
  <Words>1543</Words>
  <Application>Microsoft Office PowerPoint</Application>
  <PresentationFormat>Widescreen</PresentationFormat>
  <Paragraphs>118</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Calibri</vt:lpstr>
      <vt:lpstr>Calibri Light</vt:lpstr>
      <vt:lpstr>Retrospect</vt:lpstr>
      <vt:lpstr>Food and Sustainability</vt:lpstr>
      <vt:lpstr>Importance of Action Based Research </vt:lpstr>
      <vt:lpstr>The Dominant Epistemological View of Food?</vt:lpstr>
      <vt:lpstr>Critique of Dominant Epistemological View of Food</vt:lpstr>
      <vt:lpstr>We will Co-Create Conditions for a Sustainable Food System in Lachine</vt:lpstr>
      <vt:lpstr>Expectations</vt:lpstr>
      <vt:lpstr>Project Timeline</vt:lpstr>
      <vt:lpstr>Your Final Paper Must Include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and Sustainability</dc:title>
  <dc:creator>Erik Chevrier</dc:creator>
  <cp:lastModifiedBy>Erik Chevrier</cp:lastModifiedBy>
  <cp:revision>22</cp:revision>
  <dcterms:created xsi:type="dcterms:W3CDTF">2019-07-10T05:21:33Z</dcterms:created>
  <dcterms:modified xsi:type="dcterms:W3CDTF">2020-07-22T06:21:43Z</dcterms:modified>
</cp:coreProperties>
</file>