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3" r:id="rId3"/>
    <p:sldId id="305" r:id="rId4"/>
    <p:sldId id="370" r:id="rId5"/>
    <p:sldId id="373" r:id="rId6"/>
    <p:sldId id="369" r:id="rId7"/>
    <p:sldId id="374" r:id="rId8"/>
    <p:sldId id="375" r:id="rId9"/>
    <p:sldId id="376" r:id="rId10"/>
    <p:sldId id="372"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70" d="100"/>
          <a:sy n="70" d="100"/>
        </p:scale>
        <p:origin x="88"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2020-07-05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2020-07-05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2020-07-05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2020-07-05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2020-07-05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2020-07-05</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2020-07-05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oogle.com/search?client=firefox-b-d&amp;sxsrf=ALeKk03ndrEQyUIqXcspCEM0uq6P2GCu_Q%3A1594011409234&amp;ei=Ea8CX8j2DZGIgge3pbzIAQ&amp;q=brundtland+our+common+future&amp;oq=brundtland+our+common+future&amp;gs_lcp=CgZwc3ktYWIQAzICCAAyAggAMgYIABAWEB4yBggAEBYQHjIGCAAQFhAeMgYIABAWEB4yBggAEBYQHjIGCAAQFhAeMgYIABAWEB4yBggAEBYQHjoECAAQRzoECCMQJzoECAAQQ1DXDliGUmC-U2gAcAF4AIABqgGIAbEQkgEEMC4xN5gBAKABAaoBB2d3cy13aXo&amp;sclient=psy-ab&amp;ved=0ahUKEwiIw8Ke67fqAhURhOAKHbcSDxkQ4dUDCAs&amp;uact=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Sustainability</a:t>
            </a:r>
          </a:p>
        </p:txBody>
      </p:sp>
      <p:sp>
        <p:nvSpPr>
          <p:cNvPr id="3" name="Subtitle 2"/>
          <p:cNvSpPr>
            <a:spLocks noGrp="1"/>
          </p:cNvSpPr>
          <p:nvPr>
            <p:ph type="subTitle" idx="1"/>
          </p:nvPr>
        </p:nvSpPr>
        <p:spPr/>
        <p:txBody>
          <a:bodyPr>
            <a:normAutofit/>
          </a:bodyPr>
          <a:lstStyle/>
          <a:p>
            <a:r>
              <a:rPr lang="en-CA" dirty="0"/>
              <a:t>Erik Chevrier</a:t>
            </a:r>
          </a:p>
          <a:p>
            <a:r>
              <a:rPr lang="en-CA" dirty="0"/>
              <a:t>July 6</a:t>
            </a:r>
            <a:r>
              <a:rPr lang="en-CA" baseline="30000" dirty="0"/>
              <a:t>th</a:t>
            </a:r>
            <a:r>
              <a:rPr lang="en-CA" dirty="0"/>
              <a:t>,  2020</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C6E8-F708-4CC3-81B5-C246A6EF3190}"/>
              </a:ext>
            </a:extLst>
          </p:cNvPr>
          <p:cNvSpPr>
            <a:spLocks noGrp="1"/>
          </p:cNvSpPr>
          <p:nvPr>
            <p:ph type="title"/>
          </p:nvPr>
        </p:nvSpPr>
        <p:spPr/>
        <p:txBody>
          <a:bodyPr/>
          <a:lstStyle/>
          <a:p>
            <a:r>
              <a:rPr lang="en-US" dirty="0"/>
              <a:t>Food for Thought</a:t>
            </a:r>
            <a:endParaRPr lang="en-CA" dirty="0"/>
          </a:p>
        </p:txBody>
      </p:sp>
      <p:sp>
        <p:nvSpPr>
          <p:cNvPr id="3" name="Content Placeholder 2">
            <a:extLst>
              <a:ext uri="{FF2B5EF4-FFF2-40B4-BE49-F238E27FC236}">
                <a16:creationId xmlns:a16="http://schemas.microsoft.com/office/drawing/2014/main" id="{0C88593F-9227-45E5-B303-C417B4B1C8DF}"/>
              </a:ext>
            </a:extLst>
          </p:cNvPr>
          <p:cNvSpPr>
            <a:spLocks noGrp="1"/>
          </p:cNvSpPr>
          <p:nvPr>
            <p:ph idx="1"/>
          </p:nvPr>
        </p:nvSpPr>
        <p:spPr/>
        <p:txBody>
          <a:bodyPr>
            <a:normAutofit fontScale="92500" lnSpcReduction="10000"/>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r>
              <a:rPr lang="en-US" dirty="0"/>
              <a:t>We have created a society which appears to be totally beyond our control, but which in reality depends on our act of constant re-creation. The problem is not to destroy that society, but to stop creating it. Capitalism exists today not because we created it two hundred years ago or a hundred years ago, but because we created it today. If we do not create it tomorrow, it will not exist. (Holloway, 2010, p. 230)</a:t>
            </a:r>
            <a:endParaRPr lang="en-CA" dirty="0"/>
          </a:p>
          <a:p>
            <a:r>
              <a:rPr lang="en-US" dirty="0"/>
              <a:t>We make capitalism by creating and recreating the social relations of capitalism: we must stop doing so, we must do something else, live different social relations. Revolution is simply that: to stop making capitalism and do something else instead. The struggle is not a struggle for survival (that is the genuine struggle of abstract labour) but a struggle to live. (Holloway, 2010, p. 236)</a:t>
            </a:r>
            <a:endParaRPr lang="en-CA" dirty="0"/>
          </a:p>
          <a:p>
            <a:endParaRPr lang="en-CA" dirty="0"/>
          </a:p>
        </p:txBody>
      </p:sp>
    </p:spTree>
    <p:extLst>
      <p:ext uri="{BB962C8B-B14F-4D97-AF65-F5344CB8AC3E}">
        <p14:creationId xmlns:p14="http://schemas.microsoft.com/office/powerpoint/2010/main" val="156820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a:bodyPr>
          <a:lstStyle/>
          <a:p>
            <a:r>
              <a:rPr lang="en-US" sz="3600" dirty="0"/>
              <a:t>Thanks!</a:t>
            </a:r>
          </a:p>
          <a:p>
            <a:r>
              <a:rPr lang="en-US" sz="3600" dirty="0"/>
              <a:t>Have a great day!</a:t>
            </a:r>
          </a:p>
          <a:p>
            <a:endParaRPr lang="en-US" sz="3600" dirty="0"/>
          </a:p>
          <a:p>
            <a:endParaRPr lang="en-US" sz="3600" dirty="0"/>
          </a:p>
        </p:txBody>
      </p:sp>
    </p:spTree>
    <p:extLst>
      <p:ext uri="{BB962C8B-B14F-4D97-AF65-F5344CB8AC3E}">
        <p14:creationId xmlns:p14="http://schemas.microsoft.com/office/powerpoint/2010/main" val="18564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6817-4457-4555-BDA4-95D4417DD86F}"/>
              </a:ext>
            </a:extLst>
          </p:cNvPr>
          <p:cNvSpPr>
            <a:spLocks noGrp="1"/>
          </p:cNvSpPr>
          <p:nvPr>
            <p:ph type="title"/>
          </p:nvPr>
        </p:nvSpPr>
        <p:spPr/>
        <p:txBody>
          <a:bodyPr>
            <a:normAutofit/>
          </a:bodyPr>
          <a:lstStyle/>
          <a:p>
            <a:r>
              <a:rPr lang="en-US" sz="4000" dirty="0"/>
              <a:t>What does it Mean to Have a Sustainable Diet? </a:t>
            </a:r>
            <a:endParaRPr lang="en-CA" sz="4000" dirty="0"/>
          </a:p>
        </p:txBody>
      </p:sp>
      <p:sp>
        <p:nvSpPr>
          <p:cNvPr id="3" name="Content Placeholder 2">
            <a:extLst>
              <a:ext uri="{FF2B5EF4-FFF2-40B4-BE49-F238E27FC236}">
                <a16:creationId xmlns:a16="http://schemas.microsoft.com/office/drawing/2014/main" id="{D92A2778-FDC7-4678-A0E3-E0C45070306B}"/>
              </a:ext>
            </a:extLst>
          </p:cNvPr>
          <p:cNvSpPr>
            <a:spLocks noGrp="1"/>
          </p:cNvSpPr>
          <p:nvPr>
            <p:ph idx="1"/>
          </p:nvPr>
        </p:nvSpPr>
        <p:spPr/>
        <p:txBody>
          <a:bodyPr/>
          <a:lstStyle/>
          <a:p>
            <a:r>
              <a:rPr lang="en-US" dirty="0"/>
              <a:t>Is your diet sustainable?</a:t>
            </a:r>
            <a:endParaRPr lang="en-CA" dirty="0"/>
          </a:p>
          <a:p>
            <a:r>
              <a:rPr lang="en-US" dirty="0"/>
              <a:t> </a:t>
            </a:r>
            <a:endParaRPr lang="en-CA" dirty="0"/>
          </a:p>
          <a:p>
            <a:endParaRPr lang="en-CA" dirty="0"/>
          </a:p>
        </p:txBody>
      </p:sp>
    </p:spTree>
    <p:extLst>
      <p:ext uri="{BB962C8B-B14F-4D97-AF65-F5344CB8AC3E}">
        <p14:creationId xmlns:p14="http://schemas.microsoft.com/office/powerpoint/2010/main" val="164808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DDDC-939E-4FA0-A46E-48CC586DAC9C}"/>
              </a:ext>
            </a:extLst>
          </p:cNvPr>
          <p:cNvSpPr>
            <a:spLocks noGrp="1"/>
          </p:cNvSpPr>
          <p:nvPr>
            <p:ph type="title"/>
          </p:nvPr>
        </p:nvSpPr>
        <p:spPr/>
        <p:txBody>
          <a:bodyPr>
            <a:normAutofit/>
          </a:bodyPr>
          <a:lstStyle/>
          <a:p>
            <a:r>
              <a:rPr lang="en-US" sz="4200" dirty="0"/>
              <a:t>What does it Mean to Have a Sustainable Diet? </a:t>
            </a:r>
            <a:endParaRPr lang="en-CA" sz="4200" dirty="0"/>
          </a:p>
        </p:txBody>
      </p:sp>
      <p:sp>
        <p:nvSpPr>
          <p:cNvPr id="3" name="Content Placeholder 2">
            <a:extLst>
              <a:ext uri="{FF2B5EF4-FFF2-40B4-BE49-F238E27FC236}">
                <a16:creationId xmlns:a16="http://schemas.microsoft.com/office/drawing/2014/main" id="{B90E602F-9389-42D9-A6B7-23DF8536E4FB}"/>
              </a:ext>
            </a:extLst>
          </p:cNvPr>
          <p:cNvSpPr>
            <a:spLocks noGrp="1"/>
          </p:cNvSpPr>
          <p:nvPr>
            <p:ph idx="1"/>
          </p:nvPr>
        </p:nvSpPr>
        <p:spPr/>
        <p:txBody>
          <a:bodyPr>
            <a:normAutofit lnSpcReduction="10000"/>
          </a:bodyPr>
          <a:lstStyle/>
          <a:p>
            <a:r>
              <a:rPr lang="en-US" dirty="0"/>
              <a:t>The term sustainability has lost meaning because it has been used for corporate/political greenwashing.</a:t>
            </a:r>
          </a:p>
          <a:p>
            <a:r>
              <a:rPr lang="en-US" dirty="0"/>
              <a:t>We need to refocus the conversation on what we are sustaining.</a:t>
            </a:r>
          </a:p>
          <a:p>
            <a:r>
              <a:rPr lang="en-US" dirty="0"/>
              <a:t>Sustainability refers to the perpetuation of </a:t>
            </a:r>
            <a:r>
              <a:rPr lang="en-US" i="1" dirty="0"/>
              <a:t>something</a:t>
            </a:r>
            <a:r>
              <a:rPr lang="en-US" dirty="0"/>
              <a:t>…the </a:t>
            </a:r>
            <a:r>
              <a:rPr lang="en-US" i="1" dirty="0"/>
              <a:t>something</a:t>
            </a:r>
            <a:r>
              <a:rPr lang="en-US" dirty="0"/>
              <a:t> is the important factor!</a:t>
            </a:r>
          </a:p>
          <a:p>
            <a:r>
              <a:rPr lang="en-US" dirty="0"/>
              <a:t>Sustainability is an adjective/modifier (Sumner refers to Shearman 1990)</a:t>
            </a:r>
          </a:p>
          <a:p>
            <a:pPr lvl="1"/>
            <a:r>
              <a:rPr lang="en-US" dirty="0"/>
              <a:t>Sustainability as a modifier points out contradictions (suggests that the status quo is not sustainable)</a:t>
            </a:r>
          </a:p>
          <a:p>
            <a:r>
              <a:rPr lang="en-US" dirty="0"/>
              <a:t>Instead we should ask: </a:t>
            </a:r>
          </a:p>
          <a:p>
            <a:pPr lvl="1"/>
            <a:r>
              <a:rPr lang="en-US" dirty="0"/>
              <a:t>What social, environmental and political conditions does our food practices sustain?</a:t>
            </a:r>
          </a:p>
          <a:p>
            <a:pPr lvl="2"/>
            <a:r>
              <a:rPr lang="en-US" dirty="0"/>
              <a:t>Effects can be positive and/or negative</a:t>
            </a:r>
          </a:p>
          <a:p>
            <a:pPr lvl="2"/>
            <a:r>
              <a:rPr lang="en-US" dirty="0"/>
              <a:t>Intended and/or unintended</a:t>
            </a:r>
          </a:p>
          <a:p>
            <a:pPr lvl="2"/>
            <a:r>
              <a:rPr lang="en-US" dirty="0"/>
              <a:t>We can be aware and/or unaware of these effects</a:t>
            </a:r>
          </a:p>
          <a:p>
            <a:pPr lvl="2"/>
            <a:r>
              <a:rPr lang="en-US" dirty="0"/>
              <a:t>Effects can take place on a macro and/or micro level</a:t>
            </a:r>
          </a:p>
          <a:p>
            <a:endParaRPr lang="en-US" dirty="0"/>
          </a:p>
        </p:txBody>
      </p:sp>
    </p:spTree>
    <p:extLst>
      <p:ext uri="{BB962C8B-B14F-4D97-AF65-F5344CB8AC3E}">
        <p14:creationId xmlns:p14="http://schemas.microsoft.com/office/powerpoint/2010/main" val="312534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4A8A-588B-4D01-AF97-FA2EDF34CDA0}"/>
              </a:ext>
            </a:extLst>
          </p:cNvPr>
          <p:cNvSpPr>
            <a:spLocks noGrp="1"/>
          </p:cNvSpPr>
          <p:nvPr>
            <p:ph type="title"/>
          </p:nvPr>
        </p:nvSpPr>
        <p:spPr/>
        <p:txBody>
          <a:bodyPr>
            <a:normAutofit/>
          </a:bodyPr>
          <a:lstStyle/>
          <a:p>
            <a:r>
              <a:rPr lang="en-US" sz="4200" dirty="0"/>
              <a:t>What does it Mean to Have a Sustainable Diet? </a:t>
            </a:r>
            <a:endParaRPr lang="en-CA" sz="4200" dirty="0"/>
          </a:p>
        </p:txBody>
      </p:sp>
      <p:sp>
        <p:nvSpPr>
          <p:cNvPr id="3" name="Content Placeholder 2">
            <a:extLst>
              <a:ext uri="{FF2B5EF4-FFF2-40B4-BE49-F238E27FC236}">
                <a16:creationId xmlns:a16="http://schemas.microsoft.com/office/drawing/2014/main" id="{4B389C16-B4E2-441D-A9E8-46949DBD1AF6}"/>
              </a:ext>
            </a:extLst>
          </p:cNvPr>
          <p:cNvSpPr>
            <a:spLocks noGrp="1"/>
          </p:cNvSpPr>
          <p:nvPr>
            <p:ph idx="1"/>
          </p:nvPr>
        </p:nvSpPr>
        <p:spPr/>
        <p:txBody>
          <a:bodyPr/>
          <a:lstStyle/>
          <a:p>
            <a:r>
              <a:rPr lang="en-US" dirty="0"/>
              <a:t>Digging deeper, we can ask:</a:t>
            </a:r>
          </a:p>
          <a:p>
            <a:r>
              <a:rPr lang="en-US" dirty="0"/>
              <a:t>Political economic conditions: </a:t>
            </a:r>
          </a:p>
          <a:p>
            <a:pPr lvl="1"/>
            <a:r>
              <a:rPr lang="en-US" dirty="0"/>
              <a:t>What were the labour conditions of the farmers that produced your food? </a:t>
            </a:r>
          </a:p>
          <a:p>
            <a:pPr lvl="1"/>
            <a:r>
              <a:rPr lang="en-US" dirty="0"/>
              <a:t>What social inequalities are expressed via your food consumption? </a:t>
            </a:r>
          </a:p>
          <a:p>
            <a:r>
              <a:rPr lang="en-US" dirty="0"/>
              <a:t>Individual and Social Health</a:t>
            </a:r>
          </a:p>
          <a:p>
            <a:pPr lvl="1"/>
            <a:r>
              <a:rPr lang="en-US" dirty="0"/>
              <a:t>How does your diet contribute to your individual health?</a:t>
            </a:r>
          </a:p>
          <a:p>
            <a:pPr lvl="1"/>
            <a:r>
              <a:rPr lang="en-US" dirty="0"/>
              <a:t>How does your diet impact the health of the community and the world at large?</a:t>
            </a:r>
          </a:p>
          <a:p>
            <a:r>
              <a:rPr lang="en-US" dirty="0"/>
              <a:t>Environmental Health </a:t>
            </a:r>
          </a:p>
          <a:p>
            <a:pPr lvl="1"/>
            <a:r>
              <a:rPr lang="en-US" dirty="0"/>
              <a:t>How does your diet affect biodiversity?</a:t>
            </a:r>
          </a:p>
          <a:p>
            <a:pPr lvl="1"/>
            <a:r>
              <a:rPr lang="en-US" dirty="0"/>
              <a:t>What is the environmental impact of your diet?</a:t>
            </a:r>
            <a:endParaRPr lang="en-CA" dirty="0"/>
          </a:p>
        </p:txBody>
      </p:sp>
    </p:spTree>
    <p:extLst>
      <p:ext uri="{BB962C8B-B14F-4D97-AF65-F5344CB8AC3E}">
        <p14:creationId xmlns:p14="http://schemas.microsoft.com/office/powerpoint/2010/main" val="395063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00E9-DDE0-4FD0-A49F-A2F7825C2215}"/>
              </a:ext>
            </a:extLst>
          </p:cNvPr>
          <p:cNvSpPr>
            <a:spLocks noGrp="1"/>
          </p:cNvSpPr>
          <p:nvPr>
            <p:ph type="title"/>
          </p:nvPr>
        </p:nvSpPr>
        <p:spPr/>
        <p:txBody>
          <a:bodyPr/>
          <a:lstStyle/>
          <a:p>
            <a:r>
              <a:rPr lang="en-US" dirty="0"/>
              <a:t>The Basics</a:t>
            </a:r>
            <a:endParaRPr lang="en-CA" dirty="0"/>
          </a:p>
        </p:txBody>
      </p:sp>
      <p:sp>
        <p:nvSpPr>
          <p:cNvPr id="3" name="Content Placeholder 2">
            <a:extLst>
              <a:ext uri="{FF2B5EF4-FFF2-40B4-BE49-F238E27FC236}">
                <a16:creationId xmlns:a16="http://schemas.microsoft.com/office/drawing/2014/main" id="{65FA3BDA-5F69-4EA9-8CAB-C1D083E0188C}"/>
              </a:ext>
            </a:extLst>
          </p:cNvPr>
          <p:cNvSpPr>
            <a:spLocks noGrp="1"/>
          </p:cNvSpPr>
          <p:nvPr>
            <p:ph idx="1"/>
          </p:nvPr>
        </p:nvSpPr>
        <p:spPr/>
        <p:txBody>
          <a:bodyPr/>
          <a:lstStyle/>
          <a:p>
            <a:r>
              <a:rPr lang="en-US" dirty="0"/>
              <a:t>What is food? </a:t>
            </a:r>
          </a:p>
          <a:p>
            <a:pPr lvl="1"/>
            <a:r>
              <a:rPr lang="en-US" dirty="0"/>
              <a:t>Substance with essential nutrients that sustain life</a:t>
            </a:r>
            <a:endParaRPr lang="en-CA" dirty="0"/>
          </a:p>
          <a:p>
            <a:r>
              <a:rPr lang="en-CA" dirty="0"/>
              <a:t>What is a food system? </a:t>
            </a:r>
          </a:p>
          <a:p>
            <a:pPr lvl="1"/>
            <a:r>
              <a:rPr lang="en-CA" dirty="0"/>
              <a:t>An interdependent web of activities that include production, processing, distribution, consumption, and disposal of food. (Sumner, 2017)</a:t>
            </a:r>
          </a:p>
          <a:p>
            <a:r>
              <a:rPr lang="en-CA" dirty="0"/>
              <a:t>What do we mean by sustainability? </a:t>
            </a:r>
          </a:p>
          <a:p>
            <a:pPr lvl="1"/>
            <a:r>
              <a:rPr lang="en-CA" dirty="0"/>
              <a:t>We will explore this for the remainder of the course!</a:t>
            </a:r>
            <a:endParaRPr lang="en-US" dirty="0"/>
          </a:p>
        </p:txBody>
      </p:sp>
    </p:spTree>
    <p:extLst>
      <p:ext uri="{BB962C8B-B14F-4D97-AF65-F5344CB8AC3E}">
        <p14:creationId xmlns:p14="http://schemas.microsoft.com/office/powerpoint/2010/main" val="36479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D0BAF4-7B53-4AA3-9E1B-0704D81E1FA3}"/>
              </a:ext>
            </a:extLst>
          </p:cNvPr>
          <p:cNvSpPr>
            <a:spLocks noGrp="1"/>
          </p:cNvSpPr>
          <p:nvPr>
            <p:ph type="title"/>
          </p:nvPr>
        </p:nvSpPr>
        <p:spPr/>
        <p:txBody>
          <a:bodyPr/>
          <a:lstStyle/>
          <a:p>
            <a:r>
              <a:rPr lang="en-US" dirty="0"/>
              <a:t>Problems – Symptoms – Root Causes</a:t>
            </a:r>
            <a:endParaRPr lang="en-CA" dirty="0"/>
          </a:p>
        </p:txBody>
      </p:sp>
      <p:pic>
        <p:nvPicPr>
          <p:cNvPr id="10" name="Content Placeholder 9" descr="A close up of a flower&#10;&#10;Description automatically generated">
            <a:extLst>
              <a:ext uri="{FF2B5EF4-FFF2-40B4-BE49-F238E27FC236}">
                <a16:creationId xmlns:a16="http://schemas.microsoft.com/office/drawing/2014/main" id="{1F8DD1F9-B16F-4C54-A4B9-31D96811EB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928" y="1846263"/>
            <a:ext cx="4088469" cy="4022725"/>
          </a:xfrm>
        </p:spPr>
      </p:pic>
    </p:spTree>
    <p:extLst>
      <p:ext uri="{BB962C8B-B14F-4D97-AF65-F5344CB8AC3E}">
        <p14:creationId xmlns:p14="http://schemas.microsoft.com/office/powerpoint/2010/main" val="64839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7059-4210-4499-A90F-DE4E1753910E}"/>
              </a:ext>
            </a:extLst>
          </p:cNvPr>
          <p:cNvSpPr>
            <a:spLocks noGrp="1"/>
          </p:cNvSpPr>
          <p:nvPr>
            <p:ph type="title"/>
          </p:nvPr>
        </p:nvSpPr>
        <p:spPr/>
        <p:txBody>
          <a:bodyPr>
            <a:normAutofit/>
          </a:bodyPr>
          <a:lstStyle/>
          <a:p>
            <a:r>
              <a:rPr lang="en-US" sz="4000" dirty="0"/>
              <a:t>Conceptualizing Sustainable Food Systems </a:t>
            </a:r>
            <a:r>
              <a:rPr lang="en-US" sz="1000" dirty="0"/>
              <a:t>(Sumner, 2017)</a:t>
            </a:r>
            <a:endParaRPr lang="en-CA" sz="1000" dirty="0"/>
          </a:p>
        </p:txBody>
      </p:sp>
      <p:sp>
        <p:nvSpPr>
          <p:cNvPr id="3" name="Content Placeholder 2">
            <a:extLst>
              <a:ext uri="{FF2B5EF4-FFF2-40B4-BE49-F238E27FC236}">
                <a16:creationId xmlns:a16="http://schemas.microsoft.com/office/drawing/2014/main" id="{FFD8487A-D39B-49CC-9D60-F458FF132775}"/>
              </a:ext>
            </a:extLst>
          </p:cNvPr>
          <p:cNvSpPr>
            <a:spLocks noGrp="1"/>
          </p:cNvSpPr>
          <p:nvPr>
            <p:ph idx="1"/>
          </p:nvPr>
        </p:nvSpPr>
        <p:spPr/>
        <p:txBody>
          <a:bodyPr>
            <a:normAutofit fontScale="92500" lnSpcReduction="20000"/>
          </a:bodyPr>
          <a:lstStyle/>
          <a:p>
            <a:r>
              <a:rPr lang="en-US" dirty="0"/>
              <a:t>Conceptualizing Sustainable Food Systems</a:t>
            </a:r>
          </a:p>
          <a:p>
            <a:pPr lvl="1"/>
            <a:r>
              <a:rPr lang="en-US" dirty="0"/>
              <a:t>Global corporate food system is the cause of unsustainability</a:t>
            </a:r>
          </a:p>
          <a:p>
            <a:pPr lvl="2"/>
            <a:r>
              <a:rPr lang="en-US" dirty="0"/>
              <a:t>An interdependent web of corporate-controlled activities at a global scale that include the production, processing, distribution, consumption  and disposal of food.  </a:t>
            </a:r>
          </a:p>
          <a:p>
            <a:pPr lvl="2"/>
            <a:r>
              <a:rPr lang="en-US" dirty="0"/>
              <a:t>Controlled by large corporations</a:t>
            </a:r>
          </a:p>
          <a:p>
            <a:pPr lvl="2"/>
            <a:r>
              <a:rPr lang="en-US" dirty="0" err="1"/>
              <a:t>Disembedded</a:t>
            </a:r>
            <a:r>
              <a:rPr lang="en-US" dirty="0"/>
              <a:t> markets (Karl Polanyi – The Great Transformation)</a:t>
            </a:r>
          </a:p>
          <a:p>
            <a:pPr lvl="2"/>
            <a:r>
              <a:rPr lang="en-US" dirty="0">
                <a:hlinkClick r:id="rId2"/>
              </a:rPr>
              <a:t>Brundtland (1987) Our Common Future</a:t>
            </a:r>
            <a:endParaRPr lang="en-US" dirty="0"/>
          </a:p>
          <a:p>
            <a:pPr lvl="1"/>
            <a:r>
              <a:rPr lang="en-US" dirty="0"/>
              <a:t>Sustainability can be achieved by creating civil commons</a:t>
            </a:r>
          </a:p>
          <a:p>
            <a:pPr lvl="2"/>
            <a:r>
              <a:rPr lang="en-US" dirty="0"/>
              <a:t>Society’s organized and community-funded capacity of universally accessible resources to provide for the life preservation and growth of society’s members and their environmental life-host. The civil commons is…what people ensure together as a society to protect and further life, as distinct from money aggregates. (McMurray 1998)</a:t>
            </a:r>
          </a:p>
          <a:p>
            <a:pPr lvl="2"/>
            <a:r>
              <a:rPr lang="en-US" dirty="0"/>
              <a:t>Multiple scales</a:t>
            </a:r>
          </a:p>
          <a:p>
            <a:pPr lvl="2"/>
            <a:r>
              <a:rPr lang="en-US" dirty="0" err="1"/>
              <a:t>Decommodifying</a:t>
            </a:r>
            <a:r>
              <a:rPr lang="en-US" dirty="0"/>
              <a:t> (re-</a:t>
            </a:r>
            <a:r>
              <a:rPr lang="en-US" dirty="0" err="1"/>
              <a:t>commoning</a:t>
            </a:r>
            <a:r>
              <a:rPr lang="en-US" dirty="0"/>
              <a:t>) </a:t>
            </a:r>
          </a:p>
          <a:p>
            <a:pPr lvl="2"/>
            <a:r>
              <a:rPr lang="en-US" dirty="0"/>
              <a:t>Sustainability as the outcome of structures and processes that build civil commons – formal and informal. </a:t>
            </a:r>
          </a:p>
          <a:p>
            <a:pPr lvl="2"/>
            <a:r>
              <a:rPr lang="en-US" dirty="0" err="1"/>
              <a:t>Feenstra’s</a:t>
            </a:r>
            <a:r>
              <a:rPr lang="en-US" dirty="0"/>
              <a:t> characteristics of a sustainable food system and civil commons vision = democratic participation, two-way communication, livable wages, food sovereignty and improved access by all community members to an adequate nutritious diet. </a:t>
            </a:r>
          </a:p>
          <a:p>
            <a:pPr lvl="2"/>
            <a:r>
              <a:rPr lang="en-US" dirty="0"/>
              <a:t>Sustainability must be anchored in public systems</a:t>
            </a:r>
          </a:p>
          <a:p>
            <a:pPr lvl="2"/>
            <a:r>
              <a:rPr lang="en-US" dirty="0"/>
              <a:t>Food system – processing, distribution, consumption, disposal</a:t>
            </a:r>
          </a:p>
          <a:p>
            <a:pPr lvl="2"/>
            <a:r>
              <a:rPr lang="en-US" dirty="0"/>
              <a:t>Top-down and bottom-up approaches</a:t>
            </a:r>
          </a:p>
          <a:p>
            <a:pPr marL="201168" lvl="1" indent="0">
              <a:buNone/>
            </a:pPr>
            <a:endParaRPr lang="en-US" dirty="0"/>
          </a:p>
          <a:p>
            <a:pPr marL="201168" lvl="1" indent="0">
              <a:buNone/>
            </a:pPr>
            <a:endParaRPr lang="en-US" dirty="0"/>
          </a:p>
          <a:p>
            <a:pPr marL="201168" lvl="1" indent="0">
              <a:buNone/>
            </a:pPr>
            <a:endParaRPr lang="en-CA" dirty="0"/>
          </a:p>
        </p:txBody>
      </p:sp>
    </p:spTree>
    <p:extLst>
      <p:ext uri="{BB962C8B-B14F-4D97-AF65-F5344CB8AC3E}">
        <p14:creationId xmlns:p14="http://schemas.microsoft.com/office/powerpoint/2010/main" val="22603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newspaper&#10;&#10;Description automatically generated">
            <a:extLst>
              <a:ext uri="{FF2B5EF4-FFF2-40B4-BE49-F238E27FC236}">
                <a16:creationId xmlns:a16="http://schemas.microsoft.com/office/drawing/2014/main" id="{0E8FB838-85DA-46B2-8425-BDA45ED74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495" y="905933"/>
            <a:ext cx="6865014" cy="5039728"/>
          </a:xfrm>
          <a:prstGeom prst="rect">
            <a:avLst/>
          </a:prstGeom>
        </p:spPr>
      </p:pic>
    </p:spTree>
    <p:extLst>
      <p:ext uri="{BB962C8B-B14F-4D97-AF65-F5344CB8AC3E}">
        <p14:creationId xmlns:p14="http://schemas.microsoft.com/office/powerpoint/2010/main" val="26364656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20</TotalTime>
  <Words>822</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Calibri Light</vt:lpstr>
      <vt:lpstr>Retrospect</vt:lpstr>
      <vt:lpstr>Food and Sustainability</vt:lpstr>
      <vt:lpstr>What does it Mean to Have a Sustainable Diet? </vt:lpstr>
      <vt:lpstr>What does it Mean to Have a Sustainable Diet? </vt:lpstr>
      <vt:lpstr>What does it Mean to Have a Sustainable Diet? </vt:lpstr>
      <vt:lpstr>The Basics</vt:lpstr>
      <vt:lpstr>Prioritize the Biosphere and Social Relations Over the Market</vt:lpstr>
      <vt:lpstr>Problems – Symptoms – Root Causes</vt:lpstr>
      <vt:lpstr>Conceptualizing Sustainable Food Systems (Sumner, 2017)</vt:lpstr>
      <vt:lpstr>PowerPoint Presentation</vt:lpstr>
      <vt:lpstr>Food for Thought</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Sustainability</dc:title>
  <dc:creator>Erik Chevrier</dc:creator>
  <cp:lastModifiedBy>Erik Chevrier</cp:lastModifiedBy>
  <cp:revision>3</cp:revision>
  <dcterms:created xsi:type="dcterms:W3CDTF">2020-07-06T05:19:34Z</dcterms:created>
  <dcterms:modified xsi:type="dcterms:W3CDTF">2020-07-06T05:39:35Z</dcterms:modified>
</cp:coreProperties>
</file>