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9" r:id="rId4"/>
    <p:sldId id="31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75" autoAdjust="0"/>
    <p:restoredTop sz="94660"/>
  </p:normalViewPr>
  <p:slideViewPr>
    <p:cSldViewPr snapToGrid="0">
      <p:cViewPr varScale="1">
        <p:scale>
          <a:sx n="97" d="100"/>
          <a:sy n="97" d="100"/>
        </p:scale>
        <p:origin x="28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2020-10-16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2020-10-16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2020-10-16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2020-10-16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2020-10-16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2020-10-16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2020-10-16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2020-10-16</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2020-10-16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Urban Agriculture</a:t>
            </a:r>
            <a:endParaRPr lang="en-CA" dirty="0"/>
          </a:p>
        </p:txBody>
      </p:sp>
      <p:sp>
        <p:nvSpPr>
          <p:cNvPr id="3" name="Subtitle 2"/>
          <p:cNvSpPr>
            <a:spLocks noGrp="1"/>
          </p:cNvSpPr>
          <p:nvPr>
            <p:ph type="subTitle" idx="1"/>
          </p:nvPr>
        </p:nvSpPr>
        <p:spPr/>
        <p:txBody>
          <a:bodyPr>
            <a:normAutofit/>
          </a:bodyPr>
          <a:lstStyle/>
          <a:p>
            <a:r>
              <a:rPr lang="en-CA" dirty="0"/>
              <a:t>Erik Chevrier</a:t>
            </a:r>
          </a:p>
          <a:p>
            <a:r>
              <a:rPr lang="en-CA" b="1" dirty="0"/>
              <a:t>Inspiring Urban Agriculture in Montreal Blog</a:t>
            </a:r>
            <a:endParaRPr lang="en-CA" dirty="0"/>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E739-E5AD-404C-9481-6F08FB020376}"/>
              </a:ext>
            </a:extLst>
          </p:cNvPr>
          <p:cNvSpPr>
            <a:spLocks noGrp="1"/>
          </p:cNvSpPr>
          <p:nvPr>
            <p:ph type="title"/>
          </p:nvPr>
        </p:nvSpPr>
        <p:spPr/>
        <p:txBody>
          <a:bodyPr/>
          <a:lstStyle/>
          <a:p>
            <a:r>
              <a:rPr lang="en-US" dirty="0"/>
              <a:t>Description</a:t>
            </a:r>
            <a:endParaRPr lang="en-CA" dirty="0"/>
          </a:p>
        </p:txBody>
      </p:sp>
      <p:sp>
        <p:nvSpPr>
          <p:cNvPr id="3" name="Content Placeholder 2">
            <a:extLst>
              <a:ext uri="{FF2B5EF4-FFF2-40B4-BE49-F238E27FC236}">
                <a16:creationId xmlns:a16="http://schemas.microsoft.com/office/drawing/2014/main" id="{C76B0B0F-9B4E-4501-A4CD-70D948A1FFC0}"/>
              </a:ext>
            </a:extLst>
          </p:cNvPr>
          <p:cNvSpPr>
            <a:spLocks noGrp="1"/>
          </p:cNvSpPr>
          <p:nvPr>
            <p:ph idx="1"/>
          </p:nvPr>
        </p:nvSpPr>
        <p:spPr/>
        <p:txBody>
          <a:bodyPr>
            <a:normAutofit/>
          </a:bodyPr>
          <a:lstStyle/>
          <a:p>
            <a:r>
              <a:rPr lang="en-CA" dirty="0"/>
              <a:t>There are many inspiring urban agriculture projects across the world. Students will interview collective/community garden participants, urban farmers, urban agriculture organizations, city 'food' planners, backyard gardeners, and/or other exciting urban agriculture projects. </a:t>
            </a:r>
          </a:p>
          <a:p>
            <a:r>
              <a:rPr lang="en-CA" dirty="0"/>
              <a:t>Students then write a blog of about 600 – 1000 words about the project. </a:t>
            </a:r>
          </a:p>
          <a:p>
            <a:r>
              <a:rPr lang="en-CA" dirty="0"/>
              <a:t>Although this is a blog, the information conveyed must come from research, not conjecture. The blog must contain at least three reliable, valid, credible sources (to get a B). The blog must make reference to classroom readings, lecture topics classroom discussions, and other information from the course. </a:t>
            </a:r>
          </a:p>
          <a:p>
            <a:r>
              <a:rPr lang="en-CA" dirty="0"/>
              <a:t>Students with production skills can produce a video or a podcast instead of a blog, however this must also be approved by me (Erik Chevrier).</a:t>
            </a:r>
          </a:p>
        </p:txBody>
      </p:sp>
    </p:spTree>
    <p:extLst>
      <p:ext uri="{BB962C8B-B14F-4D97-AF65-F5344CB8AC3E}">
        <p14:creationId xmlns:p14="http://schemas.microsoft.com/office/powerpoint/2010/main" val="60884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9EB24-8D08-4FE8-B2B9-75E3CF911C0B}"/>
              </a:ext>
            </a:extLst>
          </p:cNvPr>
          <p:cNvSpPr>
            <a:spLocks noGrp="1"/>
          </p:cNvSpPr>
          <p:nvPr>
            <p:ph type="title"/>
          </p:nvPr>
        </p:nvSpPr>
        <p:spPr/>
        <p:txBody>
          <a:bodyPr/>
          <a:lstStyle/>
          <a:p>
            <a:r>
              <a:rPr lang="en-US" dirty="0"/>
              <a:t>Structure of Blog</a:t>
            </a:r>
            <a:endParaRPr lang="en-CA" dirty="0"/>
          </a:p>
        </p:txBody>
      </p:sp>
      <p:sp>
        <p:nvSpPr>
          <p:cNvPr id="3" name="Content Placeholder 2">
            <a:extLst>
              <a:ext uri="{FF2B5EF4-FFF2-40B4-BE49-F238E27FC236}">
                <a16:creationId xmlns:a16="http://schemas.microsoft.com/office/drawing/2014/main" id="{735A739C-5363-47C5-8051-A284EF37B33A}"/>
              </a:ext>
            </a:extLst>
          </p:cNvPr>
          <p:cNvSpPr>
            <a:spLocks noGrp="1"/>
          </p:cNvSpPr>
          <p:nvPr>
            <p:ph idx="1"/>
          </p:nvPr>
        </p:nvSpPr>
        <p:spPr/>
        <p:txBody>
          <a:bodyPr/>
          <a:lstStyle/>
          <a:p>
            <a:r>
              <a:rPr lang="en-US" b="1" dirty="0"/>
              <a:t>Hook </a:t>
            </a:r>
            <a:r>
              <a:rPr lang="en-US" dirty="0"/>
              <a:t>– Try to entice your reader to engage with the writing piece (short sentence or two).</a:t>
            </a:r>
          </a:p>
          <a:p>
            <a:r>
              <a:rPr lang="en-US" b="1" dirty="0"/>
              <a:t>What is Inspiring the Garden/Project? </a:t>
            </a:r>
            <a:r>
              <a:rPr lang="en-US" dirty="0"/>
              <a:t>– Be clear, concise and specific about what you are purporting. </a:t>
            </a:r>
          </a:p>
          <a:p>
            <a:r>
              <a:rPr lang="en-US" b="1" dirty="0"/>
              <a:t>Why? </a:t>
            </a:r>
            <a:r>
              <a:rPr lang="en-US" dirty="0"/>
              <a:t>– Explain why this garden/project is inspiring. </a:t>
            </a:r>
          </a:p>
          <a:p>
            <a:r>
              <a:rPr lang="en-US" b="1" dirty="0"/>
              <a:t>Evidence – </a:t>
            </a:r>
            <a:r>
              <a:rPr lang="en-US" dirty="0"/>
              <a:t>Bring in evidence to demonstrate why the garden/project is inspiring. </a:t>
            </a:r>
          </a:p>
          <a:p>
            <a:r>
              <a:rPr lang="en-US" b="1" dirty="0"/>
              <a:t>Comparisons </a:t>
            </a:r>
            <a:r>
              <a:rPr lang="en-US" dirty="0"/>
              <a:t>– Compare with other examples. </a:t>
            </a:r>
          </a:p>
          <a:p>
            <a:r>
              <a:rPr lang="en-US" b="1" dirty="0"/>
              <a:t>Conclusion – </a:t>
            </a:r>
            <a:r>
              <a:rPr lang="en-US" dirty="0"/>
              <a:t>Wrap-up your blog in one or two short sentences (usually linked to the hook).</a:t>
            </a:r>
          </a:p>
          <a:p>
            <a:r>
              <a:rPr lang="en-US" b="1" dirty="0"/>
              <a:t>Follow-up </a:t>
            </a:r>
            <a:r>
              <a:rPr lang="en-US" dirty="0"/>
              <a:t>– Links and @</a:t>
            </a:r>
            <a:r>
              <a:rPr lang="en-US" dirty="0" err="1"/>
              <a:t>hastags</a:t>
            </a:r>
            <a:r>
              <a:rPr lang="en-US" dirty="0"/>
              <a:t> </a:t>
            </a:r>
            <a:endParaRPr lang="en-CA" dirty="0"/>
          </a:p>
        </p:txBody>
      </p:sp>
    </p:spTree>
    <p:extLst>
      <p:ext uri="{BB962C8B-B14F-4D97-AF65-F5344CB8AC3E}">
        <p14:creationId xmlns:p14="http://schemas.microsoft.com/office/powerpoint/2010/main" val="47272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2976988164"/>
              </p:ext>
            </p:extLst>
          </p:nvPr>
        </p:nvGraphicFramePr>
        <p:xfrm>
          <a:off x="0" y="0"/>
          <a:ext cx="12914520" cy="11916591"/>
        </p:xfrm>
        <a:graphic>
          <a:graphicData uri="http://schemas.openxmlformats.org/drawingml/2006/table">
            <a:tbl>
              <a:tblPr firstRow="1" firstCol="1" bandRow="1">
                <a:tableStyleId>{5C22544A-7EE6-4342-B048-85BDC9FD1C3A}</a:tableStyleId>
              </a:tblPr>
              <a:tblGrid>
                <a:gridCol w="275452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Analysis of Subject Matter</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real attempt to construct a blog.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Superficial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superficially. </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Average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acceptably.  </a:t>
                      </a:r>
                    </a:p>
                  </a:txBody>
                  <a:tcPr marL="38680" marR="38680" marT="0" marB="0"/>
                </a:tc>
                <a:tc>
                  <a:txBody>
                    <a:bodyPr/>
                    <a:lstStyle/>
                    <a:p>
                      <a:pPr marL="0" marR="0">
                        <a:spcBef>
                          <a:spcPts val="0"/>
                        </a:spcBef>
                        <a:spcAft>
                          <a:spcPts val="0"/>
                        </a:spcAft>
                      </a:pPr>
                      <a:r>
                        <a:rPr lang="en-US" sz="1500" dirty="0">
                          <a:effectLst/>
                        </a:rPr>
                        <a:t>Great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the interview very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the inspiring project.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Presented and interpreted the information from </a:t>
                      </a:r>
                      <a:r>
                        <a:rPr lang="en-US" sz="1500">
                          <a:effectLst/>
                        </a:rPr>
                        <a:t>the interview with </a:t>
                      </a:r>
                      <a:r>
                        <a:rPr lang="en-US" sz="1500" dirty="0">
                          <a:effectLst/>
                        </a:rPr>
                        <a:t>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2057400">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structure or clarity.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response is not clear, concise, and/or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not well structured. </a:t>
                      </a:r>
                    </a:p>
                  </a:txBody>
                  <a:tcPr marL="38680" marR="38680" marT="0" marB="0"/>
                </a:tc>
                <a:tc>
                  <a:txBody>
                    <a:bodyPr/>
                    <a:lstStyle/>
                    <a:p>
                      <a:pPr marL="0" marR="0">
                        <a:spcBef>
                          <a:spcPts val="0"/>
                        </a:spcBef>
                        <a:spcAft>
                          <a:spcPts val="0"/>
                        </a:spcAft>
                      </a:pPr>
                      <a:r>
                        <a:rPr lang="en-US" sz="1500" dirty="0">
                          <a:effectLst/>
                        </a:rPr>
                        <a:t>The response is somewhat clear, concise, and specific.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somewhat well structured. </a:t>
                      </a:r>
                    </a:p>
                  </a:txBody>
                  <a:tcPr marL="38680" marR="38680" marT="0" marB="0"/>
                </a:tc>
                <a:tc>
                  <a:txBody>
                    <a:bodyPr/>
                    <a:lstStyle/>
                    <a:p>
                      <a:pPr marL="0" marR="0">
                        <a:spcBef>
                          <a:spcPts val="0"/>
                        </a:spcBef>
                        <a:spcAft>
                          <a:spcPts val="0"/>
                        </a:spcAft>
                      </a:pPr>
                      <a:r>
                        <a:rPr lang="en-US" sz="1500" dirty="0">
                          <a:effectLst/>
                        </a:rPr>
                        <a:t>The response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Response flows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is well structured.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response is extremely clear, concise, and specific.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Response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response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the paper not legible.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Response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743200">
                <a:tc>
                  <a:txBody>
                    <a:bodyPr/>
                    <a:lstStyle/>
                    <a:p>
                      <a:pPr marL="0" marR="0">
                        <a:spcBef>
                          <a:spcPts val="0"/>
                        </a:spcBef>
                        <a:spcAft>
                          <a:spcPts val="0"/>
                        </a:spcAft>
                      </a:pPr>
                      <a:r>
                        <a:rPr lang="en-US" sz="1500" dirty="0">
                          <a:effectLst/>
                        </a:rPr>
                        <a:t>Relevance of Information </a:t>
                      </a:r>
                    </a:p>
                    <a:p>
                      <a:pPr marL="0" marR="0">
                        <a:spcBef>
                          <a:spcPts val="0"/>
                        </a:spcBef>
                        <a:spcAft>
                          <a:spcPts val="0"/>
                        </a:spcAft>
                      </a:pPr>
                      <a:endParaRPr lang="en-US" sz="1500" dirty="0">
                        <a:effectLst/>
                      </a:endParaRP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dirty="0">
                          <a:effectLst/>
                          <a:latin typeface="Calibri" panose="020F0502020204030204" pitchFamily="34" charset="0"/>
                          <a:ea typeface="Calibri" panose="020F0502020204030204" pitchFamily="34" charset="0"/>
                          <a:cs typeface="Times New Roman" panose="02020603050405020304" pitchFamily="18" charset="0"/>
                        </a:rPr>
                        <a:t>If you do a research paper instead of an interview, please multiply the sources by two.</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Nothing cited.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little to no relevance to the interview and interpretation. </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valid/reliable source are used.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information cited in the blog has some relevance to the interview and interpretation.</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One or two valid and reliable source are used.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txBody>
                  <a:tcPr marL="38680" marR="38680" marT="0" marB="0"/>
                </a:tc>
                <a:tc>
                  <a:txBody>
                    <a:bodyPr/>
                    <a:lstStyle/>
                    <a:p>
                      <a:pPr marL="0" marR="0">
                        <a:spcBef>
                          <a:spcPts val="0"/>
                        </a:spcBef>
                        <a:spcAft>
                          <a:spcPts val="0"/>
                        </a:spcAft>
                      </a:pPr>
                      <a:r>
                        <a:rPr lang="en-US" sz="1500" dirty="0">
                          <a:effectLst/>
                        </a:rPr>
                        <a:t>The information cited in the blog is relevant to the interview and interpretation.</a:t>
                      </a:r>
                    </a:p>
                    <a:p>
                      <a:pPr marL="0" marR="0">
                        <a:spcBef>
                          <a:spcPts val="0"/>
                        </a:spcBef>
                        <a:spcAft>
                          <a:spcPts val="0"/>
                        </a:spcAft>
                      </a:pPr>
                      <a:br>
                        <a:rPr lang="en-US" sz="1500" dirty="0">
                          <a:effectLst/>
                        </a:rPr>
                      </a:br>
                      <a:r>
                        <a:rPr lang="en-US" sz="1500" dirty="0">
                          <a:effectLst/>
                        </a:rPr>
                        <a:t>Claims are backed up by proper examples.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Three or four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txBody>
                  <a:tcPr marL="38680" marR="38680" marT="0" marB="0"/>
                </a:tc>
                <a:tc>
                  <a:txBody>
                    <a:bodyPr/>
                    <a:lstStyle/>
                    <a:p>
                      <a:pPr marL="0" marR="0">
                        <a:spcBef>
                          <a:spcPts val="0"/>
                        </a:spcBef>
                        <a:spcAft>
                          <a:spcPts val="0"/>
                        </a:spcAft>
                      </a:pPr>
                      <a:r>
                        <a:rPr lang="en-US" sz="1500" dirty="0">
                          <a:effectLst/>
                        </a:rPr>
                        <a:t>The information cited in the blog is completely on point with the interview and interpretation. </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Five or more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used correctly and are completely on point.  </a:t>
                      </a:r>
                    </a:p>
                  </a:txBody>
                  <a:tcPr marL="38680" marR="38680" marT="0" marB="0"/>
                </a:tc>
                <a:extLst>
                  <a:ext uri="{0D108BD9-81ED-4DB2-BD59-A6C34878D82A}">
                    <a16:rowId xmlns:a16="http://schemas.microsoft.com/office/drawing/2014/main" val="2806582"/>
                  </a:ext>
                </a:extLst>
              </a:tr>
              <a:tr h="2743200">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500" dirty="0">
                          <a:effectLst/>
                        </a:rPr>
                        <a:t>(not heavily weighted)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Article has no format whatsoever. </a:t>
                      </a:r>
                    </a:p>
                  </a:txBody>
                  <a:tcPr marL="38680" marR="38680" marT="0" marB="0"/>
                </a:tc>
                <a:tc>
                  <a:txBody>
                    <a:bodyPr/>
                    <a:lstStyle/>
                    <a:p>
                      <a:pPr marL="0" marR="0">
                        <a:spcBef>
                          <a:spcPts val="0"/>
                        </a:spcBef>
                        <a:spcAft>
                          <a:spcPts val="0"/>
                        </a:spcAft>
                      </a:pPr>
                      <a:r>
                        <a:rPr lang="en-US" sz="1500" dirty="0">
                          <a:effectLst/>
                        </a:rPr>
                        <a:t>Article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easy to read and enjoyable to look at. Format is easy to follow and interesting to the eye. Article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635580250"/>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244</TotalTime>
  <Words>792</Words>
  <Application>Microsoft Office PowerPoint</Application>
  <PresentationFormat>Widescreen</PresentationFormat>
  <Paragraphs>98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Urban Agriculture</vt:lpstr>
      <vt:lpstr>Description</vt:lpstr>
      <vt:lpstr>Structure of Blog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31</cp:revision>
  <dcterms:created xsi:type="dcterms:W3CDTF">2020-07-13T05:46:05Z</dcterms:created>
  <dcterms:modified xsi:type="dcterms:W3CDTF">2020-10-16T15:15:35Z</dcterms:modified>
</cp:coreProperties>
</file>