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8" r:id="rId3"/>
    <p:sldId id="314"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66" d="100"/>
          <a:sy n="66" d="100"/>
        </p:scale>
        <p:origin x="864" y="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2020-09-18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2020-09-18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2020-09-18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2020-09-18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2020-09-18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2020-09-18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2020-09-18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Urban Agriculture</a:t>
            </a:r>
          </a:p>
        </p:txBody>
      </p:sp>
      <p:sp>
        <p:nvSpPr>
          <p:cNvPr id="3" name="Subtitle 2"/>
          <p:cNvSpPr>
            <a:spLocks noGrp="1"/>
          </p:cNvSpPr>
          <p:nvPr>
            <p:ph type="subTitle" idx="1"/>
          </p:nvPr>
        </p:nvSpPr>
        <p:spPr/>
        <p:txBody>
          <a:bodyPr>
            <a:normAutofit fontScale="85000" lnSpcReduction="20000"/>
          </a:bodyPr>
          <a:lstStyle/>
          <a:p>
            <a:r>
              <a:rPr lang="en-CA" dirty="0"/>
              <a:t>Reading Responses</a:t>
            </a:r>
          </a:p>
          <a:p>
            <a:r>
              <a:rPr lang="en-CA" dirty="0"/>
              <a:t>Erik Chevrier</a:t>
            </a:r>
          </a:p>
          <a:p>
            <a:r>
              <a:rPr lang="en-CA" dirty="0"/>
              <a:t>www.erikchevrier.ca</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Reading Responses</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a:bodyPr>
          <a:lstStyle/>
          <a:p>
            <a:r>
              <a:rPr lang="en-CA" dirty="0"/>
              <a:t>Students will answer two comprehensive questions about the readings and lectures twice during the course. The objective of this assignment is to evaluate whether students understand the information covered in the lectures and readings. Students will be given the questions a week before the reading assessment is due. The report must incorporate references to the readings from the course and at least three external sources. </a:t>
            </a:r>
          </a:p>
          <a:p>
            <a:r>
              <a:rPr lang="en-CA" dirty="0"/>
              <a:t>Responses should be between 500 – 1000 words. </a:t>
            </a:r>
          </a:p>
          <a:p>
            <a:endParaRPr lang="en-CA" dirty="0"/>
          </a:p>
          <a:p>
            <a:r>
              <a:rPr lang="en-CA" dirty="0"/>
              <a:t>Due Dates: </a:t>
            </a:r>
            <a:r>
              <a:rPr lang="en-US" dirty="0"/>
              <a:t>October 30</a:t>
            </a:r>
            <a:r>
              <a:rPr lang="en-US" baseline="30000" dirty="0"/>
              <a:t>th</a:t>
            </a:r>
            <a:r>
              <a:rPr lang="en-US" dirty="0"/>
              <a:t> and December 4</a:t>
            </a:r>
            <a:r>
              <a:rPr lang="en-US" baseline="30000" dirty="0"/>
              <a:t>th</a:t>
            </a:r>
            <a:r>
              <a:rPr lang="en-US" dirty="0"/>
              <a:t> </a:t>
            </a:r>
          </a:p>
          <a:p>
            <a:endParaRPr lang="en-US" dirty="0"/>
          </a:p>
        </p:txBody>
      </p:sp>
    </p:spTree>
    <p:extLst>
      <p:ext uri="{BB962C8B-B14F-4D97-AF65-F5344CB8AC3E}">
        <p14:creationId xmlns:p14="http://schemas.microsoft.com/office/powerpoint/2010/main" val="275248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3847099346"/>
              </p:ext>
            </p:extLst>
          </p:nvPr>
        </p:nvGraphicFramePr>
        <p:xfrm>
          <a:off x="0" y="0"/>
          <a:ext cx="12192000" cy="8774975"/>
        </p:xfrm>
        <a:graphic>
          <a:graphicData uri="http://schemas.openxmlformats.org/drawingml/2006/table">
            <a:tbl>
              <a:tblPr firstRow="1" firstCol="1" bandRow="1">
                <a:tableStyleId>{5C22544A-7EE6-4342-B048-85BDC9FD1C3A}</a:tableStyleId>
              </a:tblPr>
              <a:tblGrid>
                <a:gridCol w="203200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Accuracy of Response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real attempt to answer the question.  </a:t>
                      </a:r>
                    </a:p>
                  </a:txBody>
                  <a:tcPr marL="38680" marR="38680" marT="0" marB="0"/>
                </a:tc>
                <a:tc>
                  <a:txBody>
                    <a:bodyPr/>
                    <a:lstStyle/>
                    <a:p>
                      <a:pPr marL="0" marR="0">
                        <a:spcBef>
                          <a:spcPts val="0"/>
                        </a:spcBef>
                        <a:spcAft>
                          <a:spcPts val="0"/>
                        </a:spcAft>
                      </a:pPr>
                      <a:r>
                        <a:rPr lang="en-US" sz="1500" dirty="0">
                          <a:effectLst/>
                        </a:rPr>
                        <a:t>Answer is not accurate.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Answer does not incorporate or refer to the course readings. </a:t>
                      </a:r>
                    </a:p>
                  </a:txBody>
                  <a:tcPr marL="38680" marR="38680" marT="0" marB="0"/>
                </a:tc>
                <a:tc>
                  <a:txBody>
                    <a:bodyPr/>
                    <a:lstStyle/>
                    <a:p>
                      <a:pPr marL="0" marR="0">
                        <a:spcBef>
                          <a:spcPts val="0"/>
                        </a:spcBef>
                        <a:spcAft>
                          <a:spcPts val="0"/>
                        </a:spcAft>
                      </a:pPr>
                      <a:r>
                        <a:rPr lang="en-US" sz="1500" dirty="0">
                          <a:effectLst/>
                        </a:rPr>
                        <a:t>Answer is somewhat accurate.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somewhat incorporates and/or refers to the course readings.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Answer is accurate.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incorporates and refers to the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response to the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incorporates and makes specific references to the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2057400">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structure or clarity.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response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not structured well. </a:t>
                      </a:r>
                    </a:p>
                  </a:txBody>
                  <a:tcPr marL="38680" marR="38680" marT="0" marB="0"/>
                </a:tc>
                <a:tc>
                  <a:txBody>
                    <a:bodyPr/>
                    <a:lstStyle/>
                    <a:p>
                      <a:pPr marL="0" marR="0">
                        <a:spcBef>
                          <a:spcPts val="0"/>
                        </a:spcBef>
                        <a:spcAft>
                          <a:spcPts val="0"/>
                        </a:spcAft>
                      </a:pPr>
                      <a:r>
                        <a:rPr lang="en-US" sz="1500" dirty="0">
                          <a:effectLst/>
                        </a:rPr>
                        <a:t>The response is somewhat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structured somewhat well. </a:t>
                      </a:r>
                    </a:p>
                  </a:txBody>
                  <a:tcPr marL="38680" marR="38680" marT="0" marB="0"/>
                </a:tc>
                <a:tc>
                  <a:txBody>
                    <a:bodyPr/>
                    <a:lstStyle/>
                    <a:p>
                      <a:pPr marL="0" marR="0">
                        <a:spcBef>
                          <a:spcPts val="0"/>
                        </a:spcBef>
                        <a:spcAft>
                          <a:spcPts val="0"/>
                        </a:spcAft>
                      </a:pPr>
                      <a:r>
                        <a:rPr lang="en-US" sz="1500" dirty="0">
                          <a:effectLst/>
                        </a:rPr>
                        <a:t>The response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flows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response is extremely clear, concise, and specific.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response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Response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673313">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Nothing cited.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response has little to no relevance to the question. </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external reference.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response has some relevance to the question. </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valid and reliable external source is used.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used somewhat correctly. </a:t>
                      </a:r>
                    </a:p>
                  </a:txBody>
                  <a:tcPr marL="38680" marR="38680" marT="0" marB="0"/>
                </a:tc>
                <a:tc>
                  <a:txBody>
                    <a:bodyPr/>
                    <a:lstStyle/>
                    <a:p>
                      <a:pPr marL="0" marR="0">
                        <a:spcBef>
                          <a:spcPts val="0"/>
                        </a:spcBef>
                        <a:spcAft>
                          <a:spcPts val="0"/>
                        </a:spcAft>
                      </a:pPr>
                      <a:r>
                        <a:rPr lang="en-US" sz="1500" dirty="0">
                          <a:effectLst/>
                        </a:rPr>
                        <a:t>The information cited in the response is relevant to the question. </a:t>
                      </a:r>
                    </a:p>
                    <a:p>
                      <a:pPr marL="0" marR="0">
                        <a:spcBef>
                          <a:spcPts val="0"/>
                        </a:spcBef>
                        <a:spcAft>
                          <a:spcPts val="0"/>
                        </a:spcAft>
                      </a:pPr>
                      <a:br>
                        <a:rPr lang="en-US" sz="1500" dirty="0">
                          <a:effectLst/>
                        </a:rPr>
                      </a:br>
                      <a:r>
                        <a:rPr lang="en-US" sz="1500" dirty="0">
                          <a:effectLst/>
                        </a:rPr>
                        <a:t>Claims are backed up by proper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Two valid and reliable external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used correctly. </a:t>
                      </a:r>
                    </a:p>
                  </a:txBody>
                  <a:tcPr marL="38680" marR="38680" marT="0" marB="0"/>
                </a:tc>
                <a:tc>
                  <a:txBody>
                    <a:bodyPr/>
                    <a:lstStyle/>
                    <a:p>
                      <a:pPr marL="0" marR="0">
                        <a:spcBef>
                          <a:spcPts val="0"/>
                        </a:spcBef>
                        <a:spcAft>
                          <a:spcPts val="0"/>
                        </a:spcAft>
                      </a:pPr>
                      <a:r>
                        <a:rPr lang="en-US" sz="1500" dirty="0">
                          <a:effectLst/>
                        </a:rPr>
                        <a:t>The information cited in the response is completely on point with the question. </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Three valid and reliable external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all used correctly and are completely on point.  </a:t>
                      </a:r>
                    </a:p>
                  </a:txBody>
                  <a:tcPr marL="38680" marR="38680" marT="0" marB="0"/>
                </a:tc>
                <a:extLst>
                  <a:ext uri="{0D108BD9-81ED-4DB2-BD59-A6C34878D82A}">
                    <a16:rowId xmlns:a16="http://schemas.microsoft.com/office/drawing/2014/main" val="2806582"/>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Structure</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p:txBody>
          <a:bodyPr/>
          <a:lstStyle/>
          <a:p>
            <a:r>
              <a:rPr lang="en-US" b="1" dirty="0"/>
              <a:t>Claim </a:t>
            </a:r>
            <a:r>
              <a:rPr lang="en-US" dirty="0"/>
              <a:t>– Be clear, concise and specific about what you are purporting. </a:t>
            </a:r>
          </a:p>
          <a:p>
            <a:r>
              <a:rPr lang="en-US" b="1" dirty="0"/>
              <a:t>Support </a:t>
            </a:r>
            <a:r>
              <a:rPr lang="en-US" dirty="0"/>
              <a:t>– Persuade your audience to accept your claim(s). </a:t>
            </a:r>
          </a:p>
          <a:p>
            <a:r>
              <a:rPr lang="en-US" b="1" dirty="0"/>
              <a:t>Evidence</a:t>
            </a:r>
            <a:r>
              <a:rPr lang="en-US" dirty="0"/>
              <a:t> – Bring in evidence to demonstrate why your claim should be accepted. </a:t>
            </a:r>
          </a:p>
          <a:p>
            <a:r>
              <a:rPr lang="en-US" b="1" dirty="0"/>
              <a:t>Address counter claims </a:t>
            </a:r>
            <a:r>
              <a:rPr lang="en-US" dirty="0"/>
              <a:t>– Why is your claim better than any counter claims?</a:t>
            </a:r>
          </a:p>
        </p:txBody>
      </p:sp>
    </p:spTree>
    <p:extLst>
      <p:ext uri="{BB962C8B-B14F-4D97-AF65-F5344CB8AC3E}">
        <p14:creationId xmlns:p14="http://schemas.microsoft.com/office/powerpoint/2010/main" val="47272784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108</TotalTime>
  <Words>550</Words>
  <Application>Microsoft Office PowerPoint</Application>
  <PresentationFormat>Widescreen</PresentationFormat>
  <Paragraphs>86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Urban Agriculture</vt:lpstr>
      <vt:lpstr>Reading Responses</vt:lpstr>
      <vt:lpstr>PowerPoint Presentation</vt:lpstr>
      <vt:lpstr>Structure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14</cp:revision>
  <dcterms:created xsi:type="dcterms:W3CDTF">2019-09-17T00:03:29Z</dcterms:created>
  <dcterms:modified xsi:type="dcterms:W3CDTF">2020-09-18T05:52:29Z</dcterms:modified>
</cp:coreProperties>
</file>