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8" r:id="rId3"/>
    <p:sldId id="314"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p:scale>
          <a:sx n="66" d="100"/>
          <a:sy n="66" d="100"/>
        </p:scale>
        <p:origin x="864" y="7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2020-09-18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2020-09-18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2020-09-18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2020-09-18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2020-09-18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2020-09-18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2020-09-18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2020-09-18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2020-09-18</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2020-09-18</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2020-09-18</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2020-09-18</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Urban Agriculture</a:t>
            </a:r>
          </a:p>
        </p:txBody>
      </p:sp>
      <p:sp>
        <p:nvSpPr>
          <p:cNvPr id="3" name="Subtitle 2"/>
          <p:cNvSpPr>
            <a:spLocks noGrp="1"/>
          </p:cNvSpPr>
          <p:nvPr>
            <p:ph type="subTitle" idx="1"/>
          </p:nvPr>
        </p:nvSpPr>
        <p:spPr/>
        <p:txBody>
          <a:bodyPr>
            <a:normAutofit fontScale="85000" lnSpcReduction="20000"/>
          </a:bodyPr>
          <a:lstStyle/>
          <a:p>
            <a:r>
              <a:rPr lang="en-CA" dirty="0"/>
              <a:t>Reading Responses</a:t>
            </a:r>
          </a:p>
          <a:p>
            <a:r>
              <a:rPr lang="en-CA" dirty="0"/>
              <a:t>Erik Chevrier</a:t>
            </a:r>
          </a:p>
          <a:p>
            <a:r>
              <a:rPr lang="en-CA" dirty="0"/>
              <a:t>www.erikchevrier.ca</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02053-3C24-415C-BD7D-403B80D319D9}"/>
              </a:ext>
            </a:extLst>
          </p:cNvPr>
          <p:cNvSpPr>
            <a:spLocks noGrp="1"/>
          </p:cNvSpPr>
          <p:nvPr>
            <p:ph type="title"/>
          </p:nvPr>
        </p:nvSpPr>
        <p:spPr/>
        <p:txBody>
          <a:bodyPr/>
          <a:lstStyle/>
          <a:p>
            <a:r>
              <a:rPr lang="en-US" dirty="0"/>
              <a:t>Reading Responses</a:t>
            </a:r>
          </a:p>
        </p:txBody>
      </p:sp>
      <p:sp>
        <p:nvSpPr>
          <p:cNvPr id="3" name="Content Placeholder 2">
            <a:extLst>
              <a:ext uri="{FF2B5EF4-FFF2-40B4-BE49-F238E27FC236}">
                <a16:creationId xmlns:a16="http://schemas.microsoft.com/office/drawing/2014/main" id="{523B1C78-2A40-4B01-A0C5-6FB76D2ECA96}"/>
              </a:ext>
            </a:extLst>
          </p:cNvPr>
          <p:cNvSpPr>
            <a:spLocks noGrp="1"/>
          </p:cNvSpPr>
          <p:nvPr>
            <p:ph idx="1"/>
          </p:nvPr>
        </p:nvSpPr>
        <p:spPr/>
        <p:txBody>
          <a:bodyPr>
            <a:normAutofit/>
          </a:bodyPr>
          <a:lstStyle/>
          <a:p>
            <a:r>
              <a:rPr lang="en-CA" dirty="0"/>
              <a:t>Students will answer two comprehensive questions about the readings and lectures twice during the course. The objective of this assignment is to evaluate whether students understand the information covered in the lectures and readings. Students will be given the questions a week before the reading assessment is due. The report must incorporate references to the readings from the course and at least three external sources. </a:t>
            </a:r>
          </a:p>
          <a:p>
            <a:r>
              <a:rPr lang="en-CA" dirty="0"/>
              <a:t>Responses should be between 500 – 1000 words. </a:t>
            </a:r>
          </a:p>
          <a:p>
            <a:endParaRPr lang="en-CA" dirty="0"/>
          </a:p>
          <a:p>
            <a:r>
              <a:rPr lang="en-CA" dirty="0"/>
              <a:t>Due Dates: </a:t>
            </a:r>
            <a:r>
              <a:rPr lang="en-US" dirty="0"/>
              <a:t>October 30</a:t>
            </a:r>
            <a:r>
              <a:rPr lang="en-US" baseline="30000" dirty="0"/>
              <a:t>th</a:t>
            </a:r>
            <a:r>
              <a:rPr lang="en-US" dirty="0"/>
              <a:t> and December 4</a:t>
            </a:r>
            <a:r>
              <a:rPr lang="en-US" baseline="30000" dirty="0"/>
              <a:t>th</a:t>
            </a:r>
            <a:r>
              <a:rPr lang="en-US" dirty="0"/>
              <a:t> </a:t>
            </a:r>
          </a:p>
          <a:p>
            <a:endParaRPr lang="en-US" dirty="0"/>
          </a:p>
        </p:txBody>
      </p:sp>
    </p:spTree>
    <p:extLst>
      <p:ext uri="{BB962C8B-B14F-4D97-AF65-F5344CB8AC3E}">
        <p14:creationId xmlns:p14="http://schemas.microsoft.com/office/powerpoint/2010/main" val="2752489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3">
            <a:extLst>
              <a:ext uri="{FF2B5EF4-FFF2-40B4-BE49-F238E27FC236}">
                <a16:creationId xmlns:a16="http://schemas.microsoft.com/office/drawing/2014/main" id="{71EF6961-3015-4536-AEE0-39440AB3218D}"/>
              </a:ext>
            </a:extLst>
          </p:cNvPr>
          <p:cNvGraphicFramePr>
            <a:graphicFrameLocks/>
          </p:cNvGraphicFramePr>
          <p:nvPr>
            <p:extLst>
              <p:ext uri="{D42A27DB-BD31-4B8C-83A1-F6EECF244321}">
                <p14:modId xmlns:p14="http://schemas.microsoft.com/office/powerpoint/2010/main" val="3847099346"/>
              </p:ext>
            </p:extLst>
          </p:nvPr>
        </p:nvGraphicFramePr>
        <p:xfrm>
          <a:off x="0" y="0"/>
          <a:ext cx="12192000" cy="8774975"/>
        </p:xfrm>
        <a:graphic>
          <a:graphicData uri="http://schemas.openxmlformats.org/drawingml/2006/table">
            <a:tbl>
              <a:tblPr firstRow="1" firstCol="1" bandRow="1">
                <a:tableStyleId>{5C22544A-7EE6-4342-B048-85BDC9FD1C3A}</a:tableStyleId>
              </a:tblPr>
              <a:tblGrid>
                <a:gridCol w="2032000">
                  <a:extLst>
                    <a:ext uri="{9D8B030D-6E8A-4147-A177-3AD203B41FA5}">
                      <a16:colId xmlns:a16="http://schemas.microsoft.com/office/drawing/2014/main" val="4226346328"/>
                    </a:ext>
                  </a:extLst>
                </a:gridCol>
                <a:gridCol w="2032000">
                  <a:extLst>
                    <a:ext uri="{9D8B030D-6E8A-4147-A177-3AD203B41FA5}">
                      <a16:colId xmlns:a16="http://schemas.microsoft.com/office/drawing/2014/main" val="2107181673"/>
                    </a:ext>
                  </a:extLst>
                </a:gridCol>
                <a:gridCol w="2032000">
                  <a:extLst>
                    <a:ext uri="{9D8B030D-6E8A-4147-A177-3AD203B41FA5}">
                      <a16:colId xmlns:a16="http://schemas.microsoft.com/office/drawing/2014/main" val="3461143630"/>
                    </a:ext>
                  </a:extLst>
                </a:gridCol>
                <a:gridCol w="2032000">
                  <a:extLst>
                    <a:ext uri="{9D8B030D-6E8A-4147-A177-3AD203B41FA5}">
                      <a16:colId xmlns:a16="http://schemas.microsoft.com/office/drawing/2014/main" val="392681824"/>
                    </a:ext>
                  </a:extLst>
                </a:gridCol>
                <a:gridCol w="2032000">
                  <a:extLst>
                    <a:ext uri="{9D8B030D-6E8A-4147-A177-3AD203B41FA5}">
                      <a16:colId xmlns:a16="http://schemas.microsoft.com/office/drawing/2014/main" val="3258894611"/>
                    </a:ext>
                  </a:extLst>
                </a:gridCol>
                <a:gridCol w="2032000">
                  <a:extLst>
                    <a:ext uri="{9D8B030D-6E8A-4147-A177-3AD203B41FA5}">
                      <a16:colId xmlns:a16="http://schemas.microsoft.com/office/drawing/2014/main" val="2442212841"/>
                    </a:ext>
                  </a:extLst>
                </a:gridCol>
              </a:tblGrid>
              <a:tr h="228600">
                <a:tc>
                  <a:txBody>
                    <a:bodyPr/>
                    <a:lstStyle/>
                    <a:p>
                      <a:pPr marL="0" marR="0">
                        <a:spcBef>
                          <a:spcPts val="0"/>
                        </a:spcBef>
                        <a:spcAft>
                          <a:spcPts val="0"/>
                        </a:spcAft>
                      </a:pPr>
                      <a:r>
                        <a:rPr lang="en-US" sz="1500" dirty="0">
                          <a:effectLst/>
                        </a:rPr>
                        <a:t>Category</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rPr>
                        <a:t>C</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rPr>
                        <a:t>Accuracy of Response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real attempt to answer the question.  </a:t>
                      </a:r>
                    </a:p>
                  </a:txBody>
                  <a:tcPr marL="38680" marR="38680" marT="0" marB="0"/>
                </a:tc>
                <a:tc>
                  <a:txBody>
                    <a:bodyPr/>
                    <a:lstStyle/>
                    <a:p>
                      <a:pPr marL="0" marR="0">
                        <a:spcBef>
                          <a:spcPts val="0"/>
                        </a:spcBef>
                        <a:spcAft>
                          <a:spcPts val="0"/>
                        </a:spcAft>
                      </a:pPr>
                      <a:r>
                        <a:rPr lang="en-US" sz="1500" dirty="0">
                          <a:effectLst/>
                        </a:rPr>
                        <a:t>Answer is not accurate.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Answer does not incorporate or refer to the course readings. </a:t>
                      </a:r>
                    </a:p>
                  </a:txBody>
                  <a:tcPr marL="38680" marR="38680" marT="0" marB="0"/>
                </a:tc>
                <a:tc>
                  <a:txBody>
                    <a:bodyPr/>
                    <a:lstStyle/>
                    <a:p>
                      <a:pPr marL="0" marR="0">
                        <a:spcBef>
                          <a:spcPts val="0"/>
                        </a:spcBef>
                        <a:spcAft>
                          <a:spcPts val="0"/>
                        </a:spcAft>
                      </a:pPr>
                      <a:r>
                        <a:rPr lang="en-US" sz="1500" dirty="0">
                          <a:effectLst/>
                        </a:rPr>
                        <a:t>Answer is somewhat accurate.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Answer somewhat incorporates and/or refers to the course readings.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Answer is accurate.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Answer incorporates and refers to the course readings.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Exceptional response to the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Answer incorporates and makes specific references to the course readings with excellence.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extLst>
                  <a:ext uri="{0D108BD9-81ED-4DB2-BD59-A6C34878D82A}">
                    <a16:rowId xmlns:a16="http://schemas.microsoft.com/office/drawing/2014/main" val="651724473"/>
                  </a:ext>
                </a:extLst>
              </a:tr>
              <a:tr h="2057400">
                <a:tc>
                  <a:txBody>
                    <a:bodyPr/>
                    <a:lstStyle/>
                    <a:p>
                      <a:pPr marL="0" marR="0">
                        <a:spcBef>
                          <a:spcPts val="0"/>
                        </a:spcBef>
                        <a:spcAft>
                          <a:spcPts val="0"/>
                        </a:spcAft>
                      </a:pPr>
                      <a:r>
                        <a:rPr lang="en-US" sz="1500" dirty="0">
                          <a:effectLst/>
                        </a:rPr>
                        <a:t>Clarity and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structure or clarity.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The response is not clear, concise, and/or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Response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Response not structured well. </a:t>
                      </a:r>
                    </a:p>
                  </a:txBody>
                  <a:tcPr marL="38680" marR="38680" marT="0" marB="0"/>
                </a:tc>
                <a:tc>
                  <a:txBody>
                    <a:bodyPr/>
                    <a:lstStyle/>
                    <a:p>
                      <a:pPr marL="0" marR="0">
                        <a:spcBef>
                          <a:spcPts val="0"/>
                        </a:spcBef>
                        <a:spcAft>
                          <a:spcPts val="0"/>
                        </a:spcAft>
                      </a:pPr>
                      <a:r>
                        <a:rPr lang="en-US" sz="1500" dirty="0">
                          <a:effectLst/>
                        </a:rPr>
                        <a:t>The response is somewhat clear, concise, and specific.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structured somewhat well. </a:t>
                      </a:r>
                    </a:p>
                  </a:txBody>
                  <a:tcPr marL="38680" marR="38680" marT="0" marB="0"/>
                </a:tc>
                <a:tc>
                  <a:txBody>
                    <a:bodyPr/>
                    <a:lstStyle/>
                    <a:p>
                      <a:pPr marL="0" marR="0">
                        <a:spcBef>
                          <a:spcPts val="0"/>
                        </a:spcBef>
                        <a:spcAft>
                          <a:spcPts val="0"/>
                        </a:spcAft>
                      </a:pPr>
                      <a:r>
                        <a:rPr lang="en-US" sz="1500" dirty="0">
                          <a:effectLst/>
                        </a:rPr>
                        <a:t>The response is clear, concise, and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Response flows well.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structured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response is extremely clear, concise, and specific.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response is outstanding. </a:t>
                      </a:r>
                    </a:p>
                  </a:txBody>
                  <a:tcPr marL="38680" marR="38680" marT="0" marB="0"/>
                </a:tc>
                <a:extLst>
                  <a:ext uri="{0D108BD9-81ED-4DB2-BD59-A6C34878D82A}">
                    <a16:rowId xmlns:a16="http://schemas.microsoft.com/office/drawing/2014/main" val="3154476115"/>
                  </a:ext>
                </a:extLst>
              </a:tr>
              <a:tr h="943791">
                <a:tc>
                  <a:txBody>
                    <a:bodyPr/>
                    <a:lstStyle/>
                    <a:p>
                      <a:pPr marL="0" marR="0">
                        <a:spcBef>
                          <a:spcPts val="0"/>
                        </a:spcBef>
                        <a:spcAft>
                          <a:spcPts val="0"/>
                        </a:spcAft>
                      </a:pPr>
                      <a:r>
                        <a:rPr lang="en-US" sz="1500" dirty="0">
                          <a:effectLst/>
                        </a:rPr>
                        <a:t>Grammar and Sentence Structure</a:t>
                      </a: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Response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2673313">
                <a:tc>
                  <a:txBody>
                    <a:bodyPr/>
                    <a:lstStyle/>
                    <a:p>
                      <a:pPr marL="0" marR="0">
                        <a:spcBef>
                          <a:spcPts val="0"/>
                        </a:spcBef>
                        <a:spcAft>
                          <a:spcPts val="0"/>
                        </a:spcAft>
                      </a:pPr>
                      <a:r>
                        <a:rPr lang="en-US" sz="1500" dirty="0">
                          <a:effectLst/>
                        </a:rPr>
                        <a:t>Relevance of Information </a:t>
                      </a:r>
                    </a:p>
                  </a:txBody>
                  <a:tcPr marL="38680" marR="38680" marT="0" marB="0"/>
                </a:tc>
                <a:tc>
                  <a:txBody>
                    <a:bodyPr/>
                    <a:lstStyle/>
                    <a:p>
                      <a:pPr marL="0" marR="0">
                        <a:spcBef>
                          <a:spcPts val="0"/>
                        </a:spcBef>
                        <a:spcAft>
                          <a:spcPts val="0"/>
                        </a:spcAft>
                      </a:pPr>
                      <a:r>
                        <a:rPr lang="en-US" sz="1500" dirty="0">
                          <a:effectLst/>
                        </a:rPr>
                        <a:t>Nothing cited.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information cited in the response has little to no relevance to the question. </a:t>
                      </a:r>
                    </a:p>
                    <a:p>
                      <a:pPr marL="0" marR="0">
                        <a:spcBef>
                          <a:spcPts val="0"/>
                        </a:spcBef>
                        <a:spcAft>
                          <a:spcPts val="0"/>
                        </a:spcAft>
                      </a:pPr>
                      <a:br>
                        <a:rPr lang="en-US" sz="1500" dirty="0">
                          <a:effectLst/>
                        </a:rPr>
                      </a:br>
                      <a:r>
                        <a:rPr lang="en-US" sz="1500" dirty="0">
                          <a:effectLst/>
                        </a:rPr>
                        <a:t>Claims are not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No external reference.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information cited in the response has some relevance to the question. </a:t>
                      </a:r>
                    </a:p>
                    <a:p>
                      <a:pPr marL="0" marR="0">
                        <a:spcBef>
                          <a:spcPts val="0"/>
                        </a:spcBef>
                        <a:spcAft>
                          <a:spcPts val="0"/>
                        </a:spcAft>
                      </a:pPr>
                      <a:br>
                        <a:rPr lang="en-US" sz="1500" dirty="0">
                          <a:effectLst/>
                        </a:rPr>
                      </a:br>
                      <a:r>
                        <a:rPr lang="en-US" sz="1500" dirty="0">
                          <a:effectLst/>
                        </a:rPr>
                        <a:t>Claims are somewhat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One valid and reliable external source is used. </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500" dirty="0">
                          <a:effectLst/>
                          <a:latin typeface="Calibri" panose="020F0502020204030204" pitchFamily="34" charset="0"/>
                          <a:ea typeface="Calibri" panose="020F0502020204030204" pitchFamily="34" charset="0"/>
                          <a:cs typeface="Times New Roman" panose="02020603050405020304" pitchFamily="18" charset="0"/>
                        </a:rPr>
                      </a:b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references are used somewhat correctly. </a:t>
                      </a:r>
                    </a:p>
                  </a:txBody>
                  <a:tcPr marL="38680" marR="38680" marT="0" marB="0"/>
                </a:tc>
                <a:tc>
                  <a:txBody>
                    <a:bodyPr/>
                    <a:lstStyle/>
                    <a:p>
                      <a:pPr marL="0" marR="0">
                        <a:spcBef>
                          <a:spcPts val="0"/>
                        </a:spcBef>
                        <a:spcAft>
                          <a:spcPts val="0"/>
                        </a:spcAft>
                      </a:pPr>
                      <a:r>
                        <a:rPr lang="en-US" sz="1500" dirty="0">
                          <a:effectLst/>
                        </a:rPr>
                        <a:t>The information cited in the response is relevant to the question. </a:t>
                      </a:r>
                    </a:p>
                    <a:p>
                      <a:pPr marL="0" marR="0">
                        <a:spcBef>
                          <a:spcPts val="0"/>
                        </a:spcBef>
                        <a:spcAft>
                          <a:spcPts val="0"/>
                        </a:spcAft>
                      </a:pPr>
                      <a:br>
                        <a:rPr lang="en-US" sz="1500" dirty="0">
                          <a:effectLst/>
                        </a:rPr>
                      </a:br>
                      <a:r>
                        <a:rPr lang="en-US" sz="1500" dirty="0">
                          <a:effectLst/>
                        </a:rPr>
                        <a:t>Claims are backed up by proper examples.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Two valid and reliable external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references are used correctly. </a:t>
                      </a:r>
                    </a:p>
                  </a:txBody>
                  <a:tcPr marL="38680" marR="38680" marT="0" marB="0"/>
                </a:tc>
                <a:tc>
                  <a:txBody>
                    <a:bodyPr/>
                    <a:lstStyle/>
                    <a:p>
                      <a:pPr marL="0" marR="0">
                        <a:spcBef>
                          <a:spcPts val="0"/>
                        </a:spcBef>
                        <a:spcAft>
                          <a:spcPts val="0"/>
                        </a:spcAft>
                      </a:pPr>
                      <a:r>
                        <a:rPr lang="en-US" sz="1500" dirty="0">
                          <a:effectLst/>
                        </a:rPr>
                        <a:t>The information cited in the response is completely on point with the question. </a:t>
                      </a:r>
                    </a:p>
                    <a:p>
                      <a:pPr marL="0" marR="0">
                        <a:spcBef>
                          <a:spcPts val="0"/>
                        </a:spcBef>
                        <a:spcAft>
                          <a:spcPts val="0"/>
                        </a:spcAft>
                      </a:pPr>
                      <a:br>
                        <a:rPr lang="en-US" sz="1500" dirty="0">
                          <a:effectLst/>
                        </a:rPr>
                      </a:br>
                      <a:r>
                        <a:rPr lang="en-US" sz="1500" dirty="0">
                          <a:effectLst/>
                        </a:rPr>
                        <a:t>Claims are backed up by a variety of excellent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Three valid and reliable external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references are all used correctly and are completely on point.  </a:t>
                      </a:r>
                    </a:p>
                  </a:txBody>
                  <a:tcPr marL="38680" marR="38680" marT="0" marB="0"/>
                </a:tc>
                <a:extLst>
                  <a:ext uri="{0D108BD9-81ED-4DB2-BD59-A6C34878D82A}">
                    <a16:rowId xmlns:a16="http://schemas.microsoft.com/office/drawing/2014/main" val="2806582"/>
                  </a:ext>
                </a:extLst>
              </a:tr>
            </a:tbl>
          </a:graphicData>
        </a:graphic>
      </p:graphicFrame>
    </p:spTree>
    <p:extLst>
      <p:ext uri="{BB962C8B-B14F-4D97-AF65-F5344CB8AC3E}">
        <p14:creationId xmlns:p14="http://schemas.microsoft.com/office/powerpoint/2010/main" val="1404458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9EB24-8D08-4FE8-B2B9-75E3CF911C0B}"/>
              </a:ext>
            </a:extLst>
          </p:cNvPr>
          <p:cNvSpPr>
            <a:spLocks noGrp="1"/>
          </p:cNvSpPr>
          <p:nvPr>
            <p:ph type="title"/>
          </p:nvPr>
        </p:nvSpPr>
        <p:spPr/>
        <p:txBody>
          <a:bodyPr/>
          <a:lstStyle/>
          <a:p>
            <a:r>
              <a:rPr lang="en-US" dirty="0"/>
              <a:t>Structure</a:t>
            </a:r>
            <a:endParaRPr lang="en-CA" dirty="0"/>
          </a:p>
        </p:txBody>
      </p:sp>
      <p:sp>
        <p:nvSpPr>
          <p:cNvPr id="3" name="Content Placeholder 2">
            <a:extLst>
              <a:ext uri="{FF2B5EF4-FFF2-40B4-BE49-F238E27FC236}">
                <a16:creationId xmlns:a16="http://schemas.microsoft.com/office/drawing/2014/main" id="{735A739C-5363-47C5-8051-A284EF37B33A}"/>
              </a:ext>
            </a:extLst>
          </p:cNvPr>
          <p:cNvSpPr>
            <a:spLocks noGrp="1"/>
          </p:cNvSpPr>
          <p:nvPr>
            <p:ph idx="1"/>
          </p:nvPr>
        </p:nvSpPr>
        <p:spPr/>
        <p:txBody>
          <a:bodyPr/>
          <a:lstStyle/>
          <a:p>
            <a:r>
              <a:rPr lang="en-US" b="1" dirty="0"/>
              <a:t>Claim </a:t>
            </a:r>
            <a:r>
              <a:rPr lang="en-US" dirty="0"/>
              <a:t>– Be clear, concise and specific about what you are purporting. </a:t>
            </a:r>
          </a:p>
          <a:p>
            <a:r>
              <a:rPr lang="en-US" b="1" dirty="0"/>
              <a:t>Support </a:t>
            </a:r>
            <a:r>
              <a:rPr lang="en-US" dirty="0"/>
              <a:t>– Persuade your audience to accept your claim(s). </a:t>
            </a:r>
          </a:p>
          <a:p>
            <a:r>
              <a:rPr lang="en-US" b="1" dirty="0"/>
              <a:t>Evidence</a:t>
            </a:r>
            <a:r>
              <a:rPr lang="en-US" dirty="0"/>
              <a:t> – Bring in evidence to demonstrate why your claim should be accepted. </a:t>
            </a:r>
          </a:p>
          <a:p>
            <a:r>
              <a:rPr lang="en-US" b="1" dirty="0"/>
              <a:t>Address counter claims </a:t>
            </a:r>
            <a:r>
              <a:rPr lang="en-US" dirty="0"/>
              <a:t>– Why is your claim better than any counter claims?</a:t>
            </a:r>
          </a:p>
        </p:txBody>
      </p:sp>
    </p:spTree>
    <p:extLst>
      <p:ext uri="{BB962C8B-B14F-4D97-AF65-F5344CB8AC3E}">
        <p14:creationId xmlns:p14="http://schemas.microsoft.com/office/powerpoint/2010/main" val="47272784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108</TotalTime>
  <Words>550</Words>
  <Application>Microsoft Office PowerPoint</Application>
  <PresentationFormat>Widescreen</PresentationFormat>
  <Paragraphs>86</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Calibri</vt:lpstr>
      <vt:lpstr>Calibri Light</vt:lpstr>
      <vt:lpstr>Retrospect</vt:lpstr>
      <vt:lpstr>Urban Agriculture</vt:lpstr>
      <vt:lpstr>Reading Responses</vt:lpstr>
      <vt:lpstr>PowerPoint Presentation</vt:lpstr>
      <vt:lpstr>Structure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Sustainability</dc:title>
  <dc:creator>Erik Chevrier</dc:creator>
  <cp:lastModifiedBy>Erik Chevrier</cp:lastModifiedBy>
  <cp:revision>14</cp:revision>
  <dcterms:created xsi:type="dcterms:W3CDTF">2019-09-17T00:03:29Z</dcterms:created>
  <dcterms:modified xsi:type="dcterms:W3CDTF">2020-09-18T05:52:29Z</dcterms:modified>
</cp:coreProperties>
</file>