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6" r:id="rId3"/>
    <p:sldId id="283" r:id="rId4"/>
    <p:sldId id="277" r:id="rId5"/>
    <p:sldId id="302" r:id="rId6"/>
    <p:sldId id="301" r:id="rId7"/>
    <p:sldId id="278" r:id="rId8"/>
    <p:sldId id="280" r:id="rId9"/>
    <p:sldId id="279" r:id="rId10"/>
    <p:sldId id="288" r:id="rId11"/>
    <p:sldId id="286" r:id="rId12"/>
    <p:sldId id="290" r:id="rId13"/>
    <p:sldId id="291" r:id="rId14"/>
    <p:sldId id="292" r:id="rId15"/>
    <p:sldId id="287" r:id="rId16"/>
    <p:sldId id="284" r:id="rId17"/>
    <p:sldId id="281" r:id="rId18"/>
    <p:sldId id="2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2020-09-14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2020-09-14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2020-09-14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2020-09-14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2020-09-14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2020-09-14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2020-09-14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cv9aLFKQ2g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DnPmg0R1M04" TargetMode="External"/><Relationship Id="rId2" Type="http://schemas.openxmlformats.org/officeDocument/2006/relationships/hyperlink" Target="https://www.youtube.com/watch?v=i82trFGtY24" TargetMode="External"/><Relationship Id="rId1" Type="http://schemas.openxmlformats.org/officeDocument/2006/relationships/slideLayout" Target="../slideLayouts/slideLayout2.xml"/><Relationship Id="rId4" Type="http://schemas.openxmlformats.org/officeDocument/2006/relationships/hyperlink" Target="https://www.youtube.com/watch?v=tzLZD1gA5u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Fundamentals of Social Psychology</a:t>
            </a:r>
          </a:p>
        </p:txBody>
      </p:sp>
      <p:sp>
        <p:nvSpPr>
          <p:cNvPr id="3" name="Subtitle 2"/>
          <p:cNvSpPr>
            <a:spLocks noGrp="1"/>
          </p:cNvSpPr>
          <p:nvPr>
            <p:ph type="subTitle" idx="1"/>
          </p:nvPr>
        </p:nvSpPr>
        <p:spPr/>
        <p:txBody>
          <a:bodyPr>
            <a:normAutofit fontScale="85000" lnSpcReduction="20000"/>
          </a:bodyPr>
          <a:lstStyle/>
          <a:p>
            <a:r>
              <a:rPr lang="en-CA" dirty="0"/>
              <a:t>Introduction to social psychology</a:t>
            </a:r>
          </a:p>
          <a:p>
            <a:r>
              <a:rPr lang="en-CA" dirty="0"/>
              <a:t>September 15</a:t>
            </a:r>
            <a:r>
              <a:rPr lang="en-CA" baseline="30000" dirty="0"/>
              <a:t>th</a:t>
            </a:r>
            <a:r>
              <a:rPr lang="en-CA" dirty="0"/>
              <a:t>, 2020</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FE0B-E4A4-4A74-8232-BDAE04C42865}"/>
              </a:ext>
            </a:extLst>
          </p:cNvPr>
          <p:cNvSpPr>
            <a:spLocks noGrp="1"/>
          </p:cNvSpPr>
          <p:nvPr>
            <p:ph type="title"/>
          </p:nvPr>
        </p:nvSpPr>
        <p:spPr/>
        <p:txBody>
          <a:bodyPr/>
          <a:lstStyle/>
          <a:p>
            <a:r>
              <a:rPr lang="en-US" dirty="0"/>
              <a:t>What is Social Psychology? </a:t>
            </a:r>
          </a:p>
        </p:txBody>
      </p:sp>
      <p:sp>
        <p:nvSpPr>
          <p:cNvPr id="3" name="Content Placeholder 2">
            <a:extLst>
              <a:ext uri="{FF2B5EF4-FFF2-40B4-BE49-F238E27FC236}">
                <a16:creationId xmlns:a16="http://schemas.microsoft.com/office/drawing/2014/main" id="{90864589-11AF-4B2E-BE1F-0052DC6BFCA1}"/>
              </a:ext>
            </a:extLst>
          </p:cNvPr>
          <p:cNvSpPr>
            <a:spLocks noGrp="1"/>
          </p:cNvSpPr>
          <p:nvPr>
            <p:ph idx="1"/>
          </p:nvPr>
        </p:nvSpPr>
        <p:spPr/>
        <p:txBody>
          <a:bodyPr>
            <a:normAutofit fontScale="92500" lnSpcReduction="20000"/>
          </a:bodyPr>
          <a:lstStyle/>
          <a:p>
            <a:r>
              <a:rPr lang="en-US" dirty="0"/>
              <a:t>Aronson, Wilson, Fehr, </a:t>
            </a:r>
            <a:r>
              <a:rPr lang="en-US" dirty="0" err="1"/>
              <a:t>Akert</a:t>
            </a:r>
            <a:r>
              <a:rPr lang="en-US" dirty="0"/>
              <a:t> (2017)</a:t>
            </a:r>
          </a:p>
          <a:p>
            <a:pPr lvl="1"/>
            <a:r>
              <a:rPr lang="en-US" dirty="0"/>
              <a:t>The goal of social psychology is to identify universal properties of human nature that make everyone susceptible to social influence, regardless of social class or culture. </a:t>
            </a:r>
          </a:p>
          <a:p>
            <a:pPr lvl="1"/>
            <a:r>
              <a:rPr lang="en-US" b="1" dirty="0"/>
              <a:t>Social psychology </a:t>
            </a:r>
            <a:r>
              <a:rPr lang="en-US" dirty="0"/>
              <a:t>– Level of analysis is the individual in the context of society. </a:t>
            </a:r>
          </a:p>
          <a:p>
            <a:pPr lvl="1"/>
            <a:r>
              <a:rPr lang="en-US" b="1" dirty="0"/>
              <a:t>Sociology – </a:t>
            </a:r>
            <a:r>
              <a:rPr lang="en-US" dirty="0"/>
              <a:t>Is more concerned with broad societal factors that influence events in a society. </a:t>
            </a:r>
          </a:p>
          <a:p>
            <a:pPr lvl="1"/>
            <a:r>
              <a:rPr lang="en-US" b="1" dirty="0"/>
              <a:t>Personality psychologists </a:t>
            </a:r>
            <a:r>
              <a:rPr lang="en-US" dirty="0"/>
              <a:t>– Focus on individual differences. </a:t>
            </a:r>
          </a:p>
          <a:p>
            <a:pPr lvl="1"/>
            <a:r>
              <a:rPr lang="en-US" b="1" dirty="0"/>
              <a:t>Behaviourism</a:t>
            </a:r>
            <a:r>
              <a:rPr lang="en-US" dirty="0"/>
              <a:t> – A school of psychology maintaining that to understand human behaviour, you need to consider the reinforcing properties of the environment. </a:t>
            </a:r>
          </a:p>
          <a:p>
            <a:pPr lvl="1"/>
            <a:r>
              <a:rPr lang="en-US" b="1" dirty="0"/>
              <a:t>Gestalt psychology </a:t>
            </a:r>
            <a:r>
              <a:rPr lang="en-US" dirty="0"/>
              <a:t>– A school of psychology stressing the importance of studying the subjective way in which an object appears in people’s minds, rather than the objective physical attributes of the object </a:t>
            </a:r>
          </a:p>
          <a:p>
            <a:pPr lvl="1"/>
            <a:r>
              <a:rPr lang="en-US" b="1" dirty="0"/>
              <a:t>Social cognition – </a:t>
            </a:r>
            <a:r>
              <a:rPr lang="en-US" dirty="0"/>
              <a:t>How people think about themselves and the social world, more specifically, how people select, interpret, remember, and use social information. Cognitive approach to social psychology.</a:t>
            </a:r>
            <a:endParaRPr lang="en-US" b="1" dirty="0"/>
          </a:p>
          <a:p>
            <a:r>
              <a:rPr lang="en-US" dirty="0"/>
              <a:t>Gough, McFadden, McDonald (2013) </a:t>
            </a:r>
          </a:p>
          <a:p>
            <a:pPr lvl="1"/>
            <a:r>
              <a:rPr lang="en-US" dirty="0"/>
              <a:t>In striving to measure particular concrete aspects of social situations and individual responses to these, social psychological research manufacture and promote a de-socialized conception of the individual.</a:t>
            </a:r>
          </a:p>
          <a:p>
            <a:pPr lvl="2"/>
            <a:r>
              <a:rPr lang="en-US" dirty="0"/>
              <a:t>Culture is taken as accidental and local, while psychological processes are depicted as fixed and universal. </a:t>
            </a:r>
          </a:p>
        </p:txBody>
      </p:sp>
    </p:spTree>
    <p:extLst>
      <p:ext uri="{BB962C8B-B14F-4D97-AF65-F5344CB8AC3E}">
        <p14:creationId xmlns:p14="http://schemas.microsoft.com/office/powerpoint/2010/main" val="4158329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4C15-3E1E-48E6-9B22-D342490503ED}"/>
              </a:ext>
            </a:extLst>
          </p:cNvPr>
          <p:cNvSpPr>
            <a:spLocks noGrp="1"/>
          </p:cNvSpPr>
          <p:nvPr>
            <p:ph type="title"/>
          </p:nvPr>
        </p:nvSpPr>
        <p:spPr/>
        <p:txBody>
          <a:bodyPr/>
          <a:lstStyle/>
          <a:p>
            <a:r>
              <a:rPr lang="en-US" dirty="0"/>
              <a:t>The Power of Social Interpretation</a:t>
            </a:r>
          </a:p>
        </p:txBody>
      </p:sp>
      <p:sp>
        <p:nvSpPr>
          <p:cNvPr id="3" name="Content Placeholder 2">
            <a:extLst>
              <a:ext uri="{FF2B5EF4-FFF2-40B4-BE49-F238E27FC236}">
                <a16:creationId xmlns:a16="http://schemas.microsoft.com/office/drawing/2014/main" id="{2ADBB8E4-AC48-435F-8121-63C227A4407D}"/>
              </a:ext>
            </a:extLst>
          </p:cNvPr>
          <p:cNvSpPr>
            <a:spLocks noGrp="1"/>
          </p:cNvSpPr>
          <p:nvPr>
            <p:ph idx="1"/>
          </p:nvPr>
        </p:nvSpPr>
        <p:spPr/>
        <p:txBody>
          <a:bodyPr>
            <a:normAutofit fontScale="77500" lnSpcReduction="20000"/>
          </a:bodyPr>
          <a:lstStyle/>
          <a:p>
            <a:r>
              <a:rPr lang="en-US" sz="2400" dirty="0"/>
              <a:t>How do we understand social situations? </a:t>
            </a:r>
          </a:p>
          <a:p>
            <a:r>
              <a:rPr lang="en-US" sz="2400" b="1" dirty="0"/>
              <a:t>Construal </a:t>
            </a:r>
            <a:r>
              <a:rPr lang="en-US" dirty="0"/>
              <a:t>– the way people perceive, comprehend, and interpret the social world. </a:t>
            </a:r>
          </a:p>
          <a:p>
            <a:pPr lvl="1"/>
            <a:r>
              <a:rPr lang="en-US" dirty="0"/>
              <a:t>Naïve Realism – the conviction that all of us perceive things ‘as they really are’.</a:t>
            </a:r>
          </a:p>
          <a:p>
            <a:pPr lvl="1"/>
            <a:r>
              <a:rPr lang="en-US" dirty="0">
                <a:hlinkClick r:id="rId2"/>
              </a:rPr>
              <a:t>Everyone can easily misperceive a situation </a:t>
            </a:r>
            <a:endParaRPr lang="en-US" dirty="0"/>
          </a:p>
          <a:p>
            <a:pPr lvl="1"/>
            <a:endParaRPr lang="en-US" dirty="0"/>
          </a:p>
          <a:p>
            <a:pPr marL="201168" lvl="1" indent="0">
              <a:buNone/>
            </a:pPr>
            <a:r>
              <a:rPr lang="en-US" dirty="0"/>
              <a:t>How can we determine what ‘folk-wisdom’ or ‘common sense’ explanations vs valid explanations of social behaviour? </a:t>
            </a:r>
          </a:p>
          <a:p>
            <a:pPr marL="201168" lvl="1" indent="0">
              <a:buNone/>
            </a:pPr>
            <a:endParaRPr lang="en-US" dirty="0"/>
          </a:p>
          <a:p>
            <a:pPr marL="201168" lvl="1" indent="0">
              <a:buNone/>
            </a:pPr>
            <a:r>
              <a:rPr lang="en-US" dirty="0"/>
              <a:t>Power of the situation </a:t>
            </a:r>
          </a:p>
          <a:p>
            <a:pPr marL="201168" lvl="1" indent="0">
              <a:buNone/>
            </a:pPr>
            <a:r>
              <a:rPr lang="en-US" dirty="0"/>
              <a:t>Oversimplification</a:t>
            </a:r>
          </a:p>
          <a:p>
            <a:pPr marL="201168" lvl="1" indent="0">
              <a:buNone/>
            </a:pPr>
            <a:endParaRPr lang="en-US" dirty="0"/>
          </a:p>
          <a:p>
            <a:pPr marL="201168" lvl="1" indent="0">
              <a:buNone/>
            </a:pPr>
            <a:r>
              <a:rPr lang="en-US" dirty="0"/>
              <a:t>Behaviourism cannot fully explain social behaviour because it is important to look at the situation from the viewpoint of the people in it, to see how they construe the world around them.</a:t>
            </a:r>
          </a:p>
          <a:p>
            <a:pPr marL="201168" lvl="1" indent="0">
              <a:buNone/>
            </a:pPr>
            <a:endParaRPr lang="en-US" dirty="0"/>
          </a:p>
          <a:p>
            <a:pPr marL="201168" lvl="1" indent="0">
              <a:buNone/>
            </a:pPr>
            <a:r>
              <a:rPr lang="en-US" dirty="0"/>
              <a:t>Gestalt approaches had a positive influence on social psychology. </a:t>
            </a:r>
          </a:p>
          <a:p>
            <a:pPr lvl="2"/>
            <a:r>
              <a:rPr lang="en-US" dirty="0"/>
              <a:t>The whole is different from the sum of parts. </a:t>
            </a:r>
          </a:p>
          <a:p>
            <a:pPr lvl="2"/>
            <a:r>
              <a:rPr lang="en-US" dirty="0"/>
              <a:t>Focus on the phenomenology of the perceiver. </a:t>
            </a:r>
          </a:p>
          <a:p>
            <a:pPr lvl="2"/>
            <a:r>
              <a:rPr lang="en-US" dirty="0"/>
              <a:t>Kurt Lewin, Kurt </a:t>
            </a:r>
            <a:r>
              <a:rPr lang="en-US" dirty="0" err="1"/>
              <a:t>Kofka</a:t>
            </a:r>
            <a:r>
              <a:rPr lang="en-US" dirty="0"/>
              <a:t>, Wolfgang Kohler, Max Wertheimer</a:t>
            </a:r>
          </a:p>
        </p:txBody>
      </p:sp>
    </p:spTree>
    <p:extLst>
      <p:ext uri="{BB962C8B-B14F-4D97-AF65-F5344CB8AC3E}">
        <p14:creationId xmlns:p14="http://schemas.microsoft.com/office/powerpoint/2010/main" val="1654135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BFB-6758-40B0-856E-F65BFDC66D7A}"/>
              </a:ext>
            </a:extLst>
          </p:cNvPr>
          <p:cNvSpPr>
            <a:spLocks noGrp="1"/>
          </p:cNvSpPr>
          <p:nvPr>
            <p:ph type="title"/>
          </p:nvPr>
        </p:nvSpPr>
        <p:spPr/>
        <p:txBody>
          <a:bodyPr/>
          <a:lstStyle/>
          <a:p>
            <a:r>
              <a:rPr lang="en-US" dirty="0"/>
              <a:t>The Power of the Situation</a:t>
            </a:r>
          </a:p>
        </p:txBody>
      </p:sp>
      <p:sp>
        <p:nvSpPr>
          <p:cNvPr id="3" name="Content Placeholder 2">
            <a:extLst>
              <a:ext uri="{FF2B5EF4-FFF2-40B4-BE49-F238E27FC236}">
                <a16:creationId xmlns:a16="http://schemas.microsoft.com/office/drawing/2014/main" id="{1B5205FD-C03A-4E39-8AD0-2555153B1511}"/>
              </a:ext>
            </a:extLst>
          </p:cNvPr>
          <p:cNvSpPr>
            <a:spLocks noGrp="1"/>
          </p:cNvSpPr>
          <p:nvPr>
            <p:ph idx="1"/>
          </p:nvPr>
        </p:nvSpPr>
        <p:spPr/>
        <p:txBody>
          <a:bodyPr>
            <a:normAutofit fontScale="92500" lnSpcReduction="20000"/>
          </a:bodyPr>
          <a:lstStyle/>
          <a:p>
            <a:r>
              <a:rPr lang="en-US" b="1" dirty="0"/>
              <a:t>Fundamental attribution error </a:t>
            </a:r>
            <a:r>
              <a:rPr lang="en-US" dirty="0"/>
              <a:t>– the tendency to explain people’s behaviour in terms of personality traits and to underestimate the power of the situation. </a:t>
            </a:r>
          </a:p>
          <a:p>
            <a:r>
              <a:rPr lang="en-US" dirty="0"/>
              <a:t>Example of fundamental attribution error = victim blaming </a:t>
            </a:r>
          </a:p>
          <a:p>
            <a:endParaRPr lang="en-US" dirty="0"/>
          </a:p>
          <a:p>
            <a:r>
              <a:rPr lang="en-US" dirty="0"/>
              <a:t>Gough, McFadden, McDonald (2013) </a:t>
            </a:r>
          </a:p>
          <a:p>
            <a:pPr lvl="1"/>
            <a:r>
              <a:rPr lang="en-US" dirty="0"/>
              <a:t>Social problems cannot only be explained by individual factors. Social and cultural factors must be taken into account. </a:t>
            </a:r>
          </a:p>
          <a:p>
            <a:pPr lvl="1"/>
            <a:r>
              <a:rPr lang="en-US" dirty="0"/>
              <a:t>Somewhat ironically for research on sexism, it is women who are held responsible for inequitable and seemingly unchangeable working practices. </a:t>
            </a:r>
          </a:p>
          <a:p>
            <a:pPr lvl="2"/>
            <a:r>
              <a:rPr lang="en-US" dirty="0"/>
              <a:t>According to a study by Jackson et al (1992): concluding that women have lower career expectations.</a:t>
            </a:r>
          </a:p>
          <a:p>
            <a:pPr lvl="3"/>
            <a:r>
              <a:rPr lang="en-US" dirty="0"/>
              <a:t>Women anticipate taking more time off work than men</a:t>
            </a:r>
          </a:p>
          <a:p>
            <a:pPr lvl="3"/>
            <a:r>
              <a:rPr lang="en-US" dirty="0"/>
              <a:t>They recognized the ‘reality’ of unequal pay and conditions more then men do</a:t>
            </a:r>
          </a:p>
          <a:p>
            <a:pPr lvl="3"/>
            <a:r>
              <a:rPr lang="en-US" dirty="0"/>
              <a:t>They perceive relatively low levels of pay as more fair than do men</a:t>
            </a:r>
          </a:p>
          <a:p>
            <a:pPr lvl="3"/>
            <a:r>
              <a:rPr lang="en-US" dirty="0"/>
              <a:t>They compare themselves more with other women than men</a:t>
            </a:r>
          </a:p>
          <a:p>
            <a:pPr lvl="3"/>
            <a:r>
              <a:rPr lang="en-US" b="1" i="1" dirty="0"/>
              <a:t>Concluding that women have lower career expectations</a:t>
            </a:r>
          </a:p>
          <a:p>
            <a:pPr lvl="3"/>
            <a:endParaRPr lang="en-US" dirty="0"/>
          </a:p>
          <a:p>
            <a:endParaRPr lang="en-US" dirty="0"/>
          </a:p>
        </p:txBody>
      </p:sp>
    </p:spTree>
    <p:extLst>
      <p:ext uri="{BB962C8B-B14F-4D97-AF65-F5344CB8AC3E}">
        <p14:creationId xmlns:p14="http://schemas.microsoft.com/office/powerpoint/2010/main" val="115084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49E7-4C2D-41AE-B03C-011855F85C57}"/>
              </a:ext>
            </a:extLst>
          </p:cNvPr>
          <p:cNvSpPr>
            <a:spLocks noGrp="1"/>
          </p:cNvSpPr>
          <p:nvPr>
            <p:ph type="title"/>
          </p:nvPr>
        </p:nvSpPr>
        <p:spPr/>
        <p:txBody>
          <a:bodyPr/>
          <a:lstStyle/>
          <a:p>
            <a:r>
              <a:rPr lang="en-US" dirty="0"/>
              <a:t>Where do Construals Come From</a:t>
            </a:r>
          </a:p>
        </p:txBody>
      </p:sp>
      <p:sp>
        <p:nvSpPr>
          <p:cNvPr id="3" name="Content Placeholder 2">
            <a:extLst>
              <a:ext uri="{FF2B5EF4-FFF2-40B4-BE49-F238E27FC236}">
                <a16:creationId xmlns:a16="http://schemas.microsoft.com/office/drawing/2014/main" id="{F56F1448-53DA-4D35-81C8-8AB01516E9B3}"/>
              </a:ext>
            </a:extLst>
          </p:cNvPr>
          <p:cNvSpPr>
            <a:spLocks noGrp="1"/>
          </p:cNvSpPr>
          <p:nvPr>
            <p:ph idx="1"/>
          </p:nvPr>
        </p:nvSpPr>
        <p:spPr/>
        <p:txBody>
          <a:bodyPr>
            <a:normAutofit lnSpcReduction="10000"/>
          </a:bodyPr>
          <a:lstStyle/>
          <a:p>
            <a:r>
              <a:rPr lang="en-US" dirty="0"/>
              <a:t>Two motives are important for the formation of construals: </a:t>
            </a:r>
          </a:p>
          <a:p>
            <a:pPr lvl="1"/>
            <a:r>
              <a:rPr lang="en-US" dirty="0"/>
              <a:t>The need to feel good about ourselves </a:t>
            </a:r>
          </a:p>
          <a:p>
            <a:pPr lvl="1"/>
            <a:r>
              <a:rPr lang="en-US" dirty="0"/>
              <a:t>The need to be accurate</a:t>
            </a:r>
          </a:p>
          <a:p>
            <a:r>
              <a:rPr lang="en-US" b="1" dirty="0"/>
              <a:t>Self esteem approach: </a:t>
            </a:r>
            <a:r>
              <a:rPr lang="en-US" dirty="0"/>
              <a:t>we need to feel good about ourselves</a:t>
            </a:r>
          </a:p>
          <a:p>
            <a:pPr lvl="1"/>
            <a:r>
              <a:rPr lang="en-US" dirty="0"/>
              <a:t>Most people need to maintain reasonably high self-esteem (people’s evaluations of their own self worth)</a:t>
            </a:r>
          </a:p>
          <a:p>
            <a:pPr lvl="1"/>
            <a:r>
              <a:rPr lang="en-US" dirty="0"/>
              <a:t>Given the choice of distorting the world in order to feel good about themselves and representing the world accurately, people often take the first option.</a:t>
            </a:r>
          </a:p>
          <a:p>
            <a:pPr lvl="1"/>
            <a:r>
              <a:rPr lang="en-US" dirty="0"/>
              <a:t>Justifying past behaviour</a:t>
            </a:r>
          </a:p>
          <a:p>
            <a:pPr lvl="1"/>
            <a:r>
              <a:rPr lang="en-US" dirty="0"/>
              <a:t>Suffering and self-justification</a:t>
            </a:r>
          </a:p>
          <a:p>
            <a:pPr lvl="1"/>
            <a:endParaRPr lang="en-US" dirty="0"/>
          </a:p>
          <a:p>
            <a:pPr marL="201168" lvl="1" indent="0">
              <a:buNone/>
            </a:pPr>
            <a:r>
              <a:rPr lang="en-US" b="1" dirty="0"/>
              <a:t>Think of a time where you protected your self-esteem and maintained a ‘wrong’ position in order to feel good about yourself.</a:t>
            </a:r>
          </a:p>
        </p:txBody>
      </p:sp>
    </p:spTree>
    <p:extLst>
      <p:ext uri="{BB962C8B-B14F-4D97-AF65-F5344CB8AC3E}">
        <p14:creationId xmlns:p14="http://schemas.microsoft.com/office/powerpoint/2010/main" val="318003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49E7-4C2D-41AE-B03C-011855F85C57}"/>
              </a:ext>
            </a:extLst>
          </p:cNvPr>
          <p:cNvSpPr>
            <a:spLocks noGrp="1"/>
          </p:cNvSpPr>
          <p:nvPr>
            <p:ph type="title"/>
          </p:nvPr>
        </p:nvSpPr>
        <p:spPr/>
        <p:txBody>
          <a:bodyPr/>
          <a:lstStyle/>
          <a:p>
            <a:r>
              <a:rPr lang="en-US" dirty="0"/>
              <a:t>Where do Construals Come From</a:t>
            </a:r>
          </a:p>
        </p:txBody>
      </p:sp>
      <p:sp>
        <p:nvSpPr>
          <p:cNvPr id="3" name="Content Placeholder 2">
            <a:extLst>
              <a:ext uri="{FF2B5EF4-FFF2-40B4-BE49-F238E27FC236}">
                <a16:creationId xmlns:a16="http://schemas.microsoft.com/office/drawing/2014/main" id="{F56F1448-53DA-4D35-81C8-8AB01516E9B3}"/>
              </a:ext>
            </a:extLst>
          </p:cNvPr>
          <p:cNvSpPr>
            <a:spLocks noGrp="1"/>
          </p:cNvSpPr>
          <p:nvPr>
            <p:ph idx="1"/>
          </p:nvPr>
        </p:nvSpPr>
        <p:spPr/>
        <p:txBody>
          <a:bodyPr/>
          <a:lstStyle/>
          <a:p>
            <a:r>
              <a:rPr lang="en-US" dirty="0"/>
              <a:t>Two motives are important for the formation of construals: </a:t>
            </a:r>
          </a:p>
          <a:p>
            <a:pPr lvl="1"/>
            <a:r>
              <a:rPr lang="en-US" dirty="0"/>
              <a:t>The need to be right about ourselves </a:t>
            </a:r>
          </a:p>
          <a:p>
            <a:pPr lvl="1"/>
            <a:r>
              <a:rPr lang="en-US" dirty="0"/>
              <a:t>The need to be accurate</a:t>
            </a:r>
          </a:p>
          <a:p>
            <a:r>
              <a:rPr lang="en-US" b="1" dirty="0"/>
              <a:t>Social cognition approach: </a:t>
            </a:r>
            <a:r>
              <a:rPr lang="en-US" dirty="0"/>
              <a:t>need to be accurate</a:t>
            </a:r>
          </a:p>
          <a:p>
            <a:pPr lvl="1"/>
            <a:r>
              <a:rPr lang="en-US" dirty="0"/>
              <a:t>Social cognition researchers begin with the assumption that people try to view the world as accurately as possible. </a:t>
            </a:r>
          </a:p>
          <a:p>
            <a:pPr lvl="1"/>
            <a:r>
              <a:rPr lang="en-US" dirty="0"/>
              <a:t>Self-fulfilling prophesies sometimes hinder our construal of a social situation</a:t>
            </a:r>
          </a:p>
          <a:p>
            <a:pPr lvl="1"/>
            <a:endParaRPr lang="en-US" dirty="0"/>
          </a:p>
          <a:p>
            <a:pPr marL="201168" lvl="1" indent="0">
              <a:buNone/>
            </a:pPr>
            <a:endParaRPr lang="en-US" dirty="0"/>
          </a:p>
          <a:p>
            <a:pPr marL="201168" lvl="1" indent="0">
              <a:buNone/>
            </a:pPr>
            <a:r>
              <a:rPr lang="en-US" b="1" dirty="0"/>
              <a:t>Think of a time you were ‘accurate’ but it affected your or someone else’s self-esteem. </a:t>
            </a:r>
          </a:p>
        </p:txBody>
      </p:sp>
    </p:spTree>
    <p:extLst>
      <p:ext uri="{BB962C8B-B14F-4D97-AF65-F5344CB8AC3E}">
        <p14:creationId xmlns:p14="http://schemas.microsoft.com/office/powerpoint/2010/main" val="1316422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A83A4-4701-4628-AF8B-D90BA8C9D75C}"/>
              </a:ext>
            </a:extLst>
          </p:cNvPr>
          <p:cNvSpPr>
            <a:spLocks noGrp="1"/>
          </p:cNvSpPr>
          <p:nvPr>
            <p:ph type="title"/>
          </p:nvPr>
        </p:nvSpPr>
        <p:spPr/>
        <p:txBody>
          <a:bodyPr/>
          <a:lstStyle/>
          <a:p>
            <a:r>
              <a:rPr lang="en-US" dirty="0"/>
              <a:t>Social Psychology and the Social Problem</a:t>
            </a:r>
          </a:p>
        </p:txBody>
      </p:sp>
      <p:sp>
        <p:nvSpPr>
          <p:cNvPr id="3" name="Content Placeholder 2">
            <a:extLst>
              <a:ext uri="{FF2B5EF4-FFF2-40B4-BE49-F238E27FC236}">
                <a16:creationId xmlns:a16="http://schemas.microsoft.com/office/drawing/2014/main" id="{645F31A9-9161-4876-877C-17E3FE88638B}"/>
              </a:ext>
            </a:extLst>
          </p:cNvPr>
          <p:cNvSpPr>
            <a:spLocks noGrp="1"/>
          </p:cNvSpPr>
          <p:nvPr>
            <p:ph idx="1"/>
          </p:nvPr>
        </p:nvSpPr>
        <p:spPr/>
        <p:txBody>
          <a:bodyPr/>
          <a:lstStyle/>
          <a:p>
            <a:r>
              <a:rPr lang="en-US" dirty="0"/>
              <a:t>Aronson, Wilson, Fehr, </a:t>
            </a:r>
            <a:r>
              <a:rPr lang="en-US" dirty="0" err="1"/>
              <a:t>Akert</a:t>
            </a:r>
            <a:r>
              <a:rPr lang="en-US" dirty="0"/>
              <a:t> (2017)</a:t>
            </a:r>
          </a:p>
          <a:p>
            <a:pPr lvl="1"/>
            <a:r>
              <a:rPr lang="en-US" dirty="0"/>
              <a:t>Most psychologists have another reason [not just understanding social influence] for studying causes of social behaviour, to contribute to the solution of the social problem. </a:t>
            </a:r>
          </a:p>
          <a:p>
            <a:pPr lvl="1"/>
            <a:r>
              <a:rPr lang="en-US" dirty="0"/>
              <a:t>Social psychologists have been interested in such social problems as the reduction of hostility, prejudice and increase in altruism generosity. </a:t>
            </a:r>
          </a:p>
          <a:p>
            <a:r>
              <a:rPr lang="en-US" dirty="0"/>
              <a:t>Gough, McFadden, McDonald (2013) </a:t>
            </a:r>
          </a:p>
          <a:p>
            <a:pPr lvl="1"/>
            <a:r>
              <a:rPr lang="en-US" dirty="0"/>
              <a:t>The critical spotlight cast on the institutional and disciplinary role of social psychology as bolstering existing inequalities of power by leaving them unexamined. </a:t>
            </a:r>
          </a:p>
          <a:p>
            <a:pPr lvl="1"/>
            <a:r>
              <a:rPr lang="en-US" dirty="0"/>
              <a:t>The social psychologist performs the role of social engineer helping to maintain the status quo by concentrating the gaze on individuals and not society.</a:t>
            </a:r>
          </a:p>
          <a:p>
            <a:pPr lvl="1"/>
            <a:r>
              <a:rPr lang="en-US" dirty="0"/>
              <a:t>Obsessive emphasis on quantified detail without context, on progressively finer and finer measurements of smaller and smaller problems, leaving us knowing more and more about less and less. </a:t>
            </a:r>
          </a:p>
        </p:txBody>
      </p:sp>
    </p:spTree>
    <p:extLst>
      <p:ext uri="{BB962C8B-B14F-4D97-AF65-F5344CB8AC3E}">
        <p14:creationId xmlns:p14="http://schemas.microsoft.com/office/powerpoint/2010/main" val="1849556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35E0-66D7-461A-A60A-456BB7C43323}"/>
              </a:ext>
            </a:extLst>
          </p:cNvPr>
          <p:cNvSpPr>
            <a:spLocks noGrp="1"/>
          </p:cNvSpPr>
          <p:nvPr>
            <p:ph type="title"/>
          </p:nvPr>
        </p:nvSpPr>
        <p:spPr/>
        <p:txBody>
          <a:bodyPr/>
          <a:lstStyle/>
          <a:p>
            <a:r>
              <a:rPr lang="en-US" dirty="0"/>
              <a:t>Some Considerations to Keep in Mind</a:t>
            </a:r>
          </a:p>
        </p:txBody>
      </p:sp>
      <p:sp>
        <p:nvSpPr>
          <p:cNvPr id="3" name="Content Placeholder 2">
            <a:extLst>
              <a:ext uri="{FF2B5EF4-FFF2-40B4-BE49-F238E27FC236}">
                <a16:creationId xmlns:a16="http://schemas.microsoft.com/office/drawing/2014/main" id="{3AFCFAB5-5B28-4672-9593-AA6D018B4C6E}"/>
              </a:ext>
            </a:extLst>
          </p:cNvPr>
          <p:cNvSpPr>
            <a:spLocks noGrp="1"/>
          </p:cNvSpPr>
          <p:nvPr>
            <p:ph idx="1"/>
          </p:nvPr>
        </p:nvSpPr>
        <p:spPr/>
        <p:txBody>
          <a:bodyPr/>
          <a:lstStyle/>
          <a:p>
            <a:r>
              <a:rPr lang="en-US" dirty="0"/>
              <a:t>Objectivity vs subjectivity</a:t>
            </a:r>
          </a:p>
          <a:p>
            <a:r>
              <a:rPr lang="en-US" dirty="0"/>
              <a:t>Parts vs whole</a:t>
            </a:r>
          </a:p>
          <a:p>
            <a:r>
              <a:rPr lang="en-US" dirty="0"/>
              <a:t>Representation vs reality</a:t>
            </a:r>
          </a:p>
          <a:p>
            <a:r>
              <a:rPr lang="en-US" dirty="0"/>
              <a:t>Process vs structure</a:t>
            </a:r>
          </a:p>
          <a:p>
            <a:endParaRPr lang="en-US" dirty="0"/>
          </a:p>
        </p:txBody>
      </p:sp>
    </p:spTree>
    <p:extLst>
      <p:ext uri="{BB962C8B-B14F-4D97-AF65-F5344CB8AC3E}">
        <p14:creationId xmlns:p14="http://schemas.microsoft.com/office/powerpoint/2010/main" val="2128833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D71F0-4DCA-4926-B1B1-C96336D37505}"/>
              </a:ext>
            </a:extLst>
          </p:cNvPr>
          <p:cNvSpPr>
            <a:spLocks noGrp="1"/>
          </p:cNvSpPr>
          <p:nvPr>
            <p:ph type="title"/>
          </p:nvPr>
        </p:nvSpPr>
        <p:spPr/>
        <p:txBody>
          <a:bodyPr/>
          <a:lstStyle/>
          <a:p>
            <a:r>
              <a:rPr lang="en-US" dirty="0"/>
              <a:t>Interesting Videos</a:t>
            </a:r>
          </a:p>
        </p:txBody>
      </p:sp>
      <p:sp>
        <p:nvSpPr>
          <p:cNvPr id="3" name="Content Placeholder 2">
            <a:extLst>
              <a:ext uri="{FF2B5EF4-FFF2-40B4-BE49-F238E27FC236}">
                <a16:creationId xmlns:a16="http://schemas.microsoft.com/office/drawing/2014/main" id="{1ED92781-054B-4491-9F23-D28F8B9D5824}"/>
              </a:ext>
            </a:extLst>
          </p:cNvPr>
          <p:cNvSpPr>
            <a:spLocks noGrp="1"/>
          </p:cNvSpPr>
          <p:nvPr>
            <p:ph idx="1"/>
          </p:nvPr>
        </p:nvSpPr>
        <p:spPr/>
        <p:txBody>
          <a:bodyPr/>
          <a:lstStyle/>
          <a:p>
            <a:r>
              <a:rPr lang="en-US" dirty="0">
                <a:hlinkClick r:id="rId2"/>
              </a:rPr>
              <a:t>MK Ultra Experiments</a:t>
            </a:r>
            <a:endParaRPr lang="en-US" dirty="0"/>
          </a:p>
          <a:p>
            <a:r>
              <a:rPr lang="en-US" dirty="0">
                <a:hlinkClick r:id="rId3"/>
              </a:rPr>
              <a:t>The Century of Self</a:t>
            </a:r>
            <a:endParaRPr lang="en-US" dirty="0"/>
          </a:p>
          <a:p>
            <a:endParaRPr lang="en-US" dirty="0">
              <a:hlinkClick r:id="rId4"/>
            </a:endParaRPr>
          </a:p>
        </p:txBody>
      </p:sp>
    </p:spTree>
    <p:extLst>
      <p:ext uri="{BB962C8B-B14F-4D97-AF65-F5344CB8AC3E}">
        <p14:creationId xmlns:p14="http://schemas.microsoft.com/office/powerpoint/2010/main" val="874431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295AF-BBC3-4913-A429-A30604C39F26}"/>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8FFF6B87-760C-463B-88D8-42E3F0DCD485}"/>
              </a:ext>
            </a:extLst>
          </p:cNvPr>
          <p:cNvSpPr>
            <a:spLocks noGrp="1"/>
          </p:cNvSpPr>
          <p:nvPr>
            <p:ph idx="1"/>
          </p:nvPr>
        </p:nvSpPr>
        <p:spPr/>
        <p:txBody>
          <a:bodyPr>
            <a:normAutofit fontScale="92500" lnSpcReduction="20000"/>
          </a:bodyPr>
          <a:lstStyle/>
          <a:p>
            <a:r>
              <a:rPr lang="en-US" dirty="0"/>
              <a:t>What is a construal? Where do construals come from? What two motives guide construals?</a:t>
            </a:r>
          </a:p>
          <a:p>
            <a:r>
              <a:rPr lang="en-US" dirty="0"/>
              <a:t>What is social psychology? What is critical social psychology? </a:t>
            </a:r>
          </a:p>
          <a:p>
            <a:r>
              <a:rPr lang="en-US" dirty="0"/>
              <a:t>According to </a:t>
            </a:r>
            <a:r>
              <a:rPr lang="en-CA" dirty="0"/>
              <a:t>Liberman, Samuels and Ross (2004), what happens when a social situation is framed as cooperative or competitive? What happens with people who are considered more cooperative or more competitive in typical social situations? </a:t>
            </a:r>
            <a:endParaRPr lang="en-US" dirty="0"/>
          </a:p>
          <a:p>
            <a:r>
              <a:rPr lang="en-US" dirty="0"/>
              <a:t>What are variations of social psychology? What are related disciplines? Compare and contrast them. </a:t>
            </a:r>
          </a:p>
          <a:p>
            <a:r>
              <a:rPr lang="en-US" dirty="0"/>
              <a:t>Why focus on traditional methods in social psychology? Why study critical social psychology? According to Gough, McFadden, McDonald (2013), what are limitations to ‘traditional’ social psychology? </a:t>
            </a:r>
          </a:p>
          <a:p>
            <a:r>
              <a:rPr lang="en-US" dirty="0"/>
              <a:t>What is epistemology and ontology? </a:t>
            </a:r>
          </a:p>
          <a:p>
            <a:r>
              <a:rPr lang="en-US" dirty="0"/>
              <a:t>What is the fundamental attribution error? How does it apply to social situations?</a:t>
            </a:r>
          </a:p>
          <a:p>
            <a:r>
              <a:rPr lang="en-US" dirty="0"/>
              <a:t>Compare and contrast the views of social psychology and critical social psychology in response to addressing social issues. </a:t>
            </a:r>
          </a:p>
          <a:p>
            <a:endParaRPr lang="en-US" dirty="0"/>
          </a:p>
        </p:txBody>
      </p:sp>
    </p:spTree>
    <p:extLst>
      <p:ext uri="{BB962C8B-B14F-4D97-AF65-F5344CB8AC3E}">
        <p14:creationId xmlns:p14="http://schemas.microsoft.com/office/powerpoint/2010/main" val="1927885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FE0B-E4A4-4A74-8232-BDAE04C42865}"/>
              </a:ext>
            </a:extLst>
          </p:cNvPr>
          <p:cNvSpPr>
            <a:spLocks noGrp="1"/>
          </p:cNvSpPr>
          <p:nvPr>
            <p:ph type="title"/>
          </p:nvPr>
        </p:nvSpPr>
        <p:spPr/>
        <p:txBody>
          <a:bodyPr/>
          <a:lstStyle/>
          <a:p>
            <a:r>
              <a:rPr lang="en-US" dirty="0"/>
              <a:t>What is Social Psychology? </a:t>
            </a:r>
          </a:p>
        </p:txBody>
      </p:sp>
      <p:sp>
        <p:nvSpPr>
          <p:cNvPr id="3" name="Content Placeholder 2">
            <a:extLst>
              <a:ext uri="{FF2B5EF4-FFF2-40B4-BE49-F238E27FC236}">
                <a16:creationId xmlns:a16="http://schemas.microsoft.com/office/drawing/2014/main" id="{90864589-11AF-4B2E-BE1F-0052DC6BFCA1}"/>
              </a:ext>
            </a:extLst>
          </p:cNvPr>
          <p:cNvSpPr>
            <a:spLocks noGrp="1"/>
          </p:cNvSpPr>
          <p:nvPr>
            <p:ph idx="1"/>
          </p:nvPr>
        </p:nvSpPr>
        <p:spPr/>
        <p:txBody>
          <a:bodyPr>
            <a:normAutofit fontScale="92500" lnSpcReduction="10000"/>
          </a:bodyPr>
          <a:lstStyle/>
          <a:p>
            <a:r>
              <a:rPr lang="en-US" b="1" dirty="0"/>
              <a:t>Social psychology </a:t>
            </a:r>
            <a:r>
              <a:rPr lang="en-US" dirty="0"/>
              <a:t>is the scientific study of the way which people’s thoughts, feelings, and behaviours are influenced by the real or imagined presence of other people. </a:t>
            </a:r>
            <a:r>
              <a:rPr lang="en-US" sz="1200" dirty="0"/>
              <a:t>(Aronson, E. Wilson, T. D., Fehr, B, </a:t>
            </a:r>
            <a:r>
              <a:rPr lang="en-US" sz="1200" dirty="0" err="1"/>
              <a:t>Akert</a:t>
            </a:r>
            <a:r>
              <a:rPr lang="en-US" sz="1200" dirty="0"/>
              <a:t>, R. M., 2017) </a:t>
            </a:r>
            <a:endParaRPr lang="en-US" dirty="0"/>
          </a:p>
          <a:p>
            <a:r>
              <a:rPr lang="en-US" b="1" dirty="0"/>
              <a:t>Critical social psychology </a:t>
            </a:r>
            <a:r>
              <a:rPr lang="en-US" dirty="0"/>
              <a:t>challenges social institutions, practices and power relations – including the discipline of psychology – that contribute to forms of inequality and oppression. </a:t>
            </a:r>
            <a:r>
              <a:rPr lang="en-US" sz="1200" dirty="0"/>
              <a:t>(Gough, B., McFadden, M., McDonald, M., 2013)</a:t>
            </a:r>
          </a:p>
          <a:p>
            <a:endParaRPr lang="en-US" dirty="0"/>
          </a:p>
          <a:p>
            <a:r>
              <a:rPr lang="en-US" b="1" i="1" dirty="0"/>
              <a:t>Methodologies and assumptions:</a:t>
            </a:r>
          </a:p>
          <a:p>
            <a:r>
              <a:rPr lang="en-US" b="1" dirty="0"/>
              <a:t>Traditional social psychology </a:t>
            </a:r>
            <a:r>
              <a:rPr lang="en-US" dirty="0"/>
              <a:t>– Empiricism, experiments, hypothesis testing, belief in objective reality, focus on the individual and individual difference, tries to explain human nature through social relations.</a:t>
            </a:r>
          </a:p>
          <a:p>
            <a:r>
              <a:rPr lang="en-US" b="1" dirty="0"/>
              <a:t>Critical social psychology – </a:t>
            </a:r>
            <a:r>
              <a:rPr lang="en-US" dirty="0"/>
              <a:t>Action-based research, discourse analysis, adopts particular positions instead of embracing objectivity, reflexivity, individual embedded in social relations, linked to Marxist theories, linked to feminist theories. </a:t>
            </a:r>
          </a:p>
        </p:txBody>
      </p:sp>
    </p:spTree>
    <p:extLst>
      <p:ext uri="{BB962C8B-B14F-4D97-AF65-F5344CB8AC3E}">
        <p14:creationId xmlns:p14="http://schemas.microsoft.com/office/powerpoint/2010/main" val="99069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66D0E-0D89-49C7-A991-43903A308E7C}"/>
              </a:ext>
            </a:extLst>
          </p:cNvPr>
          <p:cNvSpPr>
            <a:spLocks noGrp="1"/>
          </p:cNvSpPr>
          <p:nvPr>
            <p:ph type="title"/>
          </p:nvPr>
        </p:nvSpPr>
        <p:spPr/>
        <p:txBody>
          <a:bodyPr/>
          <a:lstStyle/>
          <a:p>
            <a:r>
              <a:rPr lang="en-US" dirty="0"/>
              <a:t>Theories of Knowledge</a:t>
            </a:r>
          </a:p>
        </p:txBody>
      </p:sp>
      <p:sp>
        <p:nvSpPr>
          <p:cNvPr id="3" name="Content Placeholder 2">
            <a:extLst>
              <a:ext uri="{FF2B5EF4-FFF2-40B4-BE49-F238E27FC236}">
                <a16:creationId xmlns:a16="http://schemas.microsoft.com/office/drawing/2014/main" id="{3E9055EF-78C8-4FAB-A876-A1A210B9C1A7}"/>
              </a:ext>
            </a:extLst>
          </p:cNvPr>
          <p:cNvSpPr>
            <a:spLocks noGrp="1"/>
          </p:cNvSpPr>
          <p:nvPr>
            <p:ph idx="1"/>
          </p:nvPr>
        </p:nvSpPr>
        <p:spPr/>
        <p:txBody>
          <a:bodyPr/>
          <a:lstStyle/>
          <a:p>
            <a:r>
              <a:rPr lang="en-US" b="1" dirty="0"/>
              <a:t>Dominant social psychology approach:</a:t>
            </a:r>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p>
          <a:p>
            <a:pPr lvl="1"/>
            <a:r>
              <a:rPr lang="en-US" dirty="0"/>
              <a:t>Empiricism</a:t>
            </a:r>
          </a:p>
          <a:p>
            <a:pPr marL="201168" lvl="1" indent="0">
              <a:buNone/>
            </a:pPr>
            <a:endParaRPr lang="en-US" dirty="0"/>
          </a:p>
          <a:p>
            <a:r>
              <a:rPr lang="en-US" b="1" dirty="0"/>
              <a:t>Critical psychology view:</a:t>
            </a:r>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r>
              <a:rPr lang="en-US" dirty="0"/>
              <a:t>Shifting epistemology</a:t>
            </a:r>
          </a:p>
        </p:txBody>
      </p:sp>
    </p:spTree>
    <p:extLst>
      <p:ext uri="{BB962C8B-B14F-4D97-AF65-F5344CB8AC3E}">
        <p14:creationId xmlns:p14="http://schemas.microsoft.com/office/powerpoint/2010/main" val="93072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84B70D5-875B-433D-BDBD-1522A85D6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1A9C1-851F-4613-A044-AC6206E65F9C}"/>
              </a:ext>
            </a:extLst>
          </p:cNvPr>
          <p:cNvSpPr>
            <a:spLocks noGrp="1"/>
          </p:cNvSpPr>
          <p:nvPr>
            <p:ph type="title"/>
          </p:nvPr>
        </p:nvSpPr>
        <p:spPr>
          <a:xfrm>
            <a:off x="7859485" y="634946"/>
            <a:ext cx="3690257" cy="1450757"/>
          </a:xfrm>
        </p:spPr>
        <p:txBody>
          <a:bodyPr>
            <a:normAutofit/>
          </a:bodyPr>
          <a:lstStyle/>
          <a:p>
            <a:r>
              <a:rPr lang="en-US" dirty="0"/>
              <a:t>What is Social Psychology?</a:t>
            </a:r>
          </a:p>
        </p:txBody>
      </p:sp>
      <p:pic>
        <p:nvPicPr>
          <p:cNvPr id="9" name="Picture 8">
            <a:extLst>
              <a:ext uri="{FF2B5EF4-FFF2-40B4-BE49-F238E27FC236}">
                <a16:creationId xmlns:a16="http://schemas.microsoft.com/office/drawing/2014/main" id="{EABD541E-AEAC-4C58-B767-3756161EEB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200353"/>
            <a:ext cx="6909801" cy="2193861"/>
          </a:xfrm>
          <a:prstGeom prst="rect">
            <a:avLst/>
          </a:prstGeom>
        </p:spPr>
      </p:pic>
      <p:cxnSp>
        <p:nvCxnSpPr>
          <p:cNvPr id="16" name="Straight Connector 15">
            <a:extLst>
              <a:ext uri="{FF2B5EF4-FFF2-40B4-BE49-F238E27FC236}">
                <a16:creationId xmlns:a16="http://schemas.microsoft.com/office/drawing/2014/main" id="{C947DF4A-614C-4B4C-8B80-E5B9D8E8CF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3AB3FD-4337-4052-92BD-88733237B918}"/>
              </a:ext>
            </a:extLst>
          </p:cNvPr>
          <p:cNvSpPr>
            <a:spLocks noGrp="1"/>
          </p:cNvSpPr>
          <p:nvPr>
            <p:ph idx="1"/>
          </p:nvPr>
        </p:nvSpPr>
        <p:spPr>
          <a:xfrm>
            <a:off x="7859485" y="2198914"/>
            <a:ext cx="3690257" cy="3670180"/>
          </a:xfrm>
        </p:spPr>
        <p:txBody>
          <a:bodyPr>
            <a:normAutofit/>
          </a:bodyPr>
          <a:lstStyle/>
          <a:p>
            <a:r>
              <a:rPr lang="en-US" b="1" dirty="0"/>
              <a:t>Psychological social psychology (PSP) </a:t>
            </a:r>
            <a:r>
              <a:rPr lang="en-US" dirty="0"/>
              <a:t>– The individual is at the center of the analysis </a:t>
            </a:r>
          </a:p>
          <a:p>
            <a:r>
              <a:rPr lang="en-US" b="1" dirty="0"/>
              <a:t>Sociological social psychology (SSP) </a:t>
            </a:r>
            <a:r>
              <a:rPr lang="en-US" dirty="0"/>
              <a:t>– The social dimensions are at the center of the analysis</a:t>
            </a:r>
          </a:p>
          <a:p>
            <a:endParaRPr lang="en-US" dirty="0"/>
          </a:p>
        </p:txBody>
      </p:sp>
      <p:sp>
        <p:nvSpPr>
          <p:cNvPr id="18" name="Rectangle 17">
            <a:extLst>
              <a:ext uri="{FF2B5EF4-FFF2-40B4-BE49-F238E27FC236}">
                <a16:creationId xmlns:a16="http://schemas.microsoft.com/office/drawing/2014/main" id="{1E299956-A9E7-4FC1-A0B1-D590CA973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17FC539C-B783-4B03-9F9E-D13430F3F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325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20">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237316-1D23-4531-A909-15591416A3ED}"/>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Ecological Systems Theory of Development </a:t>
            </a:r>
          </a:p>
        </p:txBody>
      </p:sp>
      <p:pic>
        <p:nvPicPr>
          <p:cNvPr id="12" name="Content Placeholder 3" descr="http://keats.kcl.ac.uk/pluginfile.php/737715/mod_resource/content/1/images/pic007.jpg">
            <a:extLst>
              <a:ext uri="{FF2B5EF4-FFF2-40B4-BE49-F238E27FC236}">
                <a16:creationId xmlns:a16="http://schemas.microsoft.com/office/drawing/2014/main" id="{F728019D-DF69-4C7B-A834-59063735A3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81983"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670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Content Placeholder 4">
            <a:extLst>
              <a:ext uri="{FF2B5EF4-FFF2-40B4-BE49-F238E27FC236}">
                <a16:creationId xmlns:a16="http://schemas.microsoft.com/office/drawing/2014/main" id="{FEDC0292-C047-4956-81E3-CFE651E3B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5700" y="640080"/>
            <a:ext cx="4350715" cy="5577840"/>
          </a:xfrm>
          <a:prstGeom prst="rect">
            <a:avLst/>
          </a:prstGeom>
        </p:spPr>
      </p:pic>
      <p:sp>
        <p:nvSpPr>
          <p:cNvPr id="2" name="Title 1">
            <a:extLst>
              <a:ext uri="{FF2B5EF4-FFF2-40B4-BE49-F238E27FC236}">
                <a16:creationId xmlns:a16="http://schemas.microsoft.com/office/drawing/2014/main" id="{CCA91881-5B09-4F4C-BE22-59145D4E7824}"/>
              </a:ext>
            </a:extLst>
          </p:cNvPr>
          <p:cNvSpPr>
            <a:spLocks noGrp="1"/>
          </p:cNvSpPr>
          <p:nvPr>
            <p:ph type="title"/>
          </p:nvPr>
        </p:nvSpPr>
        <p:spPr>
          <a:xfrm>
            <a:off x="492370" y="516835"/>
            <a:ext cx="3084844" cy="2103875"/>
          </a:xfrm>
        </p:spPr>
        <p:txBody>
          <a:bodyPr>
            <a:normAutofit/>
          </a:bodyPr>
          <a:lstStyle/>
          <a:p>
            <a:r>
              <a:rPr lang="en-US" sz="3600">
                <a:solidFill>
                  <a:srgbClr val="FFFFFF"/>
                </a:solidFill>
              </a:rPr>
              <a:t>Cooperation vs Competition</a:t>
            </a:r>
          </a:p>
        </p:txBody>
      </p:sp>
      <p:sp>
        <p:nvSpPr>
          <p:cNvPr id="20" name="Content Placeholder 9">
            <a:extLst>
              <a:ext uri="{FF2B5EF4-FFF2-40B4-BE49-F238E27FC236}">
                <a16:creationId xmlns:a16="http://schemas.microsoft.com/office/drawing/2014/main" id="{4FAFA7A3-D617-4A6B-8EEB-DAA27A3A5CAE}"/>
              </a:ext>
            </a:extLst>
          </p:cNvPr>
          <p:cNvSpPr>
            <a:spLocks noGrp="1"/>
          </p:cNvSpPr>
          <p:nvPr>
            <p:ph idx="1"/>
          </p:nvPr>
        </p:nvSpPr>
        <p:spPr>
          <a:xfrm>
            <a:off x="492371" y="2653800"/>
            <a:ext cx="3084844" cy="3335519"/>
          </a:xfrm>
        </p:spPr>
        <p:txBody>
          <a:bodyPr>
            <a:normAutofit/>
          </a:bodyPr>
          <a:lstStyle/>
          <a:p>
            <a:r>
              <a:rPr lang="en-US" sz="1500" dirty="0">
                <a:solidFill>
                  <a:srgbClr val="FFFFFF"/>
                </a:solidFill>
              </a:rPr>
              <a:t>Liberman, Samuels and Ross (2004)</a:t>
            </a:r>
          </a:p>
        </p:txBody>
      </p:sp>
    </p:spTree>
    <p:extLst>
      <p:ext uri="{BB962C8B-B14F-4D97-AF65-F5344CB8AC3E}">
        <p14:creationId xmlns:p14="http://schemas.microsoft.com/office/powerpoint/2010/main" val="348827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20">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237316-1D23-4531-A909-15591416A3ED}"/>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Ecological Systems Theory of Development </a:t>
            </a:r>
          </a:p>
        </p:txBody>
      </p:sp>
      <p:pic>
        <p:nvPicPr>
          <p:cNvPr id="12" name="Content Placeholder 3" descr="http://keats.kcl.ac.uk/pluginfile.php/737715/mod_resource/content/1/images/pic007.jpg">
            <a:extLst>
              <a:ext uri="{FF2B5EF4-FFF2-40B4-BE49-F238E27FC236}">
                <a16:creationId xmlns:a16="http://schemas.microsoft.com/office/drawing/2014/main" id="{F728019D-DF69-4C7B-A834-59063735A3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81983"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876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CFA6-07E0-4BBB-A588-F84914831A46}"/>
              </a:ext>
            </a:extLst>
          </p:cNvPr>
          <p:cNvSpPr>
            <a:spLocks noGrp="1"/>
          </p:cNvSpPr>
          <p:nvPr>
            <p:ph type="title"/>
          </p:nvPr>
        </p:nvSpPr>
        <p:spPr/>
        <p:txBody>
          <a:bodyPr/>
          <a:lstStyle/>
          <a:p>
            <a:r>
              <a:rPr lang="en-US" dirty="0"/>
              <a:t>Why Focus on Traditional Perspectives in Social Psychology?</a:t>
            </a:r>
          </a:p>
        </p:txBody>
      </p:sp>
      <p:sp>
        <p:nvSpPr>
          <p:cNvPr id="3" name="Content Placeholder 2">
            <a:extLst>
              <a:ext uri="{FF2B5EF4-FFF2-40B4-BE49-F238E27FC236}">
                <a16:creationId xmlns:a16="http://schemas.microsoft.com/office/drawing/2014/main" id="{463448B2-228C-4B0B-9A6B-AD456B257093}"/>
              </a:ext>
            </a:extLst>
          </p:cNvPr>
          <p:cNvSpPr>
            <a:spLocks noGrp="1"/>
          </p:cNvSpPr>
          <p:nvPr>
            <p:ph idx="1"/>
          </p:nvPr>
        </p:nvSpPr>
        <p:spPr/>
        <p:txBody>
          <a:bodyPr/>
          <a:lstStyle/>
          <a:p>
            <a:r>
              <a:rPr lang="en-US" dirty="0"/>
              <a:t>Social psychologists have learned a great deal about social behaviour</a:t>
            </a:r>
          </a:p>
          <a:p>
            <a:r>
              <a:rPr lang="en-US" dirty="0"/>
              <a:t>Knowledge of social psychology can be practical for people in daily life and in their occupations</a:t>
            </a:r>
          </a:p>
          <a:p>
            <a:r>
              <a:rPr lang="en-US" dirty="0"/>
              <a:t>Social psychology can be used to have a positive impact on people’s lives</a:t>
            </a:r>
          </a:p>
          <a:p>
            <a:r>
              <a:rPr lang="en-US" dirty="0"/>
              <a:t>People are social animals, understanding social psychology can help people interact more effectively</a:t>
            </a:r>
          </a:p>
          <a:p>
            <a:endParaRPr lang="en-US" dirty="0"/>
          </a:p>
          <a:p>
            <a:endParaRPr lang="en-US" dirty="0"/>
          </a:p>
          <a:p>
            <a:endParaRPr lang="en-US" dirty="0"/>
          </a:p>
        </p:txBody>
      </p:sp>
    </p:spTree>
    <p:extLst>
      <p:ext uri="{BB962C8B-B14F-4D97-AF65-F5344CB8AC3E}">
        <p14:creationId xmlns:p14="http://schemas.microsoft.com/office/powerpoint/2010/main" val="155977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CAE25-7203-4C1B-B55B-7529060CEC6D}"/>
              </a:ext>
            </a:extLst>
          </p:cNvPr>
          <p:cNvSpPr>
            <a:spLocks noGrp="1"/>
          </p:cNvSpPr>
          <p:nvPr>
            <p:ph type="title"/>
          </p:nvPr>
        </p:nvSpPr>
        <p:spPr/>
        <p:txBody>
          <a:bodyPr/>
          <a:lstStyle/>
          <a:p>
            <a:r>
              <a:rPr lang="en-US" dirty="0"/>
              <a:t>Why Understand Critical Social Psychology? </a:t>
            </a:r>
          </a:p>
        </p:txBody>
      </p:sp>
      <p:sp>
        <p:nvSpPr>
          <p:cNvPr id="3" name="Content Placeholder 2">
            <a:extLst>
              <a:ext uri="{FF2B5EF4-FFF2-40B4-BE49-F238E27FC236}">
                <a16:creationId xmlns:a16="http://schemas.microsoft.com/office/drawing/2014/main" id="{EB867AA9-0897-4C47-AD31-B2F2A68E5ADF}"/>
              </a:ext>
            </a:extLst>
          </p:cNvPr>
          <p:cNvSpPr>
            <a:spLocks noGrp="1"/>
          </p:cNvSpPr>
          <p:nvPr>
            <p:ph idx="1"/>
          </p:nvPr>
        </p:nvSpPr>
        <p:spPr>
          <a:xfrm>
            <a:off x="1097280" y="1845734"/>
            <a:ext cx="10058400" cy="4366380"/>
          </a:xfrm>
        </p:spPr>
        <p:txBody>
          <a:bodyPr>
            <a:normAutofit fontScale="92500" lnSpcReduction="20000"/>
          </a:bodyPr>
          <a:lstStyle/>
          <a:p>
            <a:r>
              <a:rPr lang="en-US" dirty="0"/>
              <a:t>Social psychology can be used to control people</a:t>
            </a:r>
          </a:p>
          <a:p>
            <a:pPr lvl="1"/>
            <a:r>
              <a:rPr lang="en-US" dirty="0"/>
              <a:t>Advertising</a:t>
            </a:r>
          </a:p>
          <a:p>
            <a:pPr lvl="1"/>
            <a:r>
              <a:rPr lang="en-US" dirty="0"/>
              <a:t>Political campaigns</a:t>
            </a:r>
          </a:p>
          <a:p>
            <a:pPr lvl="1"/>
            <a:r>
              <a:rPr lang="en-US" dirty="0"/>
              <a:t>Propaganda creation</a:t>
            </a:r>
          </a:p>
          <a:p>
            <a:r>
              <a:rPr lang="en-US" dirty="0"/>
              <a:t>Social psychology can be used to reinforce power relations</a:t>
            </a:r>
          </a:p>
          <a:p>
            <a:pPr lvl="1"/>
            <a:r>
              <a:rPr lang="en-US" dirty="0"/>
              <a:t>Evolutionary psychologists have reinforced negative views about women and LGTBTQ+ in society</a:t>
            </a:r>
          </a:p>
          <a:p>
            <a:pPr lvl="1"/>
            <a:r>
              <a:rPr lang="en-US" dirty="0"/>
              <a:t>Psychology as a field demonizes certain types of activities, like LGBTQ+ practices and non-capitalist activities </a:t>
            </a:r>
          </a:p>
          <a:p>
            <a:pPr lvl="1"/>
            <a:r>
              <a:rPr lang="en-US" dirty="0"/>
              <a:t>Psychology as a field is influenced by capitalist relations (publishing &amp; research funding)</a:t>
            </a:r>
          </a:p>
          <a:p>
            <a:r>
              <a:rPr lang="en-US" dirty="0"/>
              <a:t>Methods in social psychology can be questioned</a:t>
            </a:r>
          </a:p>
          <a:p>
            <a:pPr lvl="1"/>
            <a:r>
              <a:rPr lang="en-US" dirty="0"/>
              <a:t>Can an experiment be ‘objective’ if it is interpreted by a subject?</a:t>
            </a:r>
          </a:p>
          <a:p>
            <a:pPr lvl="1"/>
            <a:r>
              <a:rPr lang="en-US" dirty="0"/>
              <a:t>The more we control experiments, the less it represents reality. </a:t>
            </a:r>
          </a:p>
          <a:p>
            <a:pPr lvl="1"/>
            <a:r>
              <a:rPr lang="en-US" dirty="0"/>
              <a:t>Samples matter – Psychology experiments are notorious for using student samples</a:t>
            </a:r>
          </a:p>
          <a:p>
            <a:pPr lvl="1"/>
            <a:r>
              <a:rPr lang="en-US" dirty="0"/>
              <a:t>Subjective experience matters too – Qualitative research is also important </a:t>
            </a:r>
          </a:p>
          <a:p>
            <a:pPr lvl="1"/>
            <a:r>
              <a:rPr lang="en-US" dirty="0"/>
              <a:t>The founder of social psychology Kurt Lewin is also the founder of action-based research</a:t>
            </a:r>
          </a:p>
          <a:p>
            <a:pPr lvl="1"/>
            <a:r>
              <a:rPr lang="en-US" dirty="0"/>
              <a:t>The world is in constant change (fluidity) and is interconnected</a:t>
            </a:r>
          </a:p>
          <a:p>
            <a:pPr lvl="1"/>
            <a:endParaRPr lang="en-US" dirty="0"/>
          </a:p>
          <a:p>
            <a:pPr marL="201168"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718190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107</TotalTime>
  <Words>1625</Words>
  <Application>Microsoft Office PowerPoint</Application>
  <PresentationFormat>Widescreen</PresentationFormat>
  <Paragraphs>138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Fundamentals of Social Psychology</vt:lpstr>
      <vt:lpstr>What is Social Psychology? </vt:lpstr>
      <vt:lpstr>Theories of Knowledge</vt:lpstr>
      <vt:lpstr>What is Social Psychology?</vt:lpstr>
      <vt:lpstr>Ecological Systems Theory of Development </vt:lpstr>
      <vt:lpstr>Cooperation vs Competition</vt:lpstr>
      <vt:lpstr>Ecological Systems Theory of Development </vt:lpstr>
      <vt:lpstr>Why Focus on Traditional Perspectives in Social Psychology?</vt:lpstr>
      <vt:lpstr>Why Understand Critical Social Psychology? </vt:lpstr>
      <vt:lpstr>What is Social Psychology? </vt:lpstr>
      <vt:lpstr>The Power of Social Interpretation</vt:lpstr>
      <vt:lpstr>The Power of the Situation</vt:lpstr>
      <vt:lpstr>Where do Construals Come From</vt:lpstr>
      <vt:lpstr>Where do Construals Come From</vt:lpstr>
      <vt:lpstr>Social Psychology and the Social Problem</vt:lpstr>
      <vt:lpstr>Some Considerations to Keep in Mind</vt:lpstr>
      <vt:lpstr>Interesting Videos</vt:lpstr>
      <vt:lpstr>Learning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Social Psychology</dc:title>
  <dc:creator>Erik Chevrier</dc:creator>
  <cp:lastModifiedBy>Erik Chevrier</cp:lastModifiedBy>
  <cp:revision>17</cp:revision>
  <dcterms:created xsi:type="dcterms:W3CDTF">2019-09-05T02:59:38Z</dcterms:created>
  <dcterms:modified xsi:type="dcterms:W3CDTF">2020-09-14T19:31:22Z</dcterms:modified>
</cp:coreProperties>
</file>