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3" r:id="rId3"/>
    <p:sldId id="275" r:id="rId4"/>
    <p:sldId id="276" r:id="rId5"/>
    <p:sldId id="274" r:id="rId6"/>
    <p:sldId id="278" r:id="rId7"/>
    <p:sldId id="280" r:id="rId8"/>
    <p:sldId id="277" r:id="rId9"/>
    <p:sldId id="281" r:id="rId10"/>
    <p:sldId id="282" r:id="rId11"/>
    <p:sldId id="263" r:id="rId12"/>
    <p:sldId id="264" r:id="rId13"/>
    <p:sldId id="285" r:id="rId14"/>
    <p:sldId id="284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94619" autoAdjust="0"/>
  </p:normalViewPr>
  <p:slideViewPr>
    <p:cSldViewPr snapToGrid="0">
      <p:cViewPr varScale="1">
        <p:scale>
          <a:sx n="88" d="100"/>
          <a:sy n="88" d="100"/>
        </p:scale>
        <p:origin x="80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X42lVDwA4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library.concordia.ca/7292/1/Chevrier_MA_S2011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rlqblFD--W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C3Fg_rRJM" TargetMode="External"/><Relationship Id="rId2" Type="http://schemas.openxmlformats.org/officeDocument/2006/relationships/hyperlink" Target="https://www.ted.com/talks/elizabeth_loftus_the_fiction_of_memory/transcript?language=en#t-104015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sFtgc2Wsw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147ybOdgpE" TargetMode="External"/><Relationship Id="rId2" Type="http://schemas.openxmlformats.org/officeDocument/2006/relationships/hyperlink" Target="https://www.youtube.com/watch?v=rdrKCilEhC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Fundamentals of Social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Conformity 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www.erikchevrier.ca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A063-2804-4C87-8474-2CD2AB7A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Obey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5177-5FEE-4305-A1A4-1CB8C0009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processing – not paying attention</a:t>
            </a:r>
          </a:p>
          <a:p>
            <a:r>
              <a:rPr lang="en-US" dirty="0"/>
              <a:t>Self-Justification</a:t>
            </a:r>
          </a:p>
          <a:p>
            <a:r>
              <a:rPr lang="en-US" dirty="0"/>
              <a:t>Not about aggression</a:t>
            </a:r>
          </a:p>
          <a:p>
            <a:r>
              <a:rPr lang="en-US" dirty="0"/>
              <a:t>People can resist influence</a:t>
            </a:r>
          </a:p>
        </p:txBody>
      </p:sp>
    </p:spTree>
    <p:extLst>
      <p:ext uri="{BB962C8B-B14F-4D97-AF65-F5344CB8AC3E}">
        <p14:creationId xmlns:p14="http://schemas.microsoft.com/office/powerpoint/2010/main" val="319415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Psychology of Influence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Robert </a:t>
            </a:r>
            <a:r>
              <a:rPr lang="en-CA" dirty="0" err="1"/>
              <a:t>Cialdini</a:t>
            </a:r>
            <a:endParaRPr lang="en-CA" dirty="0"/>
          </a:p>
          <a:p>
            <a:r>
              <a:rPr lang="en-CA" dirty="0"/>
              <a:t>Six weapons of influence</a:t>
            </a:r>
          </a:p>
          <a:p>
            <a:r>
              <a:rPr lang="en-CA" dirty="0"/>
              <a:t>1 – Reciprocation</a:t>
            </a:r>
          </a:p>
          <a:p>
            <a:r>
              <a:rPr lang="en-CA" dirty="0"/>
              <a:t>2 – Commitment and consistency</a:t>
            </a:r>
          </a:p>
          <a:p>
            <a:r>
              <a:rPr lang="en-CA" dirty="0"/>
              <a:t>3 – Social proof</a:t>
            </a:r>
          </a:p>
          <a:p>
            <a:r>
              <a:rPr lang="en-CA" dirty="0"/>
              <a:t>4 – Liking </a:t>
            </a:r>
          </a:p>
          <a:p>
            <a:r>
              <a:rPr lang="en-CA" dirty="0"/>
              <a:t>5 – </a:t>
            </a:r>
            <a:r>
              <a:rPr lang="en-CA" dirty="0">
                <a:hlinkClick r:id="rId2"/>
              </a:rPr>
              <a:t>Authority</a:t>
            </a:r>
            <a:endParaRPr lang="en-CA" dirty="0"/>
          </a:p>
          <a:p>
            <a:r>
              <a:rPr lang="en-CA" dirty="0"/>
              <a:t>6 – Scarcity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30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Power of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1800" dirty="0">
                <a:hlinkClick r:id="rId2" tooltip="An Inquiry Into How People Are Affected by Profuse Amounts of Publicity: A Multidisciplinary Approach"/>
              </a:rPr>
              <a:t>An Inquiry Into How People Are Affected by Profuse Amounts of Publicity: A Multidisciplinary Approach</a:t>
            </a:r>
            <a:endParaRPr lang="en-CA" sz="1800" dirty="0"/>
          </a:p>
          <a:p>
            <a:r>
              <a:rPr lang="en-CA" sz="1800" dirty="0"/>
              <a:t>Advertising as a suggestion – Page 26</a:t>
            </a:r>
          </a:p>
          <a:p>
            <a:endParaRPr lang="en-CA" sz="1800" dirty="0"/>
          </a:p>
          <a:p>
            <a:endParaRPr lang="en-CA" sz="2400" dirty="0"/>
          </a:p>
          <a:p>
            <a:r>
              <a:rPr lang="en-CA" sz="2400" dirty="0"/>
              <a:t>Suggestions can bypass critical thought because there is no direct request to refuse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44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FE9B-EC67-4F83-B854-B1D77CBA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Critical Look at Social Influence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CFD103-EB45-4DE9-8909-6A5CDF8FA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look at (behaviour = sum of individual + the situation)</a:t>
            </a:r>
          </a:p>
          <a:p>
            <a:r>
              <a:rPr lang="en-US" dirty="0"/>
              <a:t>Experiments do not account for political and social norms </a:t>
            </a:r>
          </a:p>
          <a:p>
            <a:r>
              <a:rPr lang="en-US" dirty="0"/>
              <a:t>Experiments can reveal overarching power relations in society</a:t>
            </a:r>
          </a:p>
          <a:p>
            <a:r>
              <a:rPr lang="en-US" dirty="0"/>
              <a:t>Experiments don’t always replicate cross culturally</a:t>
            </a:r>
          </a:p>
          <a:p>
            <a:r>
              <a:rPr lang="en-US" dirty="0"/>
              <a:t>We must also take into consideration culture, time, place and prevailing normative beliefs</a:t>
            </a:r>
          </a:p>
          <a:p>
            <a:r>
              <a:rPr lang="en-US" dirty="0"/>
              <a:t>We must take into consideration institutions </a:t>
            </a:r>
          </a:p>
          <a:p>
            <a:r>
              <a:rPr lang="en-US" dirty="0"/>
              <a:t>Reflexive nature of social norms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916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A862-8BBD-4ADA-B17F-447660C5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6BF48-FBAC-47C0-A10A-97687235A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776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is conformity, obedience, and compliance?</a:t>
            </a:r>
          </a:p>
          <a:p>
            <a:r>
              <a:rPr lang="en-US" dirty="0"/>
              <a:t>What is private acceptance and public compliance? </a:t>
            </a:r>
          </a:p>
          <a:p>
            <a:r>
              <a:rPr lang="en-US" dirty="0"/>
              <a:t>What is informational social influence? What factors contribute to informational social influence? </a:t>
            </a:r>
          </a:p>
          <a:p>
            <a:r>
              <a:rPr lang="en-US" dirty="0"/>
              <a:t>What is normative social influence? What factors contribute to normative social influence? </a:t>
            </a:r>
          </a:p>
          <a:p>
            <a:r>
              <a:rPr lang="en-US" dirty="0"/>
              <a:t>What does the Asch line experiment reveal? </a:t>
            </a:r>
          </a:p>
          <a:p>
            <a:r>
              <a:rPr lang="en-US" dirty="0"/>
              <a:t>What is a contagion and mass psychogenic illness? How do they manifest? </a:t>
            </a:r>
          </a:p>
          <a:p>
            <a:r>
              <a:rPr lang="en-US" dirty="0"/>
              <a:t>What are differences in social influence? i.e. gender? Culture? Other variables? </a:t>
            </a:r>
          </a:p>
          <a:p>
            <a:r>
              <a:rPr lang="en-US" dirty="0"/>
              <a:t>What are consequences of normative social influence? </a:t>
            </a:r>
          </a:p>
          <a:p>
            <a:r>
              <a:rPr lang="en-US" dirty="0"/>
              <a:t>What is minority social influence? How does it work? </a:t>
            </a:r>
          </a:p>
          <a:p>
            <a:r>
              <a:rPr lang="en-US" dirty="0"/>
              <a:t>What are different compliance techniques? How do they work? </a:t>
            </a:r>
          </a:p>
          <a:p>
            <a:r>
              <a:rPr lang="en-US" dirty="0"/>
              <a:t>What is strategic self-</a:t>
            </a:r>
            <a:r>
              <a:rPr lang="en-US" dirty="0" err="1"/>
              <a:t>anticonformity</a:t>
            </a:r>
            <a:r>
              <a:rPr lang="en-US" dirty="0"/>
              <a:t>? How is it used? </a:t>
            </a:r>
          </a:p>
          <a:p>
            <a:r>
              <a:rPr lang="en-US" dirty="0"/>
              <a:t>What does Milgram’s experiments reveal? </a:t>
            </a:r>
          </a:p>
          <a:p>
            <a:r>
              <a:rPr lang="en-US" dirty="0"/>
              <a:t>What are reasons people obey? </a:t>
            </a:r>
          </a:p>
        </p:txBody>
      </p:sp>
    </p:spTree>
    <p:extLst>
      <p:ext uri="{BB962C8B-B14F-4D97-AF65-F5344CB8AC3E}">
        <p14:creationId xmlns:p14="http://schemas.microsoft.com/office/powerpoint/2010/main" val="148807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F787-2189-48A8-A7A4-2730C8AD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0166-1197-4AA1-B4C3-1A43C3F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Have a great day!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0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74C6-54C0-4D93-8F46-289F2A5A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53038-8450-4DC3-82A4-1CE719B91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change in behaviour as a result of the real or imagined influence of other people</a:t>
            </a:r>
          </a:p>
          <a:p>
            <a:pPr lvl="1"/>
            <a:r>
              <a:rPr lang="en-US" dirty="0"/>
              <a:t>Can override survival behaviours </a:t>
            </a:r>
          </a:p>
          <a:p>
            <a:pPr lvl="1"/>
            <a:r>
              <a:rPr lang="en-US" dirty="0"/>
              <a:t>People are more influenceable than they believe  </a:t>
            </a:r>
          </a:p>
          <a:p>
            <a:pPr lvl="1"/>
            <a:r>
              <a:rPr lang="en-US" dirty="0"/>
              <a:t>Produces positive and negative consequences </a:t>
            </a:r>
          </a:p>
          <a:p>
            <a:pPr lvl="1"/>
            <a:endParaRPr lang="en-US" dirty="0"/>
          </a:p>
          <a:p>
            <a:r>
              <a:rPr lang="en-US" b="1" dirty="0"/>
              <a:t>Informational Social Influence – </a:t>
            </a:r>
            <a:r>
              <a:rPr lang="en-US" dirty="0"/>
              <a:t>Conforming because we believe that others’ interpretation of an ambiguous situation is more correct than ours and will help us choose an appropriate course of action.</a:t>
            </a:r>
          </a:p>
          <a:p>
            <a:r>
              <a:rPr lang="en-US" b="1" dirty="0"/>
              <a:t>Normative Social Influence – </a:t>
            </a:r>
            <a:r>
              <a:rPr lang="en-US" dirty="0"/>
              <a:t>The influence of other people that leads us to conform in order to be liked and accepted by them; this type of conformity results in public compliance with the group’s beliefs and behaviours but not necessarily in private acceptance.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Public Compliance – </a:t>
            </a:r>
            <a:r>
              <a:rPr lang="en-US" dirty="0"/>
              <a:t>Conforming to other people’s behaviour publicly, without necessarily believing in what they are doing or saying. </a:t>
            </a:r>
          </a:p>
          <a:p>
            <a:pPr marL="201168" lvl="1" indent="0">
              <a:buNone/>
            </a:pPr>
            <a:r>
              <a:rPr lang="en-US" b="1" dirty="0"/>
              <a:t>Private Acceptance – </a:t>
            </a:r>
            <a:r>
              <a:rPr lang="en-US" dirty="0"/>
              <a:t>Conforming to other people’s behaviour out of a genuine belief that what they are doing or saying is right. </a:t>
            </a:r>
          </a:p>
        </p:txBody>
      </p:sp>
    </p:spTree>
    <p:extLst>
      <p:ext uri="{BB962C8B-B14F-4D97-AF65-F5344CB8AC3E}">
        <p14:creationId xmlns:p14="http://schemas.microsoft.com/office/powerpoint/2010/main" val="228522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5F0D-DB23-43C7-82AA-AFDD5282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Informational Social Influence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A861-93ED-467B-95E3-0EA0F966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sz="1500" dirty="0"/>
              <a:t>Conforming because we believe that others’ interpretation of an ambiguous situation is more correct than ours and will help us choose an appropriate course of action.</a:t>
            </a:r>
          </a:p>
          <a:p>
            <a:pPr lvl="1"/>
            <a:r>
              <a:rPr lang="en-US" sz="1500" dirty="0" err="1"/>
              <a:t>Muzafer</a:t>
            </a:r>
            <a:r>
              <a:rPr lang="en-US" sz="1500" dirty="0"/>
              <a:t> </a:t>
            </a:r>
            <a:r>
              <a:rPr lang="en-US" sz="1500" dirty="0" err="1"/>
              <a:t>Sherif</a:t>
            </a:r>
            <a:r>
              <a:rPr lang="en-US" sz="1500" dirty="0"/>
              <a:t> </a:t>
            </a:r>
          </a:p>
          <a:p>
            <a:pPr marL="201168" lvl="1" indent="0">
              <a:buNone/>
            </a:pPr>
            <a:r>
              <a:rPr lang="en-US" sz="1500" dirty="0"/>
              <a:t>	</a:t>
            </a:r>
            <a:r>
              <a:rPr lang="en-US" sz="1500" dirty="0">
                <a:hlinkClick r:id="rId2"/>
              </a:rPr>
              <a:t>Autokinetic Effect </a:t>
            </a:r>
            <a:endParaRPr lang="en-US" sz="1500" dirty="0"/>
          </a:p>
          <a:p>
            <a:r>
              <a:rPr lang="en-US" sz="1500" dirty="0"/>
              <a:t>Situations most likely to produce informational social influence</a:t>
            </a:r>
          </a:p>
          <a:p>
            <a:pPr lvl="1"/>
            <a:r>
              <a:rPr lang="en-US" sz="1500" dirty="0"/>
              <a:t>When the situation is ambiguous</a:t>
            </a:r>
          </a:p>
          <a:p>
            <a:pPr lvl="1"/>
            <a:r>
              <a:rPr lang="en-US" sz="1500" dirty="0"/>
              <a:t>When the situation is a crisis</a:t>
            </a:r>
          </a:p>
          <a:p>
            <a:pPr lvl="2"/>
            <a:r>
              <a:rPr lang="en-US" sz="1500" b="1" dirty="0"/>
              <a:t>Contagion</a:t>
            </a:r>
            <a:r>
              <a:rPr lang="en-US" sz="1500" dirty="0"/>
              <a:t> – The rapid transmission of emotions or behaviour through a crowd </a:t>
            </a:r>
          </a:p>
          <a:p>
            <a:pPr lvl="1"/>
            <a:r>
              <a:rPr lang="en-US" sz="1500" dirty="0"/>
              <a:t>When other people are experts</a:t>
            </a:r>
          </a:p>
          <a:p>
            <a:pPr marL="201168" lvl="1" indent="0">
              <a:buNone/>
            </a:pPr>
            <a:endParaRPr lang="en-US" sz="1500" dirty="0"/>
          </a:p>
          <a:p>
            <a:pPr marL="201168" lvl="1" indent="0">
              <a:buNone/>
            </a:pPr>
            <a:r>
              <a:rPr lang="en-US" sz="1500" b="1" dirty="0"/>
              <a:t>Mass psychological illness – </a:t>
            </a:r>
            <a:r>
              <a:rPr lang="en-US" sz="1500" dirty="0"/>
              <a:t>The occurrence of similar physical symptoms for which there is no known physical or medical cause in a group of people</a:t>
            </a: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7408750-2276-4F85-81EE-ADFF73EA7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891648"/>
            <a:ext cx="4654295" cy="19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4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BC6A-43E2-4A62-8EF2-664A58AE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Concerns With Informational Social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82AA-6504-4A30-8D20-779BD14E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Information shapes our social reality – </a:t>
            </a:r>
            <a:r>
              <a:rPr lang="en-US" dirty="0">
                <a:hlinkClick r:id="rId2"/>
              </a:rPr>
              <a:t>we can be led astray </a:t>
            </a:r>
            <a:endParaRPr lang="en-US" dirty="0"/>
          </a:p>
          <a:p>
            <a:r>
              <a:rPr lang="en-US" dirty="0"/>
              <a:t>Informational social influence can ‘backfire’ </a:t>
            </a:r>
          </a:p>
          <a:p>
            <a:pPr lvl="1"/>
            <a:r>
              <a:rPr lang="en-US" dirty="0">
                <a:hlinkClick r:id="rId3"/>
              </a:rPr>
              <a:t>War of the Worlds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Orson Wells Press Conference </a:t>
            </a:r>
            <a:endParaRPr lang="en-US" dirty="0"/>
          </a:p>
          <a:p>
            <a:r>
              <a:rPr lang="en-US" dirty="0"/>
              <a:t>Informational social influence can cause mass hysteria</a:t>
            </a:r>
          </a:p>
        </p:txBody>
      </p:sp>
    </p:spTree>
    <p:extLst>
      <p:ext uri="{BB962C8B-B14F-4D97-AF65-F5344CB8AC3E}">
        <p14:creationId xmlns:p14="http://schemas.microsoft.com/office/powerpoint/2010/main" val="50491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FEF4C-FFFE-4B1F-BC12-F364E48A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Normative Social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4B59-6E26-4C51-9018-28C3BF0A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The influence of other people that leads us to conform in order to be liked and accepted by them; this type of conformity results in public compliance with the group’s beliefs and behaviours but not necessarily in private acceptance.</a:t>
            </a:r>
          </a:p>
          <a:p>
            <a:r>
              <a:rPr lang="en-US" sz="1800" b="1" dirty="0">
                <a:solidFill>
                  <a:srgbClr val="FFFFFF"/>
                </a:solidFill>
              </a:rPr>
              <a:t>Social Norms – </a:t>
            </a:r>
            <a:r>
              <a:rPr lang="en-US" sz="1800" dirty="0">
                <a:solidFill>
                  <a:srgbClr val="FFFFFF"/>
                </a:solidFill>
              </a:rPr>
              <a:t>The implicit or explicit rules a group has for the acceptable behaviours, values, and beliefs of its members.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Conformity and Social Approval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Solomon Asch –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Conformity experiment 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Conformity dropped when people were asked to write down response on piece of paper</a:t>
            </a:r>
          </a:p>
          <a:p>
            <a:pPr marL="201168" lvl="1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201168" lvl="1" indent="0">
              <a:buNone/>
            </a:pPr>
            <a:r>
              <a:rPr lang="en-US" i="1" dirty="0">
                <a:solidFill>
                  <a:schemeClr val="bg1"/>
                </a:solidFill>
              </a:rPr>
              <a:t>It is possible to resist social influence</a:t>
            </a: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Be aware</a:t>
            </a:r>
          </a:p>
          <a:p>
            <a:pPr lvl="1"/>
            <a:r>
              <a:rPr lang="en-US" i="1" dirty="0">
                <a:solidFill>
                  <a:schemeClr val="bg1"/>
                </a:solidFill>
              </a:rPr>
              <a:t>Take action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Idiosyncrasy credits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6EDC73-4F06-4402-9535-9EBCDC483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79" y="877624"/>
            <a:ext cx="3609294" cy="1804647"/>
          </a:xfrm>
          <a:prstGeom prst="rect">
            <a:avLst/>
          </a:prstGeom>
        </p:spPr>
      </p:pic>
      <p:sp>
        <p:nvSpPr>
          <p:cNvPr id="39" name="Rectangle 33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0A92112-35F9-4989-9B54-38B00B689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79" y="4112565"/>
            <a:ext cx="3609294" cy="19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D5FC-5AC4-419E-98CF-3A63D7D4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Social Impact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829-2AFA-422C-84EE-B420CF14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186417" cy="4023360"/>
          </a:xfrm>
        </p:spPr>
        <p:txBody>
          <a:bodyPr>
            <a:normAutofit fontScale="62500" lnSpcReduction="20000"/>
          </a:bodyPr>
          <a:lstStyle/>
          <a:p>
            <a:r>
              <a:rPr lang="en-US" sz="1700" dirty="0"/>
              <a:t>The theory that conforming to social influence depends on the strength of the group, its immediacy, and the number of other people in the group.</a:t>
            </a:r>
          </a:p>
          <a:p>
            <a:endParaRPr lang="en-US" sz="1700" i="1" dirty="0"/>
          </a:p>
          <a:p>
            <a:r>
              <a:rPr lang="en-US" sz="1700" i="1" dirty="0"/>
              <a:t>The likelihood that you will respond to social influence from other people depends on three variables: </a:t>
            </a:r>
            <a:endParaRPr lang="en-US" sz="1700" dirty="0"/>
          </a:p>
          <a:p>
            <a:r>
              <a:rPr lang="en-US" sz="1700" b="1" dirty="0"/>
              <a:t>Strength – </a:t>
            </a:r>
            <a:r>
              <a:rPr lang="en-US" sz="1700" dirty="0"/>
              <a:t>How important is the group to you?</a:t>
            </a:r>
            <a:br>
              <a:rPr lang="en-US" sz="1700" dirty="0"/>
            </a:br>
            <a:r>
              <a:rPr lang="en-US" sz="1700" b="1" dirty="0"/>
              <a:t>Immediacy – </a:t>
            </a:r>
            <a:r>
              <a:rPr lang="en-US" sz="1700" dirty="0"/>
              <a:t>How close is the group to you in space and time during the influence attempt?</a:t>
            </a:r>
            <a:br>
              <a:rPr lang="en-US" sz="1700" dirty="0"/>
            </a:br>
            <a:r>
              <a:rPr lang="en-US" sz="1700" b="1" dirty="0"/>
              <a:t>Number – </a:t>
            </a:r>
            <a:r>
              <a:rPr lang="en-US" sz="1700" dirty="0"/>
              <a:t>How many people are in the group? </a:t>
            </a:r>
            <a:endParaRPr lang="en-US" sz="1500" dirty="0"/>
          </a:p>
          <a:p>
            <a:endParaRPr lang="en-US" sz="1700" b="1" dirty="0"/>
          </a:p>
          <a:p>
            <a:r>
              <a:rPr lang="en-US" sz="1700" dirty="0"/>
              <a:t>Conformity will increase as strength and immediacy increases</a:t>
            </a:r>
          </a:p>
          <a:p>
            <a:r>
              <a:rPr lang="en-US" sz="1700" dirty="0"/>
              <a:t>Group size matters – conformity increases until about 5 – 7 people then gradually reduces</a:t>
            </a:r>
          </a:p>
          <a:p>
            <a:r>
              <a:rPr lang="en-US" sz="1700" dirty="0"/>
              <a:t>Unanimous decisions are more influential </a:t>
            </a:r>
          </a:p>
          <a:p>
            <a:r>
              <a:rPr lang="en-US" sz="1700" dirty="0"/>
              <a:t>Dissent from someone else helps people resist influence </a:t>
            </a:r>
          </a:p>
          <a:p>
            <a:r>
              <a:rPr lang="en-US" sz="1700" dirty="0"/>
              <a:t>Slight gender differences – can be attributed to social norms about gender</a:t>
            </a:r>
          </a:p>
          <a:p>
            <a:r>
              <a:rPr lang="en-US" sz="1700" dirty="0"/>
              <a:t>Uncertainty leads to more conformity</a:t>
            </a:r>
          </a:p>
          <a:p>
            <a:r>
              <a:rPr lang="en-US" sz="1700" dirty="0"/>
              <a:t>Fear of rejection can lead to more conformity</a:t>
            </a:r>
          </a:p>
          <a:p>
            <a:r>
              <a:rPr lang="en-US" sz="1700" dirty="0"/>
              <a:t>Culture affects how people value and succumb to social influence </a:t>
            </a:r>
          </a:p>
          <a:p>
            <a:endParaRPr lang="en-US" sz="1700" dirty="0"/>
          </a:p>
        </p:txBody>
      </p:sp>
      <p:pic>
        <p:nvPicPr>
          <p:cNvPr id="5" name="Picture 4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8C38E74A-398D-4807-8BA1-91FB4A9B5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00" y="3817258"/>
            <a:ext cx="5482876" cy="23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A4A-C9CB-48BD-9645-8D26E59E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505B-FF81-42C0-96CA-176AE2AA7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case in which a minority of group members influences the behaviour or beliefs of the majority</a:t>
            </a:r>
          </a:p>
          <a:p>
            <a:pPr lvl="1"/>
            <a:r>
              <a:rPr lang="en-US" dirty="0"/>
              <a:t>Key is consistency over time and between ‘minority’ group members</a:t>
            </a:r>
          </a:p>
          <a:p>
            <a:pPr lvl="1"/>
            <a:r>
              <a:rPr lang="en-US" dirty="0"/>
              <a:t>Minorities influence people through informational social influence</a:t>
            </a:r>
          </a:p>
          <a:p>
            <a:pPr lvl="1"/>
            <a:r>
              <a:rPr lang="en-US" dirty="0"/>
              <a:t>Public compliance and private acceptance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6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A3EF-68E5-4011-8871-1AFA464D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61E8-7BAD-4E4A-B1EE-3A1608A0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1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change in behaviour in response to a direct request from another person</a:t>
            </a:r>
          </a:p>
          <a:p>
            <a:r>
              <a:rPr lang="en-US" b="1" dirty="0"/>
              <a:t>Door-in-the-face technique – </a:t>
            </a:r>
            <a:r>
              <a:rPr lang="en-US" dirty="0"/>
              <a:t>A technique to get people to comply with a request whereby people are presented first with a large request, which they are expected to refuse, and then with a similar, more reasonable request, to which it is hoped they will accept</a:t>
            </a:r>
          </a:p>
          <a:p>
            <a:pPr lvl="1"/>
            <a:r>
              <a:rPr lang="en-US" b="1" dirty="0"/>
              <a:t>Reciprocity norm – </a:t>
            </a:r>
            <a:r>
              <a:rPr lang="en-US" dirty="0"/>
              <a:t>a social norm by which the receipt of something positive from another person requires you to reciprocate, ort behave similarly, in response</a:t>
            </a:r>
          </a:p>
          <a:p>
            <a:r>
              <a:rPr lang="en-US" b="1" dirty="0"/>
              <a:t>Foot-in-the door technique – </a:t>
            </a:r>
            <a:r>
              <a:rPr lang="en-US" dirty="0"/>
              <a:t>A technique to get people to comply with a request, whereby people are presented first with a small request, to which they are expected to acquiesce, followed by a larger request, to which it is hoped they will also acquiesce. </a:t>
            </a:r>
          </a:p>
          <a:p>
            <a:pPr lvl="1"/>
            <a:r>
              <a:rPr lang="en-US" dirty="0"/>
              <a:t>Change in self-perception – People are influenced by their behaviour and adopt values about ‘helping others’ </a:t>
            </a:r>
          </a:p>
          <a:p>
            <a:r>
              <a:rPr lang="en-US" b="1" dirty="0"/>
              <a:t>Lowballing – </a:t>
            </a:r>
            <a:r>
              <a:rPr lang="en-US" dirty="0"/>
              <a:t>An unscrupulous strategy whereby a salesperson induces a customer to agree to purchase a product at a very low cost, and then subsequently raises the price; frequently, the customer will still make the purchase at the inflated price.</a:t>
            </a:r>
          </a:p>
          <a:p>
            <a:pPr lvl="1"/>
            <a:r>
              <a:rPr lang="en-US" dirty="0"/>
              <a:t>Illusion of irreversibility</a:t>
            </a:r>
          </a:p>
          <a:p>
            <a:pPr lvl="1"/>
            <a:r>
              <a:rPr lang="en-US" dirty="0"/>
              <a:t>Anticipation of event</a:t>
            </a:r>
          </a:p>
          <a:p>
            <a:pPr lvl="1"/>
            <a:r>
              <a:rPr lang="en-US" dirty="0"/>
              <a:t>Convenience of completing the transaction rather than starting over somewhere else</a:t>
            </a:r>
          </a:p>
          <a:p>
            <a:r>
              <a:rPr lang="en-US" b="1" dirty="0"/>
              <a:t>Strategic Self-</a:t>
            </a:r>
            <a:r>
              <a:rPr lang="en-US" b="1" dirty="0" err="1"/>
              <a:t>anticonformity</a:t>
            </a:r>
            <a:r>
              <a:rPr lang="en-US" b="1" dirty="0"/>
              <a:t> (aka. reverse psychology)</a:t>
            </a:r>
          </a:p>
          <a:p>
            <a:pPr lvl="1"/>
            <a:r>
              <a:rPr lang="en-US" dirty="0"/>
              <a:t>To elicit reaffirming messages </a:t>
            </a:r>
          </a:p>
          <a:p>
            <a:pPr lvl="1"/>
            <a:r>
              <a:rPr lang="en-US" dirty="0"/>
              <a:t>To elicit attitudinal or behavioural compliance from another person</a:t>
            </a:r>
          </a:p>
        </p:txBody>
      </p:sp>
    </p:spTree>
    <p:extLst>
      <p:ext uri="{BB962C8B-B14F-4D97-AF65-F5344CB8AC3E}">
        <p14:creationId xmlns:p14="http://schemas.microsoft.com/office/powerpoint/2010/main" val="235041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A347-A5FA-4E6B-95AD-F8BF6C38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8413-C5E9-4758-B524-A1AC00CF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Conformity in response to the commands of an authority figure</a:t>
            </a:r>
          </a:p>
          <a:p>
            <a:r>
              <a:rPr lang="en-US" dirty="0">
                <a:hlinkClick r:id="rId2"/>
              </a:rPr>
              <a:t>Stanley Milgram Shock Experiment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Short Video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Normative social influence</a:t>
            </a:r>
          </a:p>
          <a:p>
            <a:pPr lvl="1"/>
            <a:r>
              <a:rPr lang="en-US" dirty="0"/>
              <a:t>Informational social influence</a:t>
            </a:r>
          </a:p>
          <a:p>
            <a:pPr lvl="2"/>
            <a:r>
              <a:rPr lang="en-US" dirty="0"/>
              <a:t>Importance of expertise </a:t>
            </a:r>
          </a:p>
        </p:txBody>
      </p:sp>
      <p:pic>
        <p:nvPicPr>
          <p:cNvPr id="5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6B60156F-F486-4999-80F6-C569C3E79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30" y="2924844"/>
            <a:ext cx="5662022" cy="29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548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3888</TotalTime>
  <Words>1175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Fundamentals of Social Psychology</vt:lpstr>
      <vt:lpstr>Conformity</vt:lpstr>
      <vt:lpstr>Informational Social Influence</vt:lpstr>
      <vt:lpstr>Concerns With Informational Social Influence</vt:lpstr>
      <vt:lpstr>Normative Social Influence</vt:lpstr>
      <vt:lpstr>Social Impact Theory </vt:lpstr>
      <vt:lpstr>Minority Influence</vt:lpstr>
      <vt:lpstr>Compliance </vt:lpstr>
      <vt:lpstr>Obedience</vt:lpstr>
      <vt:lpstr>Why We Obey</vt:lpstr>
      <vt:lpstr>The Psychology of Influence</vt:lpstr>
      <vt:lpstr>The Power of Suggestion</vt:lpstr>
      <vt:lpstr>A Critical Look at Social Influence</vt:lpstr>
      <vt:lpstr>Learning Check</vt:lpstr>
      <vt:lpstr>Questions or Concerns?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470</cp:revision>
  <dcterms:created xsi:type="dcterms:W3CDTF">2016-08-29T02:04:56Z</dcterms:created>
  <dcterms:modified xsi:type="dcterms:W3CDTF">2020-10-29T00:33:38Z</dcterms:modified>
</cp:coreProperties>
</file>