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315" r:id="rId4"/>
    <p:sldId id="259" r:id="rId5"/>
    <p:sldId id="31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75" autoAdjust="0"/>
    <p:restoredTop sz="94660"/>
  </p:normalViewPr>
  <p:slideViewPr>
    <p:cSldViewPr snapToGrid="0">
      <p:cViewPr varScale="1">
        <p:scale>
          <a:sx n="97" d="100"/>
          <a:sy n="97" d="100"/>
        </p:scale>
        <p:origin x="28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2020-10-30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2020-10-30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2020-10-30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2020-10-30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2020-10-30</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2020-10-30</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2020-10-30</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2020-10-30</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Urban Agriculture</a:t>
            </a:r>
            <a:endParaRPr lang="en-CA" dirty="0"/>
          </a:p>
        </p:txBody>
      </p:sp>
      <p:sp>
        <p:nvSpPr>
          <p:cNvPr id="3" name="Subtitle 2"/>
          <p:cNvSpPr>
            <a:spLocks noGrp="1"/>
          </p:cNvSpPr>
          <p:nvPr>
            <p:ph type="subTitle" idx="1"/>
          </p:nvPr>
        </p:nvSpPr>
        <p:spPr/>
        <p:txBody>
          <a:bodyPr>
            <a:normAutofit/>
          </a:bodyPr>
          <a:lstStyle/>
          <a:p>
            <a:r>
              <a:rPr lang="en-CA" dirty="0"/>
              <a:t>Erik Chevrier</a:t>
            </a:r>
          </a:p>
          <a:p>
            <a:r>
              <a:rPr lang="en-CA" b="1" dirty="0"/>
              <a:t>Design a Garden/Urban Farm Blog</a:t>
            </a:r>
            <a:endParaRPr lang="en-CA" dirty="0"/>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E739-E5AD-404C-9481-6F08FB020376}"/>
              </a:ext>
            </a:extLst>
          </p:cNvPr>
          <p:cNvSpPr>
            <a:spLocks noGrp="1"/>
          </p:cNvSpPr>
          <p:nvPr>
            <p:ph type="title"/>
          </p:nvPr>
        </p:nvSpPr>
        <p:spPr/>
        <p:txBody>
          <a:bodyPr/>
          <a:lstStyle/>
          <a:p>
            <a:r>
              <a:rPr lang="en-US" dirty="0"/>
              <a:t>Description</a:t>
            </a:r>
            <a:endParaRPr lang="en-CA" dirty="0"/>
          </a:p>
        </p:txBody>
      </p:sp>
      <p:sp>
        <p:nvSpPr>
          <p:cNvPr id="3" name="Content Placeholder 2">
            <a:extLst>
              <a:ext uri="{FF2B5EF4-FFF2-40B4-BE49-F238E27FC236}">
                <a16:creationId xmlns:a16="http://schemas.microsoft.com/office/drawing/2014/main" id="{C76B0B0F-9B4E-4501-A4CD-70D948A1FFC0}"/>
              </a:ext>
            </a:extLst>
          </p:cNvPr>
          <p:cNvSpPr>
            <a:spLocks noGrp="1"/>
          </p:cNvSpPr>
          <p:nvPr>
            <p:ph idx="1"/>
          </p:nvPr>
        </p:nvSpPr>
        <p:spPr/>
        <p:txBody>
          <a:bodyPr>
            <a:normAutofit fontScale="85000" lnSpcReduction="20000"/>
          </a:bodyPr>
          <a:lstStyle/>
          <a:p>
            <a:r>
              <a:rPr lang="en-CA" b="1" dirty="0"/>
              <a:t>Design a Garden/Urban Farm Blog: </a:t>
            </a:r>
          </a:p>
          <a:p>
            <a:r>
              <a:rPr lang="en-CA" dirty="0"/>
              <a:t>Many people are interested in turning their yards into urban gardens, starting green alleys, or starting a collective garden, but they don't know where to start. The purpose of this blog is to help people plan and set up a new garden for the first time and/or persuade someone to take up urban agriculture at a collective garden or in their backyards. </a:t>
            </a:r>
          </a:p>
          <a:p>
            <a:r>
              <a:rPr lang="en-CA" dirty="0"/>
              <a:t>Students will write a blog of about 600 – 1000 words about one of the two topics: </a:t>
            </a:r>
          </a:p>
          <a:p>
            <a:r>
              <a:rPr lang="en-CA" dirty="0"/>
              <a:t>1 – A Gardening Guidebook – i.e. setting up a garden, designing a garden, planting schedule, irrigation techniques, soil building, pest management. </a:t>
            </a:r>
          </a:p>
          <a:p>
            <a:r>
              <a:rPr lang="en-CA" dirty="0"/>
              <a:t>2 – A persuasive piece advocating for the merits of getting involved with urban agriculture at home or as part of a collective – (must be a critical analysis and not a cheerleading exercise). </a:t>
            </a:r>
          </a:p>
          <a:p>
            <a:r>
              <a:rPr lang="en-CA" dirty="0"/>
              <a:t>Although this is a blog, the information conveyed must come from research, not conjecture. The blog must contain at least five reliable, valid, credible sources (to get a B). The blog must make reference to classroom readings, lecture topics classroom discussions, and other information from the course. Students with production skills can produce a video or a podcast instead of a blog, however this must also be approved by me (Erik Chevrier).</a:t>
            </a:r>
          </a:p>
        </p:txBody>
      </p:sp>
    </p:spTree>
    <p:extLst>
      <p:ext uri="{BB962C8B-B14F-4D97-AF65-F5344CB8AC3E}">
        <p14:creationId xmlns:p14="http://schemas.microsoft.com/office/powerpoint/2010/main" val="60884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9EB24-8D08-4FE8-B2B9-75E3CF911C0B}"/>
              </a:ext>
            </a:extLst>
          </p:cNvPr>
          <p:cNvSpPr>
            <a:spLocks noGrp="1"/>
          </p:cNvSpPr>
          <p:nvPr>
            <p:ph type="title"/>
          </p:nvPr>
        </p:nvSpPr>
        <p:spPr/>
        <p:txBody>
          <a:bodyPr/>
          <a:lstStyle/>
          <a:p>
            <a:r>
              <a:rPr lang="en-US" dirty="0"/>
              <a:t>Example of a Structure for Garden Design</a:t>
            </a:r>
            <a:endParaRPr lang="en-CA" dirty="0"/>
          </a:p>
        </p:txBody>
      </p:sp>
      <p:sp>
        <p:nvSpPr>
          <p:cNvPr id="3" name="Content Placeholder 2">
            <a:extLst>
              <a:ext uri="{FF2B5EF4-FFF2-40B4-BE49-F238E27FC236}">
                <a16:creationId xmlns:a16="http://schemas.microsoft.com/office/drawing/2014/main" id="{735A739C-5363-47C5-8051-A284EF37B33A}"/>
              </a:ext>
            </a:extLst>
          </p:cNvPr>
          <p:cNvSpPr>
            <a:spLocks noGrp="1"/>
          </p:cNvSpPr>
          <p:nvPr>
            <p:ph idx="1"/>
          </p:nvPr>
        </p:nvSpPr>
        <p:spPr/>
        <p:txBody>
          <a:bodyPr/>
          <a:lstStyle/>
          <a:p>
            <a:r>
              <a:rPr lang="en-US" b="1" dirty="0"/>
              <a:t>Hook </a:t>
            </a:r>
            <a:r>
              <a:rPr lang="en-US" dirty="0"/>
              <a:t>– Try to entice your reader to engage with the writing piece (short sentence or two).</a:t>
            </a:r>
          </a:p>
          <a:p>
            <a:r>
              <a:rPr lang="en-US" b="1" dirty="0"/>
              <a:t>Clear Presentation of the Overall Design </a:t>
            </a:r>
            <a:r>
              <a:rPr lang="en-US" dirty="0"/>
              <a:t>– Be clear, concise and specific about what you are trying to accomplish in the overall design.</a:t>
            </a:r>
          </a:p>
          <a:p>
            <a:r>
              <a:rPr lang="en-US" b="1" dirty="0"/>
              <a:t>Breakdown of Smaller Garden Structures and Designs – </a:t>
            </a:r>
            <a:r>
              <a:rPr lang="en-US" dirty="0"/>
              <a:t>Irrigation, types of plants, location of plants, soil amendments, compost, etc. </a:t>
            </a:r>
          </a:p>
          <a:p>
            <a:r>
              <a:rPr lang="en-US" b="1" dirty="0"/>
              <a:t>Explanation of Design</a:t>
            </a:r>
            <a:r>
              <a:rPr lang="en-US" dirty="0"/>
              <a:t> – Explain the reasons for your design choices. </a:t>
            </a:r>
          </a:p>
          <a:p>
            <a:r>
              <a:rPr lang="en-US" b="1" dirty="0"/>
              <a:t>Potential Flaws in the Design to Look Out For </a:t>
            </a:r>
            <a:r>
              <a:rPr lang="en-US" dirty="0"/>
              <a:t>– No garden is perfect, what should people look out for in your design?</a:t>
            </a:r>
          </a:p>
          <a:p>
            <a:r>
              <a:rPr lang="en-US" b="1" dirty="0"/>
              <a:t>Conclusion – </a:t>
            </a:r>
            <a:r>
              <a:rPr lang="en-US" dirty="0"/>
              <a:t>Wrap-up your blog in one or two short sentences (usually linked to the hook).</a:t>
            </a:r>
          </a:p>
          <a:p>
            <a:r>
              <a:rPr lang="en-US" b="1" dirty="0"/>
              <a:t>Follow-up </a:t>
            </a:r>
            <a:r>
              <a:rPr lang="en-US" dirty="0"/>
              <a:t>– Links and @</a:t>
            </a:r>
            <a:r>
              <a:rPr lang="en-US" dirty="0" err="1"/>
              <a:t>hastags</a:t>
            </a:r>
            <a:r>
              <a:rPr lang="en-US" dirty="0"/>
              <a:t> </a:t>
            </a:r>
            <a:endParaRPr lang="en-CA" dirty="0"/>
          </a:p>
        </p:txBody>
      </p:sp>
    </p:spTree>
    <p:extLst>
      <p:ext uri="{BB962C8B-B14F-4D97-AF65-F5344CB8AC3E}">
        <p14:creationId xmlns:p14="http://schemas.microsoft.com/office/powerpoint/2010/main" val="332378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9EB24-8D08-4FE8-B2B9-75E3CF911C0B}"/>
              </a:ext>
            </a:extLst>
          </p:cNvPr>
          <p:cNvSpPr>
            <a:spLocks noGrp="1"/>
          </p:cNvSpPr>
          <p:nvPr>
            <p:ph type="title"/>
          </p:nvPr>
        </p:nvSpPr>
        <p:spPr/>
        <p:txBody>
          <a:bodyPr/>
          <a:lstStyle/>
          <a:p>
            <a:r>
              <a:rPr lang="en-US" dirty="0"/>
              <a:t>Structure for Persuasive Piece</a:t>
            </a:r>
            <a:endParaRPr lang="en-CA" dirty="0"/>
          </a:p>
        </p:txBody>
      </p:sp>
      <p:sp>
        <p:nvSpPr>
          <p:cNvPr id="3" name="Content Placeholder 2">
            <a:extLst>
              <a:ext uri="{FF2B5EF4-FFF2-40B4-BE49-F238E27FC236}">
                <a16:creationId xmlns:a16="http://schemas.microsoft.com/office/drawing/2014/main" id="{735A739C-5363-47C5-8051-A284EF37B33A}"/>
              </a:ext>
            </a:extLst>
          </p:cNvPr>
          <p:cNvSpPr>
            <a:spLocks noGrp="1"/>
          </p:cNvSpPr>
          <p:nvPr>
            <p:ph idx="1"/>
          </p:nvPr>
        </p:nvSpPr>
        <p:spPr/>
        <p:txBody>
          <a:bodyPr/>
          <a:lstStyle/>
          <a:p>
            <a:r>
              <a:rPr lang="en-US" b="1" dirty="0"/>
              <a:t>Hook </a:t>
            </a:r>
            <a:r>
              <a:rPr lang="en-US" dirty="0"/>
              <a:t>– Try to entice your reader to engage with the writing piece (short sentence or two).</a:t>
            </a:r>
          </a:p>
          <a:p>
            <a:r>
              <a:rPr lang="en-US" b="1" dirty="0"/>
              <a:t>Claim(s) or thesis statement(s) </a:t>
            </a:r>
            <a:r>
              <a:rPr lang="en-US" dirty="0"/>
              <a:t>– Be clear, concise and specific about what you are purporting. </a:t>
            </a:r>
          </a:p>
          <a:p>
            <a:r>
              <a:rPr lang="en-US" b="1" dirty="0"/>
              <a:t>Support </a:t>
            </a:r>
            <a:r>
              <a:rPr lang="en-US" dirty="0"/>
              <a:t>– Persuade your audience to accept your claim(s). </a:t>
            </a:r>
          </a:p>
          <a:p>
            <a:r>
              <a:rPr lang="en-US" b="1" dirty="0"/>
              <a:t>Evidence</a:t>
            </a:r>
            <a:r>
              <a:rPr lang="en-US" dirty="0"/>
              <a:t> – Bring in evidence to demonstrate why your claim is valid. </a:t>
            </a:r>
          </a:p>
          <a:p>
            <a:r>
              <a:rPr lang="en-US" b="1" dirty="0"/>
              <a:t>Address counter claims </a:t>
            </a:r>
            <a:r>
              <a:rPr lang="en-US" dirty="0"/>
              <a:t>– Why is your claim better than any counter claims?</a:t>
            </a:r>
          </a:p>
          <a:p>
            <a:r>
              <a:rPr lang="en-US" b="1" dirty="0"/>
              <a:t>Conclusion – </a:t>
            </a:r>
            <a:r>
              <a:rPr lang="en-US" dirty="0"/>
              <a:t>Wrap-up your blog in one or two short sentences (usually linked to the hook).</a:t>
            </a:r>
          </a:p>
          <a:p>
            <a:r>
              <a:rPr lang="en-US" b="1" dirty="0"/>
              <a:t>Follow-up </a:t>
            </a:r>
            <a:r>
              <a:rPr lang="en-US" dirty="0"/>
              <a:t>– Links and @</a:t>
            </a:r>
            <a:r>
              <a:rPr lang="en-US" dirty="0" err="1"/>
              <a:t>hastags</a:t>
            </a:r>
            <a:r>
              <a:rPr lang="en-US" dirty="0"/>
              <a:t> </a:t>
            </a:r>
            <a:endParaRPr lang="en-CA" dirty="0"/>
          </a:p>
        </p:txBody>
      </p:sp>
    </p:spTree>
    <p:extLst>
      <p:ext uri="{BB962C8B-B14F-4D97-AF65-F5344CB8AC3E}">
        <p14:creationId xmlns:p14="http://schemas.microsoft.com/office/powerpoint/2010/main" val="472727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71EF6961-3015-4536-AEE0-39440AB3218D}"/>
              </a:ext>
            </a:extLst>
          </p:cNvPr>
          <p:cNvGraphicFramePr>
            <a:graphicFrameLocks/>
          </p:cNvGraphicFramePr>
          <p:nvPr>
            <p:extLst>
              <p:ext uri="{D42A27DB-BD31-4B8C-83A1-F6EECF244321}">
                <p14:modId xmlns:p14="http://schemas.microsoft.com/office/powerpoint/2010/main" val="355297450"/>
              </p:ext>
            </p:extLst>
          </p:nvPr>
        </p:nvGraphicFramePr>
        <p:xfrm>
          <a:off x="0" y="0"/>
          <a:ext cx="12914520" cy="13288191"/>
        </p:xfrm>
        <a:graphic>
          <a:graphicData uri="http://schemas.openxmlformats.org/drawingml/2006/table">
            <a:tbl>
              <a:tblPr firstRow="1" firstCol="1" bandRow="1">
                <a:tableStyleId>{5C22544A-7EE6-4342-B048-85BDC9FD1C3A}</a:tableStyleId>
              </a:tblPr>
              <a:tblGrid>
                <a:gridCol w="275452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461143630"/>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tblGrid>
              <a:tr h="228600">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rPr>
                        <a:t>C</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rPr>
                        <a:t>Analysis of Subject Matter</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real attempt to construct a blog.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Superficial analysis of the urban agriculture/garden design topic.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Answer does not incorporate or refer to the course readings.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information in the blog is not accurate. </a:t>
                      </a: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Average analysis of the urban agriculture/garden design topic.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Answer somewhat incorporates and/or refers to the course readings.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information in the blog is somewhat accurate.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Great analysis of the urban agriculture/garden design topic.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Answer incorporates and refers to the course readings.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information in the blog is accurate.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Exceptional analysis of the urban agriculture/garden design topic.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Answer incorporates and makes specific references to the course readings with 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information in the blog is completely accurate and on point with the central claim of the blog.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2057400">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structure or clarity.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The response is not clear, concise, and/or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not well structured. </a:t>
                      </a:r>
                    </a:p>
                  </a:txBody>
                  <a:tcPr marL="38680" marR="38680" marT="0" marB="0"/>
                </a:tc>
                <a:tc>
                  <a:txBody>
                    <a:bodyPr/>
                    <a:lstStyle/>
                    <a:p>
                      <a:pPr marL="0" marR="0">
                        <a:spcBef>
                          <a:spcPts val="0"/>
                        </a:spcBef>
                        <a:spcAft>
                          <a:spcPts val="0"/>
                        </a:spcAft>
                      </a:pPr>
                      <a:r>
                        <a:rPr lang="en-US" sz="1500" dirty="0">
                          <a:effectLst/>
                        </a:rPr>
                        <a:t>The response is somewhat clear, concise, and specific.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somewhat well structured. </a:t>
                      </a:r>
                    </a:p>
                  </a:txBody>
                  <a:tcPr marL="38680" marR="38680" marT="0" marB="0"/>
                </a:tc>
                <a:tc>
                  <a:txBody>
                    <a:bodyPr/>
                    <a:lstStyle/>
                    <a:p>
                      <a:pPr marL="0" marR="0">
                        <a:spcBef>
                          <a:spcPts val="0"/>
                        </a:spcBef>
                        <a:spcAft>
                          <a:spcPts val="0"/>
                        </a:spcAft>
                      </a:pPr>
                      <a:r>
                        <a:rPr lang="en-US" sz="1500" dirty="0">
                          <a:effectLst/>
                        </a:rPr>
                        <a:t>The response is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flows well.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is well structured.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response is extremely clear, concise, and specific.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response is outstanding. </a:t>
                      </a:r>
                    </a:p>
                  </a:txBody>
                  <a:tcPr marL="38680" marR="38680" marT="0" marB="0"/>
                </a:tc>
                <a:extLst>
                  <a:ext uri="{0D108BD9-81ED-4DB2-BD59-A6C34878D82A}">
                    <a16:rowId xmlns:a16="http://schemas.microsoft.com/office/drawing/2014/main" val="3154476115"/>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a:spcBef>
                          <a:spcPts val="0"/>
                        </a:spcBef>
                        <a:spcAft>
                          <a:spcPts val="0"/>
                        </a:spcAft>
                      </a:pPr>
                      <a:r>
                        <a:rPr lang="en-US" sz="1500" dirty="0">
                          <a:effectLst/>
                        </a:rPr>
                        <a:t>Multiple grammar mistakes making the paper not legible.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Response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2743200">
                <a:tc>
                  <a:txBody>
                    <a:bodyPr/>
                    <a:lstStyle/>
                    <a:p>
                      <a:pPr marL="0" marR="0">
                        <a:spcBef>
                          <a:spcPts val="0"/>
                        </a:spcBef>
                        <a:spcAft>
                          <a:spcPts val="0"/>
                        </a:spcAft>
                      </a:pPr>
                      <a:r>
                        <a:rPr lang="en-US" sz="1500" dirty="0">
                          <a:effectLst/>
                        </a:rPr>
                        <a:t>Relevance of Information </a:t>
                      </a:r>
                    </a:p>
                  </a:txBody>
                  <a:tcPr marL="38680" marR="38680" marT="0" marB="0"/>
                </a:tc>
                <a:tc>
                  <a:txBody>
                    <a:bodyPr/>
                    <a:lstStyle/>
                    <a:p>
                      <a:pPr marL="0" marR="0">
                        <a:spcBef>
                          <a:spcPts val="0"/>
                        </a:spcBef>
                        <a:spcAft>
                          <a:spcPts val="0"/>
                        </a:spcAft>
                      </a:pPr>
                      <a:r>
                        <a:rPr lang="en-US" sz="1500" dirty="0">
                          <a:effectLst/>
                        </a:rPr>
                        <a:t>Nothing cited.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information cited in the blog has little to no relevance to the central claim(s)/garden design. </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valid/reliable source are used.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information cited in the blog has some relevance to the central claim(s) /garden design. </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One to four valid and reliable source are used. </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500" dirty="0">
                          <a:effectLst/>
                          <a:latin typeface="Calibri" panose="020F0502020204030204" pitchFamily="34" charset="0"/>
                          <a:ea typeface="Calibri" panose="020F0502020204030204" pitchFamily="34" charset="0"/>
                          <a:cs typeface="Times New Roman" panose="02020603050405020304" pitchFamily="18" charset="0"/>
                        </a:rPr>
                      </a:b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somewhat correctly. </a:t>
                      </a:r>
                    </a:p>
                  </a:txBody>
                  <a:tcPr marL="38680" marR="38680" marT="0" marB="0"/>
                </a:tc>
                <a:tc>
                  <a:txBody>
                    <a:bodyPr/>
                    <a:lstStyle/>
                    <a:p>
                      <a:pPr marL="0" marR="0">
                        <a:spcBef>
                          <a:spcPts val="0"/>
                        </a:spcBef>
                        <a:spcAft>
                          <a:spcPts val="0"/>
                        </a:spcAft>
                      </a:pPr>
                      <a:r>
                        <a:rPr lang="en-US" sz="1500" dirty="0">
                          <a:effectLst/>
                        </a:rPr>
                        <a:t>The information cited in the blog is relevant to the central claim(s) /garden design. </a:t>
                      </a:r>
                    </a:p>
                    <a:p>
                      <a:pPr marL="0" marR="0">
                        <a:spcBef>
                          <a:spcPts val="0"/>
                        </a:spcBef>
                        <a:spcAft>
                          <a:spcPts val="0"/>
                        </a:spcAft>
                      </a:pPr>
                      <a:br>
                        <a:rPr lang="en-US" sz="1500" dirty="0">
                          <a:effectLst/>
                        </a:rPr>
                      </a:br>
                      <a:r>
                        <a:rPr lang="en-US" sz="1500" dirty="0">
                          <a:effectLst/>
                        </a:rPr>
                        <a:t>Claims are backed up by proper examples.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Five to nine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correctly. </a:t>
                      </a:r>
                    </a:p>
                  </a:txBody>
                  <a:tcPr marL="38680" marR="38680" marT="0" marB="0"/>
                </a:tc>
                <a:tc>
                  <a:txBody>
                    <a:bodyPr/>
                    <a:lstStyle/>
                    <a:p>
                      <a:pPr marL="0" marR="0">
                        <a:spcBef>
                          <a:spcPts val="0"/>
                        </a:spcBef>
                        <a:spcAft>
                          <a:spcPts val="0"/>
                        </a:spcAft>
                      </a:pPr>
                      <a:r>
                        <a:rPr lang="en-US" sz="1500" dirty="0">
                          <a:effectLst/>
                        </a:rPr>
                        <a:t>The information cited in the blog is completely on point with the central claim(s) /garden design. </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Ten or more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used correctly and are completely on point.  </a:t>
                      </a:r>
                    </a:p>
                  </a:txBody>
                  <a:tcPr marL="38680" marR="38680" marT="0" marB="0"/>
                </a:tc>
                <a:extLst>
                  <a:ext uri="{0D108BD9-81ED-4DB2-BD59-A6C34878D82A}">
                    <a16:rowId xmlns:a16="http://schemas.microsoft.com/office/drawing/2014/main" val="2806582"/>
                  </a:ext>
                </a:extLst>
              </a:tr>
              <a:tr h="2743200">
                <a:tc>
                  <a:txBody>
                    <a:bodyPr/>
                    <a:lstStyle/>
                    <a:p>
                      <a:pPr marL="0" marR="0">
                        <a:spcBef>
                          <a:spcPts val="0"/>
                        </a:spcBef>
                        <a:spcAft>
                          <a:spcPts val="0"/>
                        </a:spcAft>
                      </a:pPr>
                      <a:r>
                        <a:rPr lang="en-US" sz="1500" dirty="0">
                          <a:effectLst/>
                        </a:rPr>
                        <a:t>Format and Aesthetic</a:t>
                      </a:r>
                    </a:p>
                    <a:p>
                      <a:pPr marL="0" marR="0">
                        <a:spcBef>
                          <a:spcPts val="0"/>
                        </a:spcBef>
                        <a:spcAft>
                          <a:spcPts val="0"/>
                        </a:spcAft>
                      </a:pPr>
                      <a:r>
                        <a:rPr lang="en-US" sz="1500" dirty="0">
                          <a:effectLst/>
                        </a:rPr>
                        <a:t>(not heavily weighted)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has no format whatsoever. </a:t>
                      </a:r>
                    </a:p>
                  </a:txBody>
                  <a:tcPr marL="38680" marR="38680" marT="0" marB="0"/>
                </a:tc>
                <a:tc>
                  <a:txBody>
                    <a:bodyPr/>
                    <a:lstStyle/>
                    <a:p>
                      <a:pPr marL="0" marR="0">
                        <a:spcBef>
                          <a:spcPts val="0"/>
                        </a:spcBef>
                        <a:spcAft>
                          <a:spcPts val="0"/>
                        </a:spcAft>
                      </a:pPr>
                      <a:r>
                        <a:rPr lang="en-US" sz="1500" dirty="0">
                          <a:effectLst/>
                        </a:rPr>
                        <a:t>Article is not appealing to look at. Format is awkward and hard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simple and there are no images or links of relevance. Format is awkward but easier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includes photos and links that are relevant to the topic. Format is easy to follow.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easy to read and enjoyable to look at. Format is easy to follow and interesting to the eye. Article includes photos and links that are relevant to the topic.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635580250"/>
                  </a:ext>
                </a:extLst>
              </a:tr>
            </a:tbl>
          </a:graphicData>
        </a:graphic>
      </p:graphicFrame>
    </p:spTree>
    <p:extLst>
      <p:ext uri="{BB962C8B-B14F-4D97-AF65-F5344CB8AC3E}">
        <p14:creationId xmlns:p14="http://schemas.microsoft.com/office/powerpoint/2010/main" val="14044583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221</TotalTime>
  <Words>1106</Words>
  <Application>Microsoft Office PowerPoint</Application>
  <PresentationFormat>Widescreen</PresentationFormat>
  <Paragraphs>113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Urban Agriculture</vt:lpstr>
      <vt:lpstr>Description</vt:lpstr>
      <vt:lpstr>Example of a Structure for Garden Design</vt:lpstr>
      <vt:lpstr>Structure for Persuasive Piece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Sustainability</dc:title>
  <dc:creator>Erik Chevrier</dc:creator>
  <cp:lastModifiedBy>Erik Chevrier</cp:lastModifiedBy>
  <cp:revision>25</cp:revision>
  <dcterms:created xsi:type="dcterms:W3CDTF">2020-07-13T05:46:05Z</dcterms:created>
  <dcterms:modified xsi:type="dcterms:W3CDTF">2020-10-30T06:45:54Z</dcterms:modified>
</cp:coreProperties>
</file>