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315" r:id="rId4"/>
    <p:sldId id="259" r:id="rId5"/>
    <p:sldId id="314"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175" autoAdjust="0"/>
    <p:restoredTop sz="94660"/>
  </p:normalViewPr>
  <p:slideViewPr>
    <p:cSldViewPr snapToGrid="0">
      <p:cViewPr varScale="1">
        <p:scale>
          <a:sx n="97" d="100"/>
          <a:sy n="97" d="100"/>
        </p:scale>
        <p:origin x="28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2020-10-30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2020-10-30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2020-10-30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2020-10-30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2020-10-30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2020-10-30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2020-10-30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2020-10-30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2020-10-30</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2020-10-30</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2020-10-30</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2020-10-30</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Urban Agriculture</a:t>
            </a:r>
            <a:endParaRPr lang="en-CA" dirty="0"/>
          </a:p>
        </p:txBody>
      </p:sp>
      <p:sp>
        <p:nvSpPr>
          <p:cNvPr id="3" name="Subtitle 2"/>
          <p:cNvSpPr>
            <a:spLocks noGrp="1"/>
          </p:cNvSpPr>
          <p:nvPr>
            <p:ph type="subTitle" idx="1"/>
          </p:nvPr>
        </p:nvSpPr>
        <p:spPr/>
        <p:txBody>
          <a:bodyPr>
            <a:normAutofit/>
          </a:bodyPr>
          <a:lstStyle/>
          <a:p>
            <a:r>
              <a:rPr lang="en-CA" dirty="0"/>
              <a:t>Erik Chevrier</a:t>
            </a:r>
          </a:p>
          <a:p>
            <a:r>
              <a:rPr lang="en-CA" b="1" dirty="0"/>
              <a:t>Design a Garden/Urban Farm Blog</a:t>
            </a:r>
            <a:endParaRPr lang="en-CA" dirty="0"/>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2E739-E5AD-404C-9481-6F08FB020376}"/>
              </a:ext>
            </a:extLst>
          </p:cNvPr>
          <p:cNvSpPr>
            <a:spLocks noGrp="1"/>
          </p:cNvSpPr>
          <p:nvPr>
            <p:ph type="title"/>
          </p:nvPr>
        </p:nvSpPr>
        <p:spPr/>
        <p:txBody>
          <a:bodyPr/>
          <a:lstStyle/>
          <a:p>
            <a:r>
              <a:rPr lang="en-US" dirty="0"/>
              <a:t>Description</a:t>
            </a:r>
            <a:endParaRPr lang="en-CA" dirty="0"/>
          </a:p>
        </p:txBody>
      </p:sp>
      <p:sp>
        <p:nvSpPr>
          <p:cNvPr id="3" name="Content Placeholder 2">
            <a:extLst>
              <a:ext uri="{FF2B5EF4-FFF2-40B4-BE49-F238E27FC236}">
                <a16:creationId xmlns:a16="http://schemas.microsoft.com/office/drawing/2014/main" id="{C76B0B0F-9B4E-4501-A4CD-70D948A1FFC0}"/>
              </a:ext>
            </a:extLst>
          </p:cNvPr>
          <p:cNvSpPr>
            <a:spLocks noGrp="1"/>
          </p:cNvSpPr>
          <p:nvPr>
            <p:ph idx="1"/>
          </p:nvPr>
        </p:nvSpPr>
        <p:spPr/>
        <p:txBody>
          <a:bodyPr>
            <a:normAutofit fontScale="85000" lnSpcReduction="20000"/>
          </a:bodyPr>
          <a:lstStyle/>
          <a:p>
            <a:r>
              <a:rPr lang="en-CA" b="1" dirty="0"/>
              <a:t>Design a Garden/Urban Farm Blog: </a:t>
            </a:r>
          </a:p>
          <a:p>
            <a:r>
              <a:rPr lang="en-CA" dirty="0"/>
              <a:t>Many people are interested in turning their yards into urban gardens, starting green alleys, or starting a collective garden, but they don't know where to start. The purpose of this blog is to help people plan and set up a new garden for the first time and/or persuade someone to take up urban agriculture at a collective garden or in their backyards. </a:t>
            </a:r>
          </a:p>
          <a:p>
            <a:r>
              <a:rPr lang="en-CA" dirty="0"/>
              <a:t>Students will write a blog of about 600 – 1000 words about one of the two topics: </a:t>
            </a:r>
          </a:p>
          <a:p>
            <a:r>
              <a:rPr lang="en-CA" dirty="0"/>
              <a:t>1 – A Gardening Guidebook – i.e. setting up a garden, designing a garden, planting schedule, irrigation techniques, soil building, pest management. </a:t>
            </a:r>
          </a:p>
          <a:p>
            <a:r>
              <a:rPr lang="en-CA" dirty="0"/>
              <a:t>2 – A persuasive piece advocating for the merits of getting involved with urban agriculture at home or as part of a collective – (must be a critical analysis and not a cheerleading exercise). </a:t>
            </a:r>
          </a:p>
          <a:p>
            <a:r>
              <a:rPr lang="en-CA" dirty="0"/>
              <a:t>Although this is a blog, the information conveyed must come from research, not conjecture. The blog must contain at least five reliable, valid, credible sources (to get a B). The blog must make reference to classroom readings, lecture topics classroom discussions, and other information from the course. Students with production skills can produce a video or a podcast instead of a blog, however this must also be approved by me (Erik Chevrier).</a:t>
            </a:r>
          </a:p>
        </p:txBody>
      </p:sp>
    </p:spTree>
    <p:extLst>
      <p:ext uri="{BB962C8B-B14F-4D97-AF65-F5344CB8AC3E}">
        <p14:creationId xmlns:p14="http://schemas.microsoft.com/office/powerpoint/2010/main" val="608841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9EB24-8D08-4FE8-B2B9-75E3CF911C0B}"/>
              </a:ext>
            </a:extLst>
          </p:cNvPr>
          <p:cNvSpPr>
            <a:spLocks noGrp="1"/>
          </p:cNvSpPr>
          <p:nvPr>
            <p:ph type="title"/>
          </p:nvPr>
        </p:nvSpPr>
        <p:spPr/>
        <p:txBody>
          <a:bodyPr/>
          <a:lstStyle/>
          <a:p>
            <a:r>
              <a:rPr lang="en-US" dirty="0"/>
              <a:t>Example of a Structure for Garden Design</a:t>
            </a:r>
            <a:endParaRPr lang="en-CA" dirty="0"/>
          </a:p>
        </p:txBody>
      </p:sp>
      <p:sp>
        <p:nvSpPr>
          <p:cNvPr id="3" name="Content Placeholder 2">
            <a:extLst>
              <a:ext uri="{FF2B5EF4-FFF2-40B4-BE49-F238E27FC236}">
                <a16:creationId xmlns:a16="http://schemas.microsoft.com/office/drawing/2014/main" id="{735A739C-5363-47C5-8051-A284EF37B33A}"/>
              </a:ext>
            </a:extLst>
          </p:cNvPr>
          <p:cNvSpPr>
            <a:spLocks noGrp="1"/>
          </p:cNvSpPr>
          <p:nvPr>
            <p:ph idx="1"/>
          </p:nvPr>
        </p:nvSpPr>
        <p:spPr/>
        <p:txBody>
          <a:bodyPr/>
          <a:lstStyle/>
          <a:p>
            <a:r>
              <a:rPr lang="en-US" b="1" dirty="0"/>
              <a:t>Hook </a:t>
            </a:r>
            <a:r>
              <a:rPr lang="en-US" dirty="0"/>
              <a:t>– Try to entice your reader to engage with the writing piece (short sentence or two).</a:t>
            </a:r>
          </a:p>
          <a:p>
            <a:r>
              <a:rPr lang="en-US" b="1" dirty="0"/>
              <a:t>Clear Presentation of the Overall Design </a:t>
            </a:r>
            <a:r>
              <a:rPr lang="en-US" dirty="0"/>
              <a:t>– Be clear, concise and specific about what you are trying to accomplish in the overall design.</a:t>
            </a:r>
          </a:p>
          <a:p>
            <a:r>
              <a:rPr lang="en-US" b="1" dirty="0"/>
              <a:t>Breakdown of Smaller Garden Structures and Designs – </a:t>
            </a:r>
            <a:r>
              <a:rPr lang="en-US" dirty="0"/>
              <a:t>Irrigation, types of plants, location of plants, soil amendments, compost, etc. </a:t>
            </a:r>
          </a:p>
          <a:p>
            <a:r>
              <a:rPr lang="en-US" b="1" dirty="0"/>
              <a:t>Explanation of Design</a:t>
            </a:r>
            <a:r>
              <a:rPr lang="en-US" dirty="0"/>
              <a:t> – Explain the reasons for your design choices. </a:t>
            </a:r>
          </a:p>
          <a:p>
            <a:r>
              <a:rPr lang="en-US" b="1" dirty="0"/>
              <a:t>Potential Flaws in the Design to Look Out For </a:t>
            </a:r>
            <a:r>
              <a:rPr lang="en-US" dirty="0"/>
              <a:t>– No garden is perfect, what should people look out for in your design?</a:t>
            </a:r>
          </a:p>
          <a:p>
            <a:r>
              <a:rPr lang="en-US" b="1" dirty="0"/>
              <a:t>Conclusion – </a:t>
            </a:r>
            <a:r>
              <a:rPr lang="en-US" dirty="0"/>
              <a:t>Wrap-up your blog in one or two short sentences (usually linked to the hook).</a:t>
            </a:r>
          </a:p>
          <a:p>
            <a:r>
              <a:rPr lang="en-US" b="1" dirty="0"/>
              <a:t>Follow-up </a:t>
            </a:r>
            <a:r>
              <a:rPr lang="en-US" dirty="0"/>
              <a:t>– Links and @</a:t>
            </a:r>
            <a:r>
              <a:rPr lang="en-US" dirty="0" err="1"/>
              <a:t>hastags</a:t>
            </a:r>
            <a:r>
              <a:rPr lang="en-US" dirty="0"/>
              <a:t> </a:t>
            </a:r>
            <a:endParaRPr lang="en-CA" dirty="0"/>
          </a:p>
        </p:txBody>
      </p:sp>
    </p:spTree>
    <p:extLst>
      <p:ext uri="{BB962C8B-B14F-4D97-AF65-F5344CB8AC3E}">
        <p14:creationId xmlns:p14="http://schemas.microsoft.com/office/powerpoint/2010/main" val="332378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9EB24-8D08-4FE8-B2B9-75E3CF911C0B}"/>
              </a:ext>
            </a:extLst>
          </p:cNvPr>
          <p:cNvSpPr>
            <a:spLocks noGrp="1"/>
          </p:cNvSpPr>
          <p:nvPr>
            <p:ph type="title"/>
          </p:nvPr>
        </p:nvSpPr>
        <p:spPr/>
        <p:txBody>
          <a:bodyPr/>
          <a:lstStyle/>
          <a:p>
            <a:r>
              <a:rPr lang="en-US" dirty="0"/>
              <a:t>Structure for Persuasive Piece</a:t>
            </a:r>
            <a:endParaRPr lang="en-CA" dirty="0"/>
          </a:p>
        </p:txBody>
      </p:sp>
      <p:sp>
        <p:nvSpPr>
          <p:cNvPr id="3" name="Content Placeholder 2">
            <a:extLst>
              <a:ext uri="{FF2B5EF4-FFF2-40B4-BE49-F238E27FC236}">
                <a16:creationId xmlns:a16="http://schemas.microsoft.com/office/drawing/2014/main" id="{735A739C-5363-47C5-8051-A284EF37B33A}"/>
              </a:ext>
            </a:extLst>
          </p:cNvPr>
          <p:cNvSpPr>
            <a:spLocks noGrp="1"/>
          </p:cNvSpPr>
          <p:nvPr>
            <p:ph idx="1"/>
          </p:nvPr>
        </p:nvSpPr>
        <p:spPr/>
        <p:txBody>
          <a:bodyPr/>
          <a:lstStyle/>
          <a:p>
            <a:r>
              <a:rPr lang="en-US" b="1" dirty="0"/>
              <a:t>Hook </a:t>
            </a:r>
            <a:r>
              <a:rPr lang="en-US" dirty="0"/>
              <a:t>– Try to entice your reader to engage with the writing piece (short sentence or two).</a:t>
            </a:r>
          </a:p>
          <a:p>
            <a:r>
              <a:rPr lang="en-US" b="1" dirty="0"/>
              <a:t>Claim(s) or thesis statement(s) </a:t>
            </a:r>
            <a:r>
              <a:rPr lang="en-US" dirty="0"/>
              <a:t>– Be clear, concise and specific about what you are purporting. </a:t>
            </a:r>
          </a:p>
          <a:p>
            <a:r>
              <a:rPr lang="en-US" b="1" dirty="0"/>
              <a:t>Support </a:t>
            </a:r>
            <a:r>
              <a:rPr lang="en-US" dirty="0"/>
              <a:t>– Persuade your audience to accept your claim(s). </a:t>
            </a:r>
          </a:p>
          <a:p>
            <a:r>
              <a:rPr lang="en-US" b="1" dirty="0"/>
              <a:t>Evidence</a:t>
            </a:r>
            <a:r>
              <a:rPr lang="en-US" dirty="0"/>
              <a:t> – Bring in evidence to demonstrate why your claim is valid. </a:t>
            </a:r>
          </a:p>
          <a:p>
            <a:r>
              <a:rPr lang="en-US" b="1" dirty="0"/>
              <a:t>Address counter claims </a:t>
            </a:r>
            <a:r>
              <a:rPr lang="en-US" dirty="0"/>
              <a:t>– Why is your claim better than any counter claims?</a:t>
            </a:r>
          </a:p>
          <a:p>
            <a:r>
              <a:rPr lang="en-US" b="1" dirty="0"/>
              <a:t>Conclusion – </a:t>
            </a:r>
            <a:r>
              <a:rPr lang="en-US" dirty="0"/>
              <a:t>Wrap-up your blog in one or two short sentences (usually linked to the hook).</a:t>
            </a:r>
          </a:p>
          <a:p>
            <a:r>
              <a:rPr lang="en-US" b="1" dirty="0"/>
              <a:t>Follow-up </a:t>
            </a:r>
            <a:r>
              <a:rPr lang="en-US" dirty="0"/>
              <a:t>– Links and @</a:t>
            </a:r>
            <a:r>
              <a:rPr lang="en-US" dirty="0" err="1"/>
              <a:t>hastags</a:t>
            </a:r>
            <a:r>
              <a:rPr lang="en-US" dirty="0"/>
              <a:t> </a:t>
            </a:r>
            <a:endParaRPr lang="en-CA" dirty="0"/>
          </a:p>
        </p:txBody>
      </p:sp>
    </p:spTree>
    <p:extLst>
      <p:ext uri="{BB962C8B-B14F-4D97-AF65-F5344CB8AC3E}">
        <p14:creationId xmlns:p14="http://schemas.microsoft.com/office/powerpoint/2010/main" val="472727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a:extLst>
              <a:ext uri="{FF2B5EF4-FFF2-40B4-BE49-F238E27FC236}">
                <a16:creationId xmlns:a16="http://schemas.microsoft.com/office/drawing/2014/main" id="{71EF6961-3015-4536-AEE0-39440AB3218D}"/>
              </a:ext>
            </a:extLst>
          </p:cNvPr>
          <p:cNvGraphicFramePr>
            <a:graphicFrameLocks/>
          </p:cNvGraphicFramePr>
          <p:nvPr>
            <p:extLst>
              <p:ext uri="{D42A27DB-BD31-4B8C-83A1-F6EECF244321}">
                <p14:modId xmlns:p14="http://schemas.microsoft.com/office/powerpoint/2010/main" val="355297450"/>
              </p:ext>
            </p:extLst>
          </p:nvPr>
        </p:nvGraphicFramePr>
        <p:xfrm>
          <a:off x="0" y="0"/>
          <a:ext cx="12914520" cy="13288191"/>
        </p:xfrm>
        <a:graphic>
          <a:graphicData uri="http://schemas.openxmlformats.org/drawingml/2006/table">
            <a:tbl>
              <a:tblPr firstRow="1" firstCol="1" bandRow="1">
                <a:tableStyleId>{5C22544A-7EE6-4342-B048-85BDC9FD1C3A}</a:tableStyleId>
              </a:tblPr>
              <a:tblGrid>
                <a:gridCol w="2754520">
                  <a:extLst>
                    <a:ext uri="{9D8B030D-6E8A-4147-A177-3AD203B41FA5}">
                      <a16:colId xmlns:a16="http://schemas.microsoft.com/office/drawing/2014/main" val="4226346328"/>
                    </a:ext>
                  </a:extLst>
                </a:gridCol>
                <a:gridCol w="2032000">
                  <a:extLst>
                    <a:ext uri="{9D8B030D-6E8A-4147-A177-3AD203B41FA5}">
                      <a16:colId xmlns:a16="http://schemas.microsoft.com/office/drawing/2014/main" val="2107181673"/>
                    </a:ext>
                  </a:extLst>
                </a:gridCol>
                <a:gridCol w="2032000">
                  <a:extLst>
                    <a:ext uri="{9D8B030D-6E8A-4147-A177-3AD203B41FA5}">
                      <a16:colId xmlns:a16="http://schemas.microsoft.com/office/drawing/2014/main" val="3461143630"/>
                    </a:ext>
                  </a:extLst>
                </a:gridCol>
                <a:gridCol w="2032000">
                  <a:extLst>
                    <a:ext uri="{9D8B030D-6E8A-4147-A177-3AD203B41FA5}">
                      <a16:colId xmlns:a16="http://schemas.microsoft.com/office/drawing/2014/main" val="392681824"/>
                    </a:ext>
                  </a:extLst>
                </a:gridCol>
                <a:gridCol w="2032000">
                  <a:extLst>
                    <a:ext uri="{9D8B030D-6E8A-4147-A177-3AD203B41FA5}">
                      <a16:colId xmlns:a16="http://schemas.microsoft.com/office/drawing/2014/main" val="3258894611"/>
                    </a:ext>
                  </a:extLst>
                </a:gridCol>
                <a:gridCol w="2032000">
                  <a:extLst>
                    <a:ext uri="{9D8B030D-6E8A-4147-A177-3AD203B41FA5}">
                      <a16:colId xmlns:a16="http://schemas.microsoft.com/office/drawing/2014/main" val="2442212841"/>
                    </a:ext>
                  </a:extLst>
                </a:gridCol>
              </a:tblGrid>
              <a:tr h="228600">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rPr>
                        <a:t>C</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rPr>
                        <a:t>Analysis of Subject Matter</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No real attempt to construct a blog.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Superficial analysis of the urban agriculture/garden design topic.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Answer does not incorporate or refer to the course readings.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information in the blog is not accurate. </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Average analysis of the urban agriculture/garden design topic.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Answer somewhat incorporates and/or refers to the course readings.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information in the blog is somewhat accurate.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Great analysis of the urban agriculture/garden design topic.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Answer incorporates and refers to the course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information in the blog is accurate.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Exceptional analysis of the urban agriculture/garden design topic.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Answer incorporates and makes specific references to the course readings with excellence.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information in the blog is completely accurate and on point with the central claim of the blog.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2057400">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structure or clarity.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The response is not clear, concise, and/or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Response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Response not well structured. </a:t>
                      </a:r>
                    </a:p>
                  </a:txBody>
                  <a:tcPr marL="38680" marR="38680" marT="0" marB="0"/>
                </a:tc>
                <a:tc>
                  <a:txBody>
                    <a:bodyPr/>
                    <a:lstStyle/>
                    <a:p>
                      <a:pPr marL="0" marR="0">
                        <a:spcBef>
                          <a:spcPts val="0"/>
                        </a:spcBef>
                        <a:spcAft>
                          <a:spcPts val="0"/>
                        </a:spcAft>
                      </a:pPr>
                      <a:r>
                        <a:rPr lang="en-US" sz="1500" dirty="0">
                          <a:effectLst/>
                        </a:rPr>
                        <a:t>The response is somewhat clear, concise, and specific.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somewhat well structured. </a:t>
                      </a:r>
                    </a:p>
                  </a:txBody>
                  <a:tcPr marL="38680" marR="38680" marT="0" marB="0"/>
                </a:tc>
                <a:tc>
                  <a:txBody>
                    <a:bodyPr/>
                    <a:lstStyle/>
                    <a:p>
                      <a:pPr marL="0" marR="0">
                        <a:spcBef>
                          <a:spcPts val="0"/>
                        </a:spcBef>
                        <a:spcAft>
                          <a:spcPts val="0"/>
                        </a:spcAft>
                      </a:pPr>
                      <a:r>
                        <a:rPr lang="en-US" sz="1500" dirty="0">
                          <a:effectLst/>
                        </a:rPr>
                        <a:t>The response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Response flows well.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is well structured.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response is extremely clear, concise, and specific.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Response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response is outstanding. </a:t>
                      </a:r>
                    </a:p>
                  </a:txBody>
                  <a:tcPr marL="38680" marR="38680" marT="0" marB="0"/>
                </a:tc>
                <a:extLst>
                  <a:ext uri="{0D108BD9-81ED-4DB2-BD59-A6C34878D82A}">
                    <a16:rowId xmlns:a16="http://schemas.microsoft.com/office/drawing/2014/main" val="3154476115"/>
                  </a:ext>
                </a:extLst>
              </a:tr>
              <a:tr h="943791">
                <a:tc>
                  <a:txBody>
                    <a:bodyPr/>
                    <a:lstStyle/>
                    <a:p>
                      <a:pPr marL="0" marR="0">
                        <a:spcBef>
                          <a:spcPts val="0"/>
                        </a:spcBef>
                        <a:spcAft>
                          <a:spcPts val="0"/>
                        </a:spcAft>
                      </a:pPr>
                      <a:r>
                        <a:rPr lang="en-US" sz="1500" dirty="0">
                          <a:effectLst/>
                        </a:rPr>
                        <a:t>Grammar and Sentence Structure</a:t>
                      </a:r>
                    </a:p>
                  </a:txBody>
                  <a:tcPr marL="38680" marR="38680" marT="0" marB="0"/>
                </a:tc>
                <a:tc>
                  <a:txBody>
                    <a:bodyPr/>
                    <a:lstStyle/>
                    <a:p>
                      <a:pPr marL="0" marR="0">
                        <a:spcBef>
                          <a:spcPts val="0"/>
                        </a:spcBef>
                        <a:spcAft>
                          <a:spcPts val="0"/>
                        </a:spcAft>
                      </a:pPr>
                      <a:r>
                        <a:rPr lang="en-US" sz="1500" dirty="0">
                          <a:effectLst/>
                        </a:rPr>
                        <a:t>Multiple grammar mistakes making the paper not legible.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Response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2743200">
                <a:tc>
                  <a:txBody>
                    <a:bodyPr/>
                    <a:lstStyle/>
                    <a:p>
                      <a:pPr marL="0" marR="0">
                        <a:spcBef>
                          <a:spcPts val="0"/>
                        </a:spcBef>
                        <a:spcAft>
                          <a:spcPts val="0"/>
                        </a:spcAft>
                      </a:pPr>
                      <a:r>
                        <a:rPr lang="en-US" sz="1500" dirty="0">
                          <a:effectLst/>
                        </a:rPr>
                        <a:t>Relevance of Information </a:t>
                      </a:r>
                    </a:p>
                  </a:txBody>
                  <a:tcPr marL="38680" marR="38680" marT="0" marB="0"/>
                </a:tc>
                <a:tc>
                  <a:txBody>
                    <a:bodyPr/>
                    <a:lstStyle/>
                    <a:p>
                      <a:pPr marL="0" marR="0">
                        <a:spcBef>
                          <a:spcPts val="0"/>
                        </a:spcBef>
                        <a:spcAft>
                          <a:spcPts val="0"/>
                        </a:spcAft>
                      </a:pPr>
                      <a:r>
                        <a:rPr lang="en-US" sz="1500" dirty="0">
                          <a:effectLst/>
                        </a:rPr>
                        <a:t>Nothing cited.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information cited in the blog has little to no relevance to the central claim(s)/garden design. </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No valid/reliable source are used.</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information cited in the blog has some relevance to the central claim(s) /garden design. </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One to four valid and reliable source are used. </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somewhat correctly. </a:t>
                      </a:r>
                    </a:p>
                  </a:txBody>
                  <a:tcPr marL="38680" marR="38680" marT="0" marB="0"/>
                </a:tc>
                <a:tc>
                  <a:txBody>
                    <a:bodyPr/>
                    <a:lstStyle/>
                    <a:p>
                      <a:pPr marL="0" marR="0">
                        <a:spcBef>
                          <a:spcPts val="0"/>
                        </a:spcBef>
                        <a:spcAft>
                          <a:spcPts val="0"/>
                        </a:spcAft>
                      </a:pPr>
                      <a:r>
                        <a:rPr lang="en-US" sz="1500" dirty="0">
                          <a:effectLst/>
                        </a:rPr>
                        <a:t>The information cited in the blog is relevant to the central claim(s) /garden design. </a:t>
                      </a:r>
                    </a:p>
                    <a:p>
                      <a:pPr marL="0" marR="0">
                        <a:spcBef>
                          <a:spcPts val="0"/>
                        </a:spcBef>
                        <a:spcAft>
                          <a:spcPts val="0"/>
                        </a:spcAft>
                      </a:pPr>
                      <a:br>
                        <a:rPr lang="en-US" sz="1500" dirty="0">
                          <a:effectLst/>
                        </a:rPr>
                      </a:br>
                      <a:r>
                        <a:rPr lang="en-US" sz="1500" dirty="0">
                          <a:effectLst/>
                        </a:rPr>
                        <a:t>Claims are backed up by proper examples.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Five to nine valid and reliable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correctly. </a:t>
                      </a:r>
                    </a:p>
                  </a:txBody>
                  <a:tcPr marL="38680" marR="38680" marT="0" marB="0"/>
                </a:tc>
                <a:tc>
                  <a:txBody>
                    <a:bodyPr/>
                    <a:lstStyle/>
                    <a:p>
                      <a:pPr marL="0" marR="0">
                        <a:spcBef>
                          <a:spcPts val="0"/>
                        </a:spcBef>
                        <a:spcAft>
                          <a:spcPts val="0"/>
                        </a:spcAft>
                      </a:pPr>
                      <a:r>
                        <a:rPr lang="en-US" sz="1500" dirty="0">
                          <a:effectLst/>
                        </a:rPr>
                        <a:t>The information cited in the blog is completely on point with the central claim(s) /garden design. </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Ten or more valid and reliable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used correctly and are completely on point.  </a:t>
                      </a:r>
                    </a:p>
                  </a:txBody>
                  <a:tcPr marL="38680" marR="38680" marT="0" marB="0"/>
                </a:tc>
                <a:extLst>
                  <a:ext uri="{0D108BD9-81ED-4DB2-BD59-A6C34878D82A}">
                    <a16:rowId xmlns:a16="http://schemas.microsoft.com/office/drawing/2014/main" val="2806582"/>
                  </a:ext>
                </a:extLst>
              </a:tr>
              <a:tr h="2743200">
                <a:tc>
                  <a:txBody>
                    <a:bodyPr/>
                    <a:lstStyle/>
                    <a:p>
                      <a:pPr marL="0" marR="0">
                        <a:spcBef>
                          <a:spcPts val="0"/>
                        </a:spcBef>
                        <a:spcAft>
                          <a:spcPts val="0"/>
                        </a:spcAft>
                      </a:pPr>
                      <a:r>
                        <a:rPr lang="en-US" sz="1500" dirty="0">
                          <a:effectLst/>
                        </a:rPr>
                        <a:t>Format and Aesthetic</a:t>
                      </a:r>
                    </a:p>
                    <a:p>
                      <a:pPr marL="0" marR="0">
                        <a:spcBef>
                          <a:spcPts val="0"/>
                        </a:spcBef>
                        <a:spcAft>
                          <a:spcPts val="0"/>
                        </a:spcAft>
                      </a:pPr>
                      <a:r>
                        <a:rPr lang="en-US" sz="1500" dirty="0">
                          <a:effectLst/>
                        </a:rPr>
                        <a:t>(not heavily weighted)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Article has no format whatsoever. </a:t>
                      </a:r>
                    </a:p>
                  </a:txBody>
                  <a:tcPr marL="38680" marR="38680" marT="0" marB="0"/>
                </a:tc>
                <a:tc>
                  <a:txBody>
                    <a:bodyPr/>
                    <a:lstStyle/>
                    <a:p>
                      <a:pPr marL="0" marR="0">
                        <a:spcBef>
                          <a:spcPts val="0"/>
                        </a:spcBef>
                        <a:spcAft>
                          <a:spcPts val="0"/>
                        </a:spcAft>
                      </a:pPr>
                      <a:r>
                        <a:rPr lang="en-US" sz="1500" dirty="0">
                          <a:effectLst/>
                        </a:rPr>
                        <a:t>Article is not appealing to look at. Format is awkward and hard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simple and there are no images or links of relevance. Format is awkward but easier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includes photos and links that are relevant to the topic. Format is easy to follow.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Article is easy to read and enjoyable to look at. Format is easy to follow and interesting to the eye. Article includes photos and links that are relevant to the topic.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635580250"/>
                  </a:ext>
                </a:extLst>
              </a:tr>
            </a:tbl>
          </a:graphicData>
        </a:graphic>
      </p:graphicFrame>
    </p:spTree>
    <p:extLst>
      <p:ext uri="{BB962C8B-B14F-4D97-AF65-F5344CB8AC3E}">
        <p14:creationId xmlns:p14="http://schemas.microsoft.com/office/powerpoint/2010/main" val="140445837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221</TotalTime>
  <Words>1106</Words>
  <Application>Microsoft Office PowerPoint</Application>
  <PresentationFormat>Widescreen</PresentationFormat>
  <Paragraphs>113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Calibri Light</vt:lpstr>
      <vt:lpstr>Retrospect</vt:lpstr>
      <vt:lpstr>Urban Agriculture</vt:lpstr>
      <vt:lpstr>Description</vt:lpstr>
      <vt:lpstr>Example of a Structure for Garden Design</vt:lpstr>
      <vt:lpstr>Structure for Persuasive Piece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Sustainability</dc:title>
  <dc:creator>Erik Chevrier</dc:creator>
  <cp:lastModifiedBy>Erik Chevrier</cp:lastModifiedBy>
  <cp:revision>25</cp:revision>
  <dcterms:created xsi:type="dcterms:W3CDTF">2020-07-13T05:46:05Z</dcterms:created>
  <dcterms:modified xsi:type="dcterms:W3CDTF">2020-10-30T06:45:54Z</dcterms:modified>
</cp:coreProperties>
</file>