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8" r:id="rId3"/>
    <p:sldId id="266" r:id="rId4"/>
    <p:sldId id="326" r:id="rId5"/>
    <p:sldId id="327" r:id="rId6"/>
    <p:sldId id="328" r:id="rId7"/>
    <p:sldId id="329" r:id="rId8"/>
    <p:sldId id="330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8" autoAdjust="0"/>
    <p:restoredTop sz="94619" autoAdjust="0"/>
  </p:normalViewPr>
  <p:slideViewPr>
    <p:cSldViewPr snapToGrid="0">
      <p:cViewPr varScale="1">
        <p:scale>
          <a:sx n="88" d="100"/>
          <a:sy n="88" d="100"/>
        </p:scale>
        <p:origin x="80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2020-10-23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playlist?list=PLxeXiLu4E6R_zHJnnt8-Wlu_TpEUBcKx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Urban Agriculture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Economic Sustainability of Urban Farms</a:t>
            </a:r>
          </a:p>
          <a:p>
            <a:r>
              <a:rPr lang="en-CA" dirty="0"/>
              <a:t>Erik Chevrier</a:t>
            </a:r>
          </a:p>
          <a:p>
            <a:r>
              <a:rPr lang="en-CA" dirty="0"/>
              <a:t>www.erikchevrier.ca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9399-37A4-4DF8-97C6-A7B0EB474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Economy?</a:t>
            </a:r>
            <a:br>
              <a:rPr lang="en-US" sz="1200" dirty="0"/>
            </a:br>
            <a:r>
              <a:rPr lang="en-US" sz="1200" i="1" dirty="0"/>
              <a:t>Gibson-Graham, J.K., Cameron, J., Healy, S. (2013) Take Back the Economy: An Ethical Guide for Transforming Communities, University of Minnesota Press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889DB-74C6-4394-9984-38EC2EF21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Katherine Gibson Interview Playlist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492EBD-E0A7-4775-9164-21D90EFE0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457" y="1809538"/>
            <a:ext cx="3579223" cy="439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0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DDD9-BF0C-4101-A605-8191950A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Take back the Economy </a:t>
            </a:r>
            <a:br>
              <a:rPr lang="en-US" dirty="0"/>
            </a:br>
            <a:r>
              <a:rPr lang="en-US" dirty="0"/>
              <a:t>Gibson Graham </a:t>
            </a:r>
            <a:br>
              <a:rPr lang="en-US" dirty="0"/>
            </a:br>
            <a:r>
              <a:rPr lang="en-US" sz="1200" i="1" dirty="0"/>
              <a:t>Gibson-Graham, J.K., Cameron, J., Healy, S. (2013) Take Back the Economy: An Ethical Guide for Transforming Communities, University of Minnesota Press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7871B2-43AB-4F5C-B397-B1C43F612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62" y="1846263"/>
            <a:ext cx="8086001" cy="4022725"/>
          </a:xfrm>
        </p:spPr>
      </p:pic>
    </p:spTree>
    <p:extLst>
      <p:ext uri="{BB962C8B-B14F-4D97-AF65-F5344CB8AC3E}">
        <p14:creationId xmlns:p14="http://schemas.microsoft.com/office/powerpoint/2010/main" val="21038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F0B4E9-487A-4FBC-9A57-758E3F9F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Three Systems of an Economy</a:t>
            </a:r>
            <a:b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Pearce, J. (2009) Social Economy: Engaging as a Third System, In Amin, A. The Social Economy; International Perspectives on Economic Solidarity, p. 26. </a:t>
            </a:r>
          </a:p>
        </p:txBody>
      </p:sp>
      <p:pic>
        <p:nvPicPr>
          <p:cNvPr id="9" name="Picture 4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740EC284-19DE-45FD-B08C-AE916989EBC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1"/>
          <a:stretch/>
        </p:blipFill>
        <p:spPr bwMode="auto">
          <a:xfrm>
            <a:off x="1" y="10"/>
            <a:ext cx="6096000" cy="6857990"/>
          </a:xfrm>
          <a:prstGeom prst="rect">
            <a:avLst/>
          </a:prstGeom>
          <a:solidFill>
            <a:srgbClr val="FFFFFF">
              <a:alpha val="0"/>
            </a:srgbClr>
          </a:solidFill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74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ED52C-FE89-42FF-B25F-3D08549C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Urban Agriculture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6FBA-E674-4E9F-8161-372946107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For-Profit</a:t>
            </a:r>
          </a:p>
          <a:p>
            <a:r>
              <a:rPr lang="en-US" dirty="0"/>
              <a:t>Not-For Profit</a:t>
            </a:r>
          </a:p>
          <a:p>
            <a:r>
              <a:rPr lang="en-US" dirty="0"/>
              <a:t>Subsistence Farms</a:t>
            </a:r>
          </a:p>
          <a:p>
            <a:r>
              <a:rPr lang="en-US" dirty="0"/>
              <a:t>Cooperatives</a:t>
            </a:r>
          </a:p>
          <a:p>
            <a:r>
              <a:rPr lang="en-US" dirty="0"/>
              <a:t>Hobby Farms</a:t>
            </a:r>
          </a:p>
          <a:p>
            <a:r>
              <a:rPr lang="en-US" dirty="0"/>
              <a:t>Squat Gardens</a:t>
            </a:r>
          </a:p>
          <a:p>
            <a:r>
              <a:rPr lang="en-US" dirty="0"/>
              <a:t>Edible Foraging</a:t>
            </a:r>
          </a:p>
          <a:p>
            <a:r>
              <a:rPr lang="en-US" dirty="0"/>
              <a:t>Community Gathering Places</a:t>
            </a:r>
          </a:p>
          <a:p>
            <a:r>
              <a:rPr lang="en-US" dirty="0"/>
              <a:t>Edible Landscapes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6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F6753-2FB5-4E4A-B68E-2F14EBE3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Farm Practices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D2B67-4804-4C20-99AC-6622C2913C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Direct sales </a:t>
            </a:r>
          </a:p>
          <a:p>
            <a:pPr lvl="1"/>
            <a:r>
              <a:rPr lang="en-US" dirty="0"/>
              <a:t>CSA </a:t>
            </a:r>
          </a:p>
          <a:p>
            <a:pPr lvl="1"/>
            <a:r>
              <a:rPr lang="en-US" dirty="0"/>
              <a:t>Farmers market</a:t>
            </a:r>
          </a:p>
          <a:p>
            <a:pPr lvl="1"/>
            <a:r>
              <a:rPr lang="en-US" dirty="0"/>
              <a:t>Other markets</a:t>
            </a:r>
          </a:p>
          <a:p>
            <a:r>
              <a:rPr lang="en-US" dirty="0"/>
              <a:t>Wholesale</a:t>
            </a:r>
          </a:p>
          <a:p>
            <a:pPr lvl="1"/>
            <a:r>
              <a:rPr lang="en-US" dirty="0"/>
              <a:t>Distributers</a:t>
            </a:r>
          </a:p>
          <a:p>
            <a:pPr lvl="1"/>
            <a:r>
              <a:rPr lang="en-US" dirty="0"/>
              <a:t>Restaurants</a:t>
            </a:r>
          </a:p>
          <a:p>
            <a:r>
              <a:rPr lang="en-US" dirty="0"/>
              <a:t>Other sales</a:t>
            </a:r>
          </a:p>
          <a:p>
            <a:pPr lvl="1"/>
            <a:r>
              <a:rPr lang="en-US" dirty="0"/>
              <a:t>Transformed goods</a:t>
            </a:r>
            <a:endParaRPr lang="en-CA" dirty="0"/>
          </a:p>
          <a:p>
            <a:pPr lvl="1"/>
            <a:r>
              <a:rPr lang="en-CA" dirty="0"/>
              <a:t>Compost and other values</a:t>
            </a:r>
          </a:p>
          <a:p>
            <a:pPr lvl="1"/>
            <a:r>
              <a:rPr lang="en-CA" dirty="0"/>
              <a:t>Education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8A0AD-BC62-4C23-80DE-EB812B1F67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Contradictions</a:t>
            </a:r>
          </a:p>
          <a:p>
            <a:pPr lvl="1"/>
            <a:r>
              <a:rPr lang="en-US" dirty="0"/>
              <a:t>Labour vs food price</a:t>
            </a:r>
          </a:p>
          <a:p>
            <a:pPr lvl="1"/>
            <a:r>
              <a:rPr lang="en-US" dirty="0"/>
              <a:t>Soil regeneration time vs market readiness</a:t>
            </a:r>
          </a:p>
          <a:p>
            <a:pPr lvl="1"/>
            <a:r>
              <a:rPr lang="en-US" dirty="0"/>
              <a:t>Growing time vs productivity</a:t>
            </a:r>
          </a:p>
          <a:p>
            <a:pPr lvl="1"/>
            <a:r>
              <a:rPr lang="en-US" dirty="0"/>
              <a:t>Food donations vs sales</a:t>
            </a:r>
          </a:p>
          <a:p>
            <a:pPr lvl="1"/>
            <a:r>
              <a:rPr lang="en-US" dirty="0"/>
              <a:t>Farmers markets vs increased labour</a:t>
            </a:r>
          </a:p>
          <a:p>
            <a:pPr lvl="1"/>
            <a:r>
              <a:rPr lang="en-US" dirty="0"/>
              <a:t>Food waste!</a:t>
            </a:r>
          </a:p>
          <a:p>
            <a:r>
              <a:rPr lang="en-US" dirty="0"/>
              <a:t>Market Secrets</a:t>
            </a:r>
          </a:p>
          <a:p>
            <a:pPr lvl="1"/>
            <a:r>
              <a:rPr lang="en-US" dirty="0"/>
              <a:t>Cash crops</a:t>
            </a:r>
          </a:p>
          <a:p>
            <a:pPr lvl="1"/>
            <a:r>
              <a:rPr lang="en-US" dirty="0"/>
              <a:t>Reduce inputs</a:t>
            </a:r>
          </a:p>
          <a:p>
            <a:pPr lvl="1"/>
            <a:r>
              <a:rPr lang="en-US" dirty="0"/>
              <a:t>Reduce labour necessities</a:t>
            </a:r>
          </a:p>
          <a:p>
            <a:pPr lvl="1"/>
            <a:r>
              <a:rPr lang="en-US" dirty="0"/>
              <a:t>Holistic approach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14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16D0B-6F7A-48F9-8134-B39964DBD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Non-Market Farm Practices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EB72D-4982-4A16-90CD-348B3D1965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Volunteer labour</a:t>
            </a:r>
          </a:p>
          <a:p>
            <a:r>
              <a:rPr lang="en-US" dirty="0"/>
              <a:t>Community involvement</a:t>
            </a:r>
          </a:p>
          <a:p>
            <a:r>
              <a:rPr lang="en-US" dirty="0"/>
              <a:t>Foraging</a:t>
            </a:r>
          </a:p>
          <a:p>
            <a:r>
              <a:rPr lang="en-US" dirty="0"/>
              <a:t>Soil building</a:t>
            </a:r>
          </a:p>
          <a:p>
            <a:r>
              <a:rPr lang="en-US" dirty="0"/>
              <a:t>Incorporating animals</a:t>
            </a:r>
          </a:p>
          <a:p>
            <a:r>
              <a:rPr lang="en-US" dirty="0"/>
              <a:t>Funding sources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9E5BB-BCD7-4CE4-95A7-3871F23006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Contradictions</a:t>
            </a:r>
          </a:p>
          <a:p>
            <a:pPr lvl="1"/>
            <a:r>
              <a:rPr lang="en-US" dirty="0"/>
              <a:t>Free labour vs viability</a:t>
            </a:r>
          </a:p>
          <a:p>
            <a:pPr lvl="1"/>
            <a:r>
              <a:rPr lang="en-US" dirty="0"/>
              <a:t>Free food vs revenue</a:t>
            </a:r>
          </a:p>
          <a:p>
            <a:pPr lvl="1"/>
            <a:r>
              <a:rPr lang="en-US" dirty="0"/>
              <a:t>Community involvement vs community interest</a:t>
            </a:r>
          </a:p>
          <a:p>
            <a:pPr lvl="1"/>
            <a:r>
              <a:rPr lang="en-US" dirty="0"/>
              <a:t>Soil building vs time</a:t>
            </a:r>
          </a:p>
          <a:p>
            <a:pPr lvl="1"/>
            <a:r>
              <a:rPr lang="en-US" dirty="0"/>
              <a:t>Animals vs care </a:t>
            </a:r>
            <a:endParaRPr lang="en-CA" dirty="0"/>
          </a:p>
          <a:p>
            <a:pPr lvl="1"/>
            <a:r>
              <a:rPr lang="en-CA" dirty="0"/>
              <a:t>Funding sources vs stability</a:t>
            </a:r>
          </a:p>
          <a:p>
            <a:r>
              <a:rPr lang="en-US" dirty="0"/>
              <a:t>Non-Market Secrets</a:t>
            </a:r>
          </a:p>
          <a:p>
            <a:pPr lvl="1"/>
            <a:r>
              <a:rPr lang="en-US" dirty="0"/>
              <a:t>Sweat equity</a:t>
            </a:r>
          </a:p>
          <a:p>
            <a:pPr lvl="1"/>
            <a:r>
              <a:rPr lang="en-US" dirty="0"/>
              <a:t>Stable funding</a:t>
            </a:r>
          </a:p>
          <a:p>
            <a:pPr lvl="1"/>
            <a:r>
              <a:rPr lang="en-US" dirty="0"/>
              <a:t>Improved community space</a:t>
            </a:r>
          </a:p>
          <a:p>
            <a:pPr lvl="1"/>
            <a:r>
              <a:rPr lang="en-US" dirty="0"/>
              <a:t>Building a sense of community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00516-5AB4-441C-8CC9-1B9D01D2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Market Farm Practices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ECD04-ED75-4BB6-80D7-CE69DBB8E1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Cooperative ownership</a:t>
            </a:r>
          </a:p>
          <a:p>
            <a:r>
              <a:rPr lang="en-US" dirty="0"/>
              <a:t>Different types of membership</a:t>
            </a:r>
          </a:p>
          <a:p>
            <a:r>
              <a:rPr lang="en-US" dirty="0"/>
              <a:t>Hybrid of markets and non markets</a:t>
            </a:r>
          </a:p>
          <a:p>
            <a:r>
              <a:rPr lang="en-US" dirty="0"/>
              <a:t>Ethical principles</a:t>
            </a:r>
            <a:r>
              <a:rPr lang="en-CA" dirty="0"/>
              <a:t> (social economy)</a:t>
            </a:r>
          </a:p>
          <a:p>
            <a:r>
              <a:rPr lang="en-CA" dirty="0"/>
              <a:t>Fair treatment of employees</a:t>
            </a:r>
          </a:p>
          <a:p>
            <a:r>
              <a:rPr lang="en-CA" dirty="0"/>
              <a:t>Rooted in community</a:t>
            </a:r>
          </a:p>
          <a:p>
            <a:r>
              <a:rPr lang="en-CA" dirty="0"/>
              <a:t>Market viability and non-market advantages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9B3D7-2D3A-49BF-8441-D37786845A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Contradictions</a:t>
            </a:r>
          </a:p>
          <a:p>
            <a:pPr lvl="1"/>
            <a:r>
              <a:rPr lang="en-US" dirty="0"/>
              <a:t>Community value vs profit</a:t>
            </a:r>
          </a:p>
          <a:p>
            <a:pPr lvl="1"/>
            <a:r>
              <a:rPr lang="en-US" dirty="0"/>
              <a:t>Volunteers and paid workers</a:t>
            </a:r>
          </a:p>
          <a:p>
            <a:pPr lvl="1"/>
            <a:r>
              <a:rPr lang="en-US" dirty="0"/>
              <a:t>Markets vs donations</a:t>
            </a:r>
          </a:p>
          <a:p>
            <a:pPr lvl="1"/>
            <a:r>
              <a:rPr lang="en-US" dirty="0"/>
              <a:t>Internal conflicts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Alternative Market Secrets</a:t>
            </a:r>
          </a:p>
          <a:p>
            <a:pPr lvl="1"/>
            <a:r>
              <a:rPr lang="en-US" dirty="0"/>
              <a:t>Community support</a:t>
            </a:r>
          </a:p>
          <a:p>
            <a:pPr lvl="1"/>
            <a:r>
              <a:rPr lang="en-US" dirty="0"/>
              <a:t>Can take positive elements of both </a:t>
            </a:r>
          </a:p>
          <a:p>
            <a:pPr lvl="1"/>
            <a:r>
              <a:rPr lang="en-US" dirty="0"/>
              <a:t>More resilient to market failures</a:t>
            </a:r>
          </a:p>
          <a:p>
            <a:pPr lvl="1"/>
            <a:r>
              <a:rPr lang="en-US" dirty="0"/>
              <a:t>Provides community benefits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03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F787-2189-48A8-A7A4-2730C8AD3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Concerns?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B0166-1197-4AA1-B4C3-1A43C3FEB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Have a great day!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009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349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Urban Agriculture</vt:lpstr>
      <vt:lpstr>What is an Economy? Gibson-Graham, J.K., Cameron, J., Healy, S. (2013) Take Back the Economy: An Ethical Guide for Transforming Communities, University of Minnesota Press </vt:lpstr>
      <vt:lpstr>Take back the Economy  Gibson Graham  Gibson-Graham, J.K., Cameron, J., Healy, S. (2013) Take Back the Economy: An Ethical Guide for Transforming Communities, University of Minnesota Press </vt:lpstr>
      <vt:lpstr>Three Systems of an Economy Pearce, J. (2009) Social Economy: Engaging as a Third System, In Amin, A. The Social Economy; International Perspectives on Economic Solidarity, p. 26. </vt:lpstr>
      <vt:lpstr>Types of Urban Agriculture</vt:lpstr>
      <vt:lpstr>Market Farm Practices</vt:lpstr>
      <vt:lpstr>Non-Market Farm Practices </vt:lpstr>
      <vt:lpstr>Alternative Market Farm Practices</vt:lpstr>
      <vt:lpstr>Questions or Concerns?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Social Psychology</dc:title>
  <dc:creator>Erik Chevrier</dc:creator>
  <cp:lastModifiedBy>Erik Chevrier</cp:lastModifiedBy>
  <cp:revision>13</cp:revision>
  <dcterms:created xsi:type="dcterms:W3CDTF">2019-10-08T05:11:43Z</dcterms:created>
  <dcterms:modified xsi:type="dcterms:W3CDTF">2020-10-23T06:32:20Z</dcterms:modified>
</cp:coreProperties>
</file>