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16" r:id="rId3"/>
    <p:sldId id="274" r:id="rId4"/>
    <p:sldId id="275" r:id="rId5"/>
    <p:sldId id="277" r:id="rId6"/>
    <p:sldId id="278" r:id="rId7"/>
    <p:sldId id="279" r:id="rId8"/>
    <p:sldId id="280" r:id="rId9"/>
    <p:sldId id="276" r:id="rId10"/>
    <p:sldId id="289" r:id="rId11"/>
    <p:sldId id="290" r:id="rId12"/>
    <p:sldId id="291" r:id="rId13"/>
    <p:sldId id="292" r:id="rId14"/>
    <p:sldId id="294" r:id="rId15"/>
    <p:sldId id="296" r:id="rId16"/>
    <p:sldId id="295" r:id="rId17"/>
    <p:sldId id="299" r:id="rId18"/>
    <p:sldId id="300" r:id="rId19"/>
    <p:sldId id="301" r:id="rId20"/>
    <p:sldId id="314" r:id="rId21"/>
    <p:sldId id="315"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88" d="100"/>
          <a:sy n="88" d="100"/>
        </p:scale>
        <p:origin x="8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2020-09-30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2020-09-30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2020-09-30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2020-09-30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2020-09-30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2020-09-30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kuomtYlZM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7" Type="http://schemas.openxmlformats.org/officeDocument/2006/relationships/hyperlink" Target="https://www.youtube.com/watch?v=cv9aLFKQ2gQ"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6" Type="http://schemas.openxmlformats.org/officeDocument/2006/relationships/hyperlink" Target="http://sbgi.net/" TargetMode="External"/><Relationship Id="rId5" Type="http://schemas.openxmlformats.org/officeDocument/2006/relationships/hyperlink" Target="https://www.youtube.com/watch?v=hWLjYJ4BzvI" TargetMode="External"/><Relationship Id="rId4" Type="http://schemas.openxmlformats.org/officeDocument/2006/relationships/hyperlink" Target="https://www.youtube.com/watch?v=GZGY0wPAnu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a:bodyPr>
          <a:lstStyle/>
          <a:p>
            <a:r>
              <a:rPr lang="en-CA" dirty="0"/>
              <a:t>Social Cognition</a:t>
            </a:r>
          </a:p>
          <a:p>
            <a:r>
              <a:rPr lang="en-CA"/>
              <a:t>Erik </a:t>
            </a:r>
            <a:r>
              <a:rPr lang="en-CA" dirty="0"/>
              <a:t>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C765-EA1B-4926-AE74-60E37EBDE8C2}"/>
              </a:ext>
            </a:extLst>
          </p:cNvPr>
          <p:cNvSpPr>
            <a:spLocks noGrp="1"/>
          </p:cNvSpPr>
          <p:nvPr>
            <p:ph type="title"/>
          </p:nvPr>
        </p:nvSpPr>
        <p:spPr/>
        <p:txBody>
          <a:bodyPr/>
          <a:lstStyle/>
          <a:p>
            <a:r>
              <a:rPr lang="en-US" dirty="0"/>
              <a:t>Embodied Cognition: Physical Sensations Can Prime Cognitive Schemas</a:t>
            </a:r>
          </a:p>
        </p:txBody>
      </p:sp>
      <p:sp>
        <p:nvSpPr>
          <p:cNvPr id="3" name="Content Placeholder 2">
            <a:extLst>
              <a:ext uri="{FF2B5EF4-FFF2-40B4-BE49-F238E27FC236}">
                <a16:creationId xmlns:a16="http://schemas.microsoft.com/office/drawing/2014/main" id="{8F9F6664-5FC5-416B-8A57-94F042557EA7}"/>
              </a:ext>
            </a:extLst>
          </p:cNvPr>
          <p:cNvSpPr>
            <a:spLocks noGrp="1"/>
          </p:cNvSpPr>
          <p:nvPr>
            <p:ph idx="1"/>
          </p:nvPr>
        </p:nvSpPr>
        <p:spPr>
          <a:xfrm>
            <a:off x="1097280" y="1845734"/>
            <a:ext cx="10058400" cy="4023360"/>
          </a:xfrm>
        </p:spPr>
        <p:txBody>
          <a:bodyPr/>
          <a:lstStyle/>
          <a:p>
            <a:r>
              <a:rPr lang="en-US" dirty="0"/>
              <a:t>Scent can prime morality (clean vs dirty)</a:t>
            </a:r>
          </a:p>
          <a:p>
            <a:pPr lvl="1"/>
            <a:r>
              <a:rPr lang="en-US" dirty="0"/>
              <a:t>Clean scented-room = more trusting of stranger &amp; more willing to donate time and money (</a:t>
            </a:r>
            <a:r>
              <a:rPr lang="en-US" dirty="0" err="1"/>
              <a:t>Lilenquist</a:t>
            </a:r>
            <a:r>
              <a:rPr lang="en-US" dirty="0"/>
              <a:t>, Zhong, Galinsky, 2010)</a:t>
            </a:r>
          </a:p>
          <a:p>
            <a:pPr marL="201168" lvl="1" indent="0">
              <a:buNone/>
            </a:pPr>
            <a:endParaRPr lang="en-US" dirty="0"/>
          </a:p>
          <a:p>
            <a:r>
              <a:rPr lang="en-US" dirty="0"/>
              <a:t>Bodily Sensations can prime mate selection (</a:t>
            </a:r>
            <a:r>
              <a:rPr lang="en-US" dirty="0" err="1"/>
              <a:t>Kille</a:t>
            </a:r>
            <a:r>
              <a:rPr lang="en-US" dirty="0"/>
              <a:t>, Forest, Wood, 2013). </a:t>
            </a:r>
          </a:p>
          <a:p>
            <a:pPr lvl="1"/>
            <a:r>
              <a:rPr lang="en-US" dirty="0"/>
              <a:t>Instability – more inclined to think people’s marriages wouldn’t last</a:t>
            </a:r>
          </a:p>
          <a:p>
            <a:pPr lvl="1"/>
            <a:r>
              <a:rPr lang="en-US" dirty="0"/>
              <a:t>More likely to look for stable qualities in a partner</a:t>
            </a:r>
          </a:p>
          <a:p>
            <a:pPr marL="0" indent="0">
              <a:buNone/>
            </a:pPr>
            <a:endParaRPr lang="en-US" dirty="0"/>
          </a:p>
        </p:txBody>
      </p:sp>
    </p:spTree>
    <p:extLst>
      <p:ext uri="{BB962C8B-B14F-4D97-AF65-F5344CB8AC3E}">
        <p14:creationId xmlns:p14="http://schemas.microsoft.com/office/powerpoint/2010/main" val="279800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B1A1A0-8325-4325-B08B-6E697955D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60" y="640081"/>
            <a:ext cx="6215679"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5D66A0-8A86-4E9F-BF54-213AD8E6ED48}"/>
              </a:ext>
            </a:extLst>
          </p:cNvPr>
          <p:cNvSpPr>
            <a:spLocks noGrp="1"/>
          </p:cNvSpPr>
          <p:nvPr>
            <p:ph type="title"/>
          </p:nvPr>
        </p:nvSpPr>
        <p:spPr>
          <a:xfrm>
            <a:off x="7859485" y="634946"/>
            <a:ext cx="3690257" cy="1450757"/>
          </a:xfrm>
        </p:spPr>
        <p:txBody>
          <a:bodyPr>
            <a:normAutofit/>
          </a:bodyPr>
          <a:lstStyle/>
          <a:p>
            <a:r>
              <a:rPr lang="en-US" sz="3400"/>
              <a:t>Making Our Schema Come True</a:t>
            </a:r>
          </a:p>
        </p:txBody>
      </p:sp>
      <p:sp>
        <p:nvSpPr>
          <p:cNvPr id="3" name="Content Placeholder 2">
            <a:extLst>
              <a:ext uri="{FF2B5EF4-FFF2-40B4-BE49-F238E27FC236}">
                <a16:creationId xmlns:a16="http://schemas.microsoft.com/office/drawing/2014/main" id="{FCE00B57-EE59-4277-B887-8FA601A73E8F}"/>
              </a:ext>
            </a:extLst>
          </p:cNvPr>
          <p:cNvSpPr>
            <a:spLocks noGrp="1"/>
          </p:cNvSpPr>
          <p:nvPr>
            <p:ph idx="1"/>
          </p:nvPr>
        </p:nvSpPr>
        <p:spPr>
          <a:xfrm>
            <a:off x="7859485" y="2198914"/>
            <a:ext cx="3690257" cy="3670180"/>
          </a:xfrm>
        </p:spPr>
        <p:txBody>
          <a:bodyPr>
            <a:normAutofit/>
          </a:bodyPr>
          <a:lstStyle/>
          <a:p>
            <a:r>
              <a:rPr lang="en-US" dirty="0">
                <a:hlinkClick r:id="rId3"/>
              </a:rPr>
              <a:t>Robert Rosenthal </a:t>
            </a:r>
            <a:endParaRPr lang="en-US" dirty="0"/>
          </a:p>
          <a:p>
            <a:endParaRPr lang="en-US" dirty="0"/>
          </a:p>
          <a:p>
            <a:endParaRPr lang="en-US" dirty="0"/>
          </a:p>
        </p:txBody>
      </p:sp>
    </p:spTree>
    <p:extLst>
      <p:ext uri="{BB962C8B-B14F-4D97-AF65-F5344CB8AC3E}">
        <p14:creationId xmlns:p14="http://schemas.microsoft.com/office/powerpoint/2010/main" val="75215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4">
            <a:extLst>
              <a:ext uri="{FF2B5EF4-FFF2-40B4-BE49-F238E27FC236}">
                <a16:creationId xmlns:a16="http://schemas.microsoft.com/office/drawing/2014/main" id="{59631C2D-5F26-455F-BA3E-C8CB8B7B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206" y="640081"/>
            <a:ext cx="4477387" cy="5314406"/>
          </a:xfrm>
          <a:prstGeom prst="rect">
            <a:avLst/>
          </a:prstGeom>
        </p:spPr>
      </p:pic>
      <p:cxnSp>
        <p:nvCxnSpPr>
          <p:cNvPr id="35" name="Straight Connector 34">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6F0A5B-605E-4EDA-A0AB-1B4123F0D38D}"/>
              </a:ext>
            </a:extLst>
          </p:cNvPr>
          <p:cNvSpPr>
            <a:spLocks noGrp="1"/>
          </p:cNvSpPr>
          <p:nvPr>
            <p:ph type="title"/>
          </p:nvPr>
        </p:nvSpPr>
        <p:spPr>
          <a:xfrm>
            <a:off x="7859485" y="634946"/>
            <a:ext cx="3690257" cy="1450757"/>
          </a:xfrm>
        </p:spPr>
        <p:txBody>
          <a:bodyPr>
            <a:normAutofit/>
          </a:bodyPr>
          <a:lstStyle/>
          <a:p>
            <a:r>
              <a:rPr lang="en-US" dirty="0"/>
              <a:t>Self-Fulfilling Prophesy </a:t>
            </a:r>
          </a:p>
        </p:txBody>
      </p:sp>
      <p:sp>
        <p:nvSpPr>
          <p:cNvPr id="30" name="Content Placeholder 29">
            <a:extLst>
              <a:ext uri="{FF2B5EF4-FFF2-40B4-BE49-F238E27FC236}">
                <a16:creationId xmlns:a16="http://schemas.microsoft.com/office/drawing/2014/main" id="{5CF24709-D127-4810-824C-55B552374E4B}"/>
              </a:ext>
            </a:extLst>
          </p:cNvPr>
          <p:cNvSpPr>
            <a:spLocks noGrp="1"/>
          </p:cNvSpPr>
          <p:nvPr>
            <p:ph idx="1"/>
          </p:nvPr>
        </p:nvSpPr>
        <p:spPr>
          <a:xfrm>
            <a:off x="7859485" y="2198914"/>
            <a:ext cx="3690257" cy="3670180"/>
          </a:xfrm>
        </p:spPr>
        <p:txBody>
          <a:bodyPr>
            <a:normAutofit lnSpcReduction="10000"/>
          </a:bodyPr>
          <a:lstStyle/>
          <a:p>
            <a:r>
              <a:rPr lang="en-US" dirty="0"/>
              <a:t>Teachers treated bloomers in four general ways: </a:t>
            </a:r>
          </a:p>
          <a:p>
            <a:r>
              <a:rPr lang="en-US" dirty="0"/>
              <a:t>1 – They create a warmer environment</a:t>
            </a:r>
          </a:p>
          <a:p>
            <a:r>
              <a:rPr lang="en-US" dirty="0"/>
              <a:t>2 – Gave bloomers more material &amp; more difficult material</a:t>
            </a:r>
          </a:p>
          <a:p>
            <a:r>
              <a:rPr lang="en-US" dirty="0"/>
              <a:t>3 – Gave bloomers more &amp; better feedback</a:t>
            </a:r>
          </a:p>
          <a:p>
            <a:r>
              <a:rPr lang="en-US" dirty="0"/>
              <a:t>4 – Gave bloomers more opportunity &amp; time to respond in class</a:t>
            </a:r>
          </a:p>
        </p:txBody>
      </p:sp>
    </p:spTree>
    <p:extLst>
      <p:ext uri="{BB962C8B-B14F-4D97-AF65-F5344CB8AC3E}">
        <p14:creationId xmlns:p14="http://schemas.microsoft.com/office/powerpoint/2010/main" val="284013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Availability Heuristics – </a:t>
            </a:r>
            <a:r>
              <a:rPr lang="en-US" dirty="0"/>
              <a:t>A mental shortcut whereby people base a judgment on the ease which they can bring information to mind</a:t>
            </a:r>
          </a:p>
          <a:p>
            <a:pPr lvl="1"/>
            <a:r>
              <a:rPr lang="en-US" dirty="0"/>
              <a:t>Tversky, Kahneman (1973) people remember names of famous people more than non-famous people</a:t>
            </a:r>
          </a:p>
          <a:p>
            <a:pPr lvl="1"/>
            <a:r>
              <a:rPr lang="en-US" dirty="0"/>
              <a:t>People believe that there were more women on a list when the names were of famous women and non-famous men although there were 19 women and 20 men on the list </a:t>
            </a:r>
          </a:p>
          <a:p>
            <a:pPr lvl="1"/>
            <a:r>
              <a:rPr lang="en-US" dirty="0"/>
              <a:t>Can lead to faulty conclusions because we don’t get a typical overall picture</a:t>
            </a:r>
          </a:p>
          <a:p>
            <a:pPr lvl="1"/>
            <a:r>
              <a:rPr lang="en-US" dirty="0"/>
              <a:t>When we do not have a firm schema about our own traits, we often make judgments about ourselves based on how easy it is to recall examples from our own behaviour (Norbert Schwarz, 1991) </a:t>
            </a:r>
          </a:p>
        </p:txBody>
      </p:sp>
    </p:spTree>
    <p:extLst>
      <p:ext uri="{BB962C8B-B14F-4D97-AF65-F5344CB8AC3E}">
        <p14:creationId xmlns:p14="http://schemas.microsoft.com/office/powerpoint/2010/main" val="125845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E75A0247-76BF-497E-AF4F-7D7C8A7C5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39243"/>
            <a:ext cx="6912217" cy="4855832"/>
          </a:xfrm>
          <a:prstGeom prst="rect">
            <a:avLst/>
          </a:prstGeom>
        </p:spPr>
      </p:pic>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8158CB-A1B5-4C21-83D7-F63C60F8C2C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Availability Heuristics &amp; Judgements About Ourselves </a:t>
            </a:r>
          </a:p>
        </p:txBody>
      </p:sp>
    </p:spTree>
    <p:extLst>
      <p:ext uri="{BB962C8B-B14F-4D97-AF65-F5344CB8AC3E}">
        <p14:creationId xmlns:p14="http://schemas.microsoft.com/office/powerpoint/2010/main" val="269210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Representativeness Heuristic – </a:t>
            </a:r>
            <a:r>
              <a:rPr lang="en-US" dirty="0"/>
              <a:t>A mental shortcut whereby people classify something according to how similar it is to a typical case</a:t>
            </a:r>
          </a:p>
          <a:p>
            <a:pPr marL="201168" lvl="1" indent="0">
              <a:buNone/>
            </a:pPr>
            <a:endParaRPr lang="en-US" dirty="0"/>
          </a:p>
          <a:p>
            <a:pPr marL="201168" lvl="1" indent="0">
              <a:buNone/>
            </a:pPr>
            <a:r>
              <a:rPr lang="en-US" b="1" dirty="0"/>
              <a:t>Base Rate Information – </a:t>
            </a:r>
            <a:r>
              <a:rPr lang="en-US" dirty="0"/>
              <a:t>Information about the frequency of members of different categories</a:t>
            </a:r>
          </a:p>
          <a:p>
            <a:pPr marL="201168" lvl="1" indent="0">
              <a:buNone/>
            </a:pPr>
            <a:endParaRPr lang="en-US" dirty="0"/>
          </a:p>
          <a:p>
            <a:pPr marL="201168" lvl="1" indent="0">
              <a:buNone/>
            </a:pPr>
            <a:r>
              <a:rPr lang="en-US" i="1" dirty="0"/>
              <a:t>When both base rate and representativeness heuristics produce contradictory information, people pay more attention to representativeness heuristics (Kahneman &amp; Tversky, 1973)</a:t>
            </a:r>
          </a:p>
          <a:p>
            <a:pPr marL="201168" lvl="1" indent="0">
              <a:buNone/>
            </a:pPr>
            <a:endParaRPr lang="en-US" dirty="0"/>
          </a:p>
          <a:p>
            <a:pPr lvl="1"/>
            <a:endParaRPr lang="en-US" dirty="0"/>
          </a:p>
        </p:txBody>
      </p:sp>
    </p:spTree>
    <p:extLst>
      <p:ext uri="{BB962C8B-B14F-4D97-AF65-F5344CB8AC3E}">
        <p14:creationId xmlns:p14="http://schemas.microsoft.com/office/powerpoint/2010/main" val="169617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E77E-916C-412F-BD09-A95E263B0135}"/>
              </a:ext>
            </a:extLst>
          </p:cNvPr>
          <p:cNvSpPr>
            <a:spLocks noGrp="1"/>
          </p:cNvSpPr>
          <p:nvPr>
            <p:ph type="title"/>
          </p:nvPr>
        </p:nvSpPr>
        <p:spPr/>
        <p:txBody>
          <a:bodyPr/>
          <a:lstStyle/>
          <a:p>
            <a:r>
              <a:rPr lang="en-US" dirty="0"/>
              <a:t>Representativeness Heuristics in Action</a:t>
            </a:r>
          </a:p>
        </p:txBody>
      </p:sp>
      <p:sp>
        <p:nvSpPr>
          <p:cNvPr id="3" name="Content Placeholder 2">
            <a:extLst>
              <a:ext uri="{FF2B5EF4-FFF2-40B4-BE49-F238E27FC236}">
                <a16:creationId xmlns:a16="http://schemas.microsoft.com/office/drawing/2014/main" id="{FFBCF804-6EFD-4ACC-B7FA-1D8459106964}"/>
              </a:ext>
            </a:extLst>
          </p:cNvPr>
          <p:cNvSpPr>
            <a:spLocks noGrp="1"/>
          </p:cNvSpPr>
          <p:nvPr>
            <p:ph idx="1"/>
          </p:nvPr>
        </p:nvSpPr>
        <p:spPr/>
        <p:txBody>
          <a:bodyPr/>
          <a:lstStyle/>
          <a:p>
            <a:r>
              <a:rPr lang="en-CA" dirty="0"/>
              <a:t>The </a:t>
            </a:r>
            <a:r>
              <a:rPr lang="en-CA" b="1" dirty="0"/>
              <a:t>Barnum effect</a:t>
            </a:r>
            <a:r>
              <a:rPr lang="en-CA" dirty="0"/>
              <a:t>, is a common psychological phenomenon whereby individuals give high accuracy ratings to descriptions of their personality that supposedly are tailored specifically to them but that are, in fact, vague and general enough to apply to a wide range of people.</a:t>
            </a:r>
            <a:endParaRPr lang="en-US" dirty="0"/>
          </a:p>
        </p:txBody>
      </p:sp>
    </p:spTree>
    <p:extLst>
      <p:ext uri="{BB962C8B-B14F-4D97-AF65-F5344CB8AC3E}">
        <p14:creationId xmlns:p14="http://schemas.microsoft.com/office/powerpoint/2010/main" val="327896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31506B-B950-46AF-BA18-7F07DE55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12059"/>
            <a:ext cx="6909801" cy="437044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9A873B-D170-4A97-80B2-7087F6B903E1}"/>
              </a:ext>
            </a:extLst>
          </p:cNvPr>
          <p:cNvSpPr>
            <a:spLocks noGrp="1"/>
          </p:cNvSpPr>
          <p:nvPr>
            <p:ph type="title"/>
          </p:nvPr>
        </p:nvSpPr>
        <p:spPr>
          <a:xfrm>
            <a:off x="7859485" y="634946"/>
            <a:ext cx="3690257" cy="1450757"/>
          </a:xfrm>
        </p:spPr>
        <p:txBody>
          <a:bodyPr>
            <a:normAutofit/>
          </a:bodyPr>
          <a:lstStyle/>
          <a:p>
            <a:r>
              <a:rPr lang="en-US" sz="3400"/>
              <a:t>Cultural Differences in Automatic Thinking</a:t>
            </a:r>
          </a:p>
        </p:txBody>
      </p:sp>
      <p:sp>
        <p:nvSpPr>
          <p:cNvPr id="3" name="Content Placeholder 2">
            <a:extLst>
              <a:ext uri="{FF2B5EF4-FFF2-40B4-BE49-F238E27FC236}">
                <a16:creationId xmlns:a16="http://schemas.microsoft.com/office/drawing/2014/main" id="{67BBA104-974D-4B90-8F34-8AF39F834C6C}"/>
              </a:ext>
            </a:extLst>
          </p:cNvPr>
          <p:cNvSpPr>
            <a:spLocks noGrp="1"/>
          </p:cNvSpPr>
          <p:nvPr>
            <p:ph idx="1"/>
          </p:nvPr>
        </p:nvSpPr>
        <p:spPr>
          <a:xfrm>
            <a:off x="7859485" y="2198914"/>
            <a:ext cx="3690257" cy="3670180"/>
          </a:xfrm>
        </p:spPr>
        <p:txBody>
          <a:bodyPr>
            <a:normAutofit fontScale="85000" lnSpcReduction="20000"/>
          </a:bodyPr>
          <a:lstStyle/>
          <a:p>
            <a:r>
              <a:rPr lang="en-US" sz="1700" b="1" dirty="0"/>
              <a:t>Analytic Thinking Style </a:t>
            </a:r>
            <a:r>
              <a:rPr lang="en-US" sz="1700" dirty="0"/>
              <a:t>– A type of thinking in which people focus on the properties of objects without considering their surrounding context; this type of thinking is common in Western cultures</a:t>
            </a:r>
          </a:p>
          <a:p>
            <a:endParaRPr lang="en-US" sz="1700" dirty="0"/>
          </a:p>
          <a:p>
            <a:r>
              <a:rPr lang="en-US" sz="1700" b="1" dirty="0"/>
              <a:t>Holistic Thinking Style </a:t>
            </a:r>
            <a:r>
              <a:rPr lang="en-US" sz="1700" dirty="0"/>
              <a:t>– A type of thinking in which people focus on the overall context, particularly </a:t>
            </a:r>
          </a:p>
          <a:p>
            <a:r>
              <a:rPr lang="en-US" sz="1700" dirty="0"/>
              <a:t>East-Asians found targets on rich-information websites faster than Canadians</a:t>
            </a:r>
          </a:p>
          <a:p>
            <a:r>
              <a:rPr lang="en-US" sz="1700" dirty="0"/>
              <a:t>(Nisbett, Masuda, et al.)</a:t>
            </a:r>
          </a:p>
          <a:p>
            <a:endParaRPr lang="en-US" sz="1700" dirty="0"/>
          </a:p>
          <a:p>
            <a:r>
              <a:rPr lang="en-US" sz="1700" dirty="0"/>
              <a:t>fMRI  &amp; ERP evidence</a:t>
            </a:r>
          </a:p>
          <a:p>
            <a:r>
              <a:rPr lang="en-US" sz="1700" dirty="0"/>
              <a:t>Analytic and holistic reasoning can be primed!</a:t>
            </a:r>
          </a:p>
        </p:txBody>
      </p:sp>
    </p:spTree>
    <p:extLst>
      <p:ext uri="{BB962C8B-B14F-4D97-AF65-F5344CB8AC3E}">
        <p14:creationId xmlns:p14="http://schemas.microsoft.com/office/powerpoint/2010/main" val="345981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5C57C8C-187E-4496-A340-8D6FB5E78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56" y="970690"/>
            <a:ext cx="10337292" cy="4910213"/>
          </a:xfrm>
          <a:prstGeom prst="rect">
            <a:avLst/>
          </a:prstGeom>
        </p:spPr>
      </p:pic>
    </p:spTree>
    <p:extLst>
      <p:ext uri="{BB962C8B-B14F-4D97-AF65-F5344CB8AC3E}">
        <p14:creationId xmlns:p14="http://schemas.microsoft.com/office/powerpoint/2010/main" val="35463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B8E6-611C-4B4B-ABC5-BB5EED965EC3}"/>
              </a:ext>
            </a:extLst>
          </p:cNvPr>
          <p:cNvSpPr>
            <a:spLocks noGrp="1"/>
          </p:cNvSpPr>
          <p:nvPr>
            <p:ph type="title"/>
          </p:nvPr>
        </p:nvSpPr>
        <p:spPr/>
        <p:txBody>
          <a:bodyPr>
            <a:normAutofit/>
          </a:bodyPr>
          <a:lstStyle/>
          <a:p>
            <a:r>
              <a:rPr lang="en-US" sz="4000" dirty="0"/>
              <a:t>Controlled Social Cognition: High Effort Thinking</a:t>
            </a:r>
          </a:p>
        </p:txBody>
      </p:sp>
      <p:sp>
        <p:nvSpPr>
          <p:cNvPr id="3" name="Content Placeholder 2">
            <a:extLst>
              <a:ext uri="{FF2B5EF4-FFF2-40B4-BE49-F238E27FC236}">
                <a16:creationId xmlns:a16="http://schemas.microsoft.com/office/drawing/2014/main" id="{F5C8886D-C3F2-44ED-8B18-920FBBD2CEEF}"/>
              </a:ext>
            </a:extLst>
          </p:cNvPr>
          <p:cNvSpPr>
            <a:spLocks noGrp="1"/>
          </p:cNvSpPr>
          <p:nvPr>
            <p:ph idx="1"/>
          </p:nvPr>
        </p:nvSpPr>
        <p:spPr/>
        <p:txBody>
          <a:bodyPr>
            <a:normAutofit fontScale="92500" lnSpcReduction="20000"/>
          </a:bodyPr>
          <a:lstStyle/>
          <a:p>
            <a:r>
              <a:rPr lang="en-US" b="1" dirty="0"/>
              <a:t>Controlled Thinking </a:t>
            </a:r>
            <a:r>
              <a:rPr lang="en-US" dirty="0"/>
              <a:t>– Thinking that is conscious, intentional, voluntary, and effortful. </a:t>
            </a:r>
          </a:p>
          <a:p>
            <a:r>
              <a:rPr lang="en-US" b="1" dirty="0"/>
              <a:t>Counterfactual Thinking – </a:t>
            </a:r>
            <a:r>
              <a:rPr lang="en-US" dirty="0"/>
              <a:t>Mentally changing some aspects of the past as a way of imagining what might have been. </a:t>
            </a:r>
          </a:p>
          <a:p>
            <a:pPr lvl="1"/>
            <a:r>
              <a:rPr lang="en-US" dirty="0"/>
              <a:t>Counterfactual thoughts have a huge impact on people’s emotional reactions to actual events. </a:t>
            </a:r>
          </a:p>
          <a:p>
            <a:pPr lvl="1"/>
            <a:r>
              <a:rPr lang="en-US" dirty="0"/>
              <a:t>The more people engage in counterfactual thinking, the greater their distress.</a:t>
            </a:r>
          </a:p>
          <a:p>
            <a:pPr lvl="1"/>
            <a:r>
              <a:rPr lang="en-US" dirty="0"/>
              <a:t>Counterfactual thinking can lead to paradoxical effects on emotion.</a:t>
            </a:r>
          </a:p>
          <a:p>
            <a:pPr lvl="2"/>
            <a:r>
              <a:rPr lang="en-US" dirty="0"/>
              <a:t>Athletes experience more grief when finishing second than third (</a:t>
            </a:r>
            <a:r>
              <a:rPr lang="en-US" dirty="0" err="1"/>
              <a:t>Medvec</a:t>
            </a:r>
            <a:r>
              <a:rPr lang="en-US" dirty="0"/>
              <a:t>, </a:t>
            </a:r>
            <a:r>
              <a:rPr lang="en-US" dirty="0" err="1"/>
              <a:t>Madey</a:t>
            </a:r>
            <a:r>
              <a:rPr lang="en-US" dirty="0"/>
              <a:t>, </a:t>
            </a:r>
            <a:r>
              <a:rPr lang="en-US" dirty="0" err="1"/>
              <a:t>Gilovich</a:t>
            </a:r>
            <a:r>
              <a:rPr lang="en-US" dirty="0"/>
              <a:t>, 1995). </a:t>
            </a:r>
          </a:p>
          <a:p>
            <a:pPr lvl="1"/>
            <a:r>
              <a:rPr lang="en-US" dirty="0"/>
              <a:t>Counterfactual thinking can be useful if it focuses on ways people can cope in the future – especially to avoid various outcomes. </a:t>
            </a:r>
          </a:p>
          <a:p>
            <a:pPr lvl="1"/>
            <a:r>
              <a:rPr lang="en-US" dirty="0"/>
              <a:t>People who are ‘perfectionists’ may be hindered from counterfactual thinking (</a:t>
            </a:r>
            <a:r>
              <a:rPr lang="en-US" dirty="0" err="1"/>
              <a:t>Sirous</a:t>
            </a:r>
            <a:r>
              <a:rPr lang="en-US" dirty="0"/>
              <a:t>, </a:t>
            </a:r>
            <a:r>
              <a:rPr lang="en-US" dirty="0" err="1"/>
              <a:t>Monforton</a:t>
            </a:r>
            <a:r>
              <a:rPr lang="en-US" dirty="0"/>
              <a:t>, Simpson, 2010). </a:t>
            </a:r>
          </a:p>
          <a:p>
            <a:endParaRPr lang="en-US" b="1" dirty="0"/>
          </a:p>
          <a:p>
            <a:r>
              <a:rPr lang="en-US" b="1" dirty="0"/>
              <a:t>Overconfidence Barrier – </a:t>
            </a:r>
            <a:r>
              <a:rPr lang="en-US" dirty="0"/>
              <a:t>People tend to have too much confidence in the accuracy of their judgements; their judgements are not as correct as they think they are. </a:t>
            </a:r>
          </a:p>
          <a:p>
            <a:pPr lvl="1"/>
            <a:endParaRPr lang="en-US" dirty="0"/>
          </a:p>
        </p:txBody>
      </p:sp>
    </p:spTree>
    <p:extLst>
      <p:ext uri="{BB962C8B-B14F-4D97-AF65-F5344CB8AC3E}">
        <p14:creationId xmlns:p14="http://schemas.microsoft.com/office/powerpoint/2010/main" val="186334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D7AD-E677-49F0-808E-90A1365A32AF}"/>
              </a:ext>
            </a:extLst>
          </p:cNvPr>
          <p:cNvSpPr>
            <a:spLocks noGrp="1"/>
          </p:cNvSpPr>
          <p:nvPr>
            <p:ph type="title"/>
          </p:nvPr>
        </p:nvSpPr>
        <p:spPr/>
        <p:txBody>
          <a:bodyPr/>
          <a:lstStyle/>
          <a:p>
            <a:r>
              <a:rPr lang="en-US" dirty="0"/>
              <a:t>Social Cognition</a:t>
            </a:r>
            <a:endParaRPr lang="en-CA" dirty="0"/>
          </a:p>
        </p:txBody>
      </p:sp>
      <p:sp>
        <p:nvSpPr>
          <p:cNvPr id="3" name="Content Placeholder 2">
            <a:extLst>
              <a:ext uri="{FF2B5EF4-FFF2-40B4-BE49-F238E27FC236}">
                <a16:creationId xmlns:a16="http://schemas.microsoft.com/office/drawing/2014/main" id="{B02FA72E-82E0-4B87-A2F5-8F51A056927C}"/>
              </a:ext>
            </a:extLst>
          </p:cNvPr>
          <p:cNvSpPr>
            <a:spLocks noGrp="1"/>
          </p:cNvSpPr>
          <p:nvPr>
            <p:ph idx="1"/>
          </p:nvPr>
        </p:nvSpPr>
        <p:spPr/>
        <p:txBody>
          <a:bodyPr/>
          <a:lstStyle/>
          <a:p>
            <a:r>
              <a:rPr lang="en-US" b="1" dirty="0"/>
              <a:t>Social Cognition </a:t>
            </a:r>
            <a:r>
              <a:rPr lang="en-US" dirty="0"/>
              <a:t>– the way people think about themselves and the social world. How they select, interpret remember and use social information to make judgements and decisions. (Aaronson, Wilson, Fehr, &amp; Akert, 2017)</a:t>
            </a:r>
          </a:p>
          <a:p>
            <a:r>
              <a:rPr lang="en-US" b="1" dirty="0"/>
              <a:t>Social Cognition </a:t>
            </a:r>
            <a:r>
              <a:rPr lang="en-US" dirty="0"/>
              <a:t>– How the human mind processes ‘social’ information in predictable (but flawed) ways. </a:t>
            </a:r>
          </a:p>
          <a:p>
            <a:r>
              <a:rPr lang="en-US" dirty="0"/>
              <a:t>A </a:t>
            </a:r>
            <a:r>
              <a:rPr lang="en-US" b="1" dirty="0"/>
              <a:t>critical social psychology </a:t>
            </a:r>
            <a:r>
              <a:rPr lang="en-US" dirty="0"/>
              <a:t>analysis is then developed which situates the disciplinary focus on cognition in relation to wider cultural discourses and institutions implicated in social influence and control. </a:t>
            </a:r>
            <a:endParaRPr lang="en-CA" dirty="0"/>
          </a:p>
        </p:txBody>
      </p:sp>
    </p:spTree>
    <p:extLst>
      <p:ext uri="{BB962C8B-B14F-4D97-AF65-F5344CB8AC3E}">
        <p14:creationId xmlns:p14="http://schemas.microsoft.com/office/powerpoint/2010/main" val="154892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1ED3-D6CB-46E7-A450-866456970A0A}"/>
              </a:ext>
            </a:extLst>
          </p:cNvPr>
          <p:cNvSpPr>
            <a:spLocks noGrp="1"/>
          </p:cNvSpPr>
          <p:nvPr>
            <p:ph type="title"/>
          </p:nvPr>
        </p:nvSpPr>
        <p:spPr/>
        <p:txBody>
          <a:bodyPr/>
          <a:lstStyle/>
          <a:p>
            <a:r>
              <a:rPr lang="en-US" dirty="0"/>
              <a:t>Critiques of Social Cognition</a:t>
            </a:r>
          </a:p>
        </p:txBody>
      </p:sp>
      <p:sp>
        <p:nvSpPr>
          <p:cNvPr id="3" name="Content Placeholder 2">
            <a:extLst>
              <a:ext uri="{FF2B5EF4-FFF2-40B4-BE49-F238E27FC236}">
                <a16:creationId xmlns:a16="http://schemas.microsoft.com/office/drawing/2014/main" id="{6729E956-ACF9-4FB1-8E7B-DDE9E21B0204}"/>
              </a:ext>
            </a:extLst>
          </p:cNvPr>
          <p:cNvSpPr>
            <a:spLocks noGrp="1"/>
          </p:cNvSpPr>
          <p:nvPr>
            <p:ph idx="1"/>
          </p:nvPr>
        </p:nvSpPr>
        <p:spPr/>
        <p:txBody>
          <a:bodyPr>
            <a:normAutofit fontScale="62500" lnSpcReduction="20000"/>
          </a:bodyPr>
          <a:lstStyle/>
          <a:p>
            <a:r>
              <a:rPr lang="en-US" sz="3200" dirty="0"/>
              <a:t>Gough, McFadden, McDonald (2013) </a:t>
            </a:r>
          </a:p>
          <a:p>
            <a:r>
              <a:rPr lang="en-US" dirty="0"/>
              <a:t>A scientific enterprise and scientific discourse</a:t>
            </a:r>
          </a:p>
          <a:p>
            <a:r>
              <a:rPr lang="en-US" dirty="0"/>
              <a:t>Addressing social problems</a:t>
            </a:r>
          </a:p>
          <a:p>
            <a:r>
              <a:rPr lang="en-US" dirty="0"/>
              <a:t>Study of individuals (removed from the social context)</a:t>
            </a:r>
          </a:p>
          <a:p>
            <a:r>
              <a:rPr lang="en-US" dirty="0"/>
              <a:t>Humanistic crisis</a:t>
            </a:r>
          </a:p>
          <a:p>
            <a:r>
              <a:rPr lang="en-US" dirty="0"/>
              <a:t>Social cognition focuses on mental processes outside the social context</a:t>
            </a:r>
          </a:p>
          <a:p>
            <a:r>
              <a:rPr lang="en-US" dirty="0"/>
              <a:t>Social Control</a:t>
            </a:r>
          </a:p>
          <a:p>
            <a:r>
              <a:rPr lang="en-US" dirty="0"/>
              <a:t>Focus on ‘parts’ and not the whole – mental processes are only part of a bigger picture</a:t>
            </a:r>
          </a:p>
          <a:p>
            <a:r>
              <a:rPr lang="en-US" dirty="0"/>
              <a:t>Focus on the behaviour of individuals rather than on collective behaviour</a:t>
            </a:r>
          </a:p>
          <a:p>
            <a:r>
              <a:rPr lang="en-US" dirty="0"/>
              <a:t>Biases that have been identified via social cognition experiments are also applicable to the methodology – researchers have the same biases</a:t>
            </a:r>
          </a:p>
          <a:p>
            <a:r>
              <a:rPr lang="en-US" dirty="0"/>
              <a:t>Experiments may not reflect the ‘real world’ – more experimental control may result in low external validity </a:t>
            </a:r>
          </a:p>
          <a:p>
            <a:r>
              <a:rPr lang="en-US" dirty="0"/>
              <a:t>Subject is ‘not important’ – moving away from Gestalt approach – removing the subject</a:t>
            </a:r>
          </a:p>
          <a:p>
            <a:endParaRPr lang="en-US" dirty="0"/>
          </a:p>
          <a:p>
            <a:endParaRPr lang="en-US" dirty="0"/>
          </a:p>
        </p:txBody>
      </p:sp>
    </p:spTree>
    <p:extLst>
      <p:ext uri="{BB962C8B-B14F-4D97-AF65-F5344CB8AC3E}">
        <p14:creationId xmlns:p14="http://schemas.microsoft.com/office/powerpoint/2010/main" val="393647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3633-F56E-4607-9EDB-8BED3468A82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9875C4F-2EAD-4ECD-9724-CFC248F120EC}"/>
              </a:ext>
            </a:extLst>
          </p:cNvPr>
          <p:cNvSpPr>
            <a:spLocks noGrp="1"/>
          </p:cNvSpPr>
          <p:nvPr>
            <p:ph idx="1"/>
          </p:nvPr>
        </p:nvSpPr>
        <p:spPr/>
        <p:txBody>
          <a:bodyPr>
            <a:normAutofit fontScale="40000" lnSpcReduction="20000"/>
          </a:bodyPr>
          <a:lstStyle/>
          <a:p>
            <a:r>
              <a:rPr lang="en-US" dirty="0"/>
              <a:t>What is the difference between controlled and automatic processing?</a:t>
            </a:r>
          </a:p>
          <a:p>
            <a:r>
              <a:rPr lang="en-US" dirty="0"/>
              <a:t>Please provide examples of judgement heuristics? How do they help or hinder our ability to understand the world? </a:t>
            </a:r>
          </a:p>
          <a:p>
            <a:r>
              <a:rPr lang="en-US" dirty="0"/>
              <a:t>What is representativeness heuristics and base rate information? Which do people use more often if both provide contradictory information? </a:t>
            </a:r>
          </a:p>
          <a:p>
            <a:r>
              <a:rPr lang="en-US" dirty="0"/>
              <a:t>What are cultural differences in automatic thinking? </a:t>
            </a:r>
          </a:p>
          <a:p>
            <a:r>
              <a:rPr lang="en-US" dirty="0"/>
              <a:t>What is a schema? What is schema consistent information? </a:t>
            </a:r>
          </a:p>
          <a:p>
            <a:r>
              <a:rPr lang="en-US" dirty="0"/>
              <a:t>What is a self-fulfilling prophecy? How do they work? What did teachers do with ‘bloomers’ in Rosenthal's study? </a:t>
            </a:r>
          </a:p>
          <a:p>
            <a:r>
              <a:rPr lang="en-US" dirty="0"/>
              <a:t>What is priming? How does it work? </a:t>
            </a:r>
          </a:p>
          <a:p>
            <a:r>
              <a:rPr lang="en-US" dirty="0"/>
              <a:t>What are ways we can make information more ‘accessible’? </a:t>
            </a:r>
          </a:p>
          <a:p>
            <a:r>
              <a:rPr lang="en-US" dirty="0"/>
              <a:t>Re-create the information processing model.</a:t>
            </a:r>
          </a:p>
          <a:p>
            <a:r>
              <a:rPr lang="en-US" dirty="0"/>
              <a:t>What is the Barnum effect? </a:t>
            </a:r>
          </a:p>
          <a:p>
            <a:r>
              <a:rPr lang="en-US" dirty="0"/>
              <a:t>What is the power of unconscious thinking refer to? </a:t>
            </a:r>
          </a:p>
          <a:p>
            <a:r>
              <a:rPr lang="en-US" dirty="0"/>
              <a:t>What is controlled social cognition? What is counterfactual thinking – how can it help or hinder our ability to cope with situations? </a:t>
            </a:r>
          </a:p>
          <a:p>
            <a:r>
              <a:rPr lang="en-US" dirty="0"/>
              <a:t>What is the overconfidence barrier? </a:t>
            </a:r>
          </a:p>
          <a:p>
            <a:r>
              <a:rPr lang="en-US" dirty="0"/>
              <a:t>What are the critiques about social cognition according to Gough, McFadden, McDonald (2013)?</a:t>
            </a:r>
          </a:p>
          <a:p>
            <a:r>
              <a:rPr lang="en-US" dirty="0"/>
              <a:t> </a:t>
            </a:r>
          </a:p>
          <a:p>
            <a:endParaRPr lang="en-US" dirty="0"/>
          </a:p>
        </p:txBody>
      </p:sp>
    </p:spTree>
    <p:extLst>
      <p:ext uri="{BB962C8B-B14F-4D97-AF65-F5344CB8AC3E}">
        <p14:creationId xmlns:p14="http://schemas.microsoft.com/office/powerpoint/2010/main" val="1969423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fontScale="92500" lnSpcReduction="10000"/>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pPr lvl="1"/>
            <a:r>
              <a:rPr lang="en-US" dirty="0" err="1"/>
              <a:t>Kunda</a:t>
            </a:r>
            <a:r>
              <a:rPr lang="en-US" dirty="0"/>
              <a:t>, Sinclair, Griffin (1997) – Actor (life of the party) vs Sales person (pushy) – Lawyer (argue) vs Construction Worker (physical fight)</a:t>
            </a:r>
          </a:p>
          <a:p>
            <a:pPr lvl="1"/>
            <a:r>
              <a:rPr lang="en-US" dirty="0"/>
              <a:t>Herold Kelly (1950) – lecturer – cold person vs warm person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92500" lnSpcReduction="2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Some schemas are chronically accessible because of </a:t>
            </a:r>
            <a:r>
              <a:rPr lang="en-US" b="1" dirty="0"/>
              <a:t>past experience </a:t>
            </a:r>
            <a:r>
              <a:rPr lang="en-US" dirty="0"/>
              <a:t>– these schemas are constantly active and ready to use to interpret ambiguous situations. </a:t>
            </a:r>
          </a:p>
          <a:p>
            <a:pPr lvl="2"/>
            <a:r>
              <a:rPr lang="en-US" dirty="0"/>
              <a:t>Schemas can be accessible because they are related to a </a:t>
            </a:r>
            <a:r>
              <a:rPr lang="en-US" b="1" dirty="0"/>
              <a:t>current goal</a:t>
            </a:r>
            <a:r>
              <a:rPr lang="en-US" dirty="0"/>
              <a:t>. </a:t>
            </a:r>
          </a:p>
          <a:p>
            <a:pPr lvl="2"/>
            <a:r>
              <a:rPr lang="en-US" dirty="0"/>
              <a:t>Schemas can become temporary accessible because of our </a:t>
            </a:r>
            <a:r>
              <a:rPr lang="en-US" b="1" dirty="0"/>
              <a:t>recent experiences</a:t>
            </a:r>
            <a:r>
              <a:rPr lang="en-US" dirty="0"/>
              <a:t>. </a:t>
            </a:r>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r>
              <a:rPr lang="en-US" dirty="0"/>
              <a:t>– Darren Brown</a:t>
            </a:r>
          </a:p>
          <a:p>
            <a:pPr lvl="2"/>
            <a:r>
              <a:rPr lang="en-US" dirty="0">
                <a:hlinkClick r:id="rId3"/>
              </a:rPr>
              <a:t>How to Control a Nation Full Video</a:t>
            </a:r>
            <a:r>
              <a:rPr lang="en-US" dirty="0"/>
              <a:t> – Darren Brown</a:t>
            </a:r>
          </a:p>
          <a:p>
            <a:pPr lvl="2"/>
            <a:r>
              <a:rPr lang="en-US" dirty="0">
                <a:hlinkClick r:id="rId4"/>
              </a:rPr>
              <a:t>The Art of Misdirection</a:t>
            </a:r>
            <a:r>
              <a:rPr lang="en-US" dirty="0"/>
              <a:t> – </a:t>
            </a:r>
            <a:r>
              <a:rPr lang="en-CA" dirty="0"/>
              <a:t>Apollo Robbins</a:t>
            </a:r>
          </a:p>
          <a:p>
            <a:pPr lvl="2"/>
            <a:r>
              <a:rPr lang="en-US" dirty="0">
                <a:hlinkClick r:id="rId5"/>
              </a:rPr>
              <a:t>News Media Utilize Priming Tactics </a:t>
            </a:r>
            <a:r>
              <a:rPr lang="en-US" dirty="0"/>
              <a:t> - </a:t>
            </a:r>
            <a:r>
              <a:rPr lang="en-US" dirty="0">
                <a:hlinkClick r:id="rId6"/>
              </a:rPr>
              <a:t>Sinclair Broadcasting Group</a:t>
            </a:r>
            <a:endParaRPr lang="en-US" dirty="0"/>
          </a:p>
          <a:p>
            <a:pPr lvl="2"/>
            <a:r>
              <a:rPr lang="en-US" dirty="0">
                <a:hlinkClick r:id="rId7"/>
              </a:rPr>
              <a:t>Music can help activate scripts</a:t>
            </a:r>
            <a:endParaRPr lang="en-US" dirty="0"/>
          </a:p>
          <a:p>
            <a:pPr lvl="2"/>
            <a:endParaRPr lang="en-CA" dirty="0"/>
          </a:p>
          <a:p>
            <a:pPr lvl="2"/>
            <a:endParaRPr lang="en-US" dirty="0"/>
          </a:p>
        </p:txBody>
      </p:sp>
    </p:spTree>
    <p:extLst>
      <p:ext uri="{BB962C8B-B14F-4D97-AF65-F5344CB8AC3E}">
        <p14:creationId xmlns:p14="http://schemas.microsoft.com/office/powerpoint/2010/main" val="40745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5D5AAD4B-3C20-47F6-8AF7-2D7A76432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214458"/>
            <a:ext cx="6912217" cy="3905402"/>
          </a:xfrm>
          <a:prstGeom prst="rect">
            <a:avLst/>
          </a:prstGeom>
        </p:spPr>
      </p:pic>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56498-6E10-4BA5-BF1F-2D79751BAF5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Semantic Processing – Spreading Activation</a:t>
            </a:r>
          </a:p>
        </p:txBody>
      </p:sp>
    </p:spTree>
    <p:extLst>
      <p:ext uri="{BB962C8B-B14F-4D97-AF65-F5344CB8AC3E}">
        <p14:creationId xmlns:p14="http://schemas.microsoft.com/office/powerpoint/2010/main" val="39638876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3040</TotalTime>
  <Words>1455</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Fundamentals of Social Psychology</vt:lpstr>
      <vt:lpstr>Social Cognition</vt:lpstr>
      <vt:lpstr>Information Processing Model</vt:lpstr>
      <vt:lpstr>Automatic Thinking – Low Effort Thinking</vt:lpstr>
      <vt:lpstr>SAY THIS WORD OUTLOUD 10 TIMES</vt:lpstr>
      <vt:lpstr>SAY THIS WORD OUTLOUD 10 TIMES</vt:lpstr>
      <vt:lpstr>Answer the following question? </vt:lpstr>
      <vt:lpstr>Accessibility and Priming</vt:lpstr>
      <vt:lpstr>Semantic Processing – Spreading Activation</vt:lpstr>
      <vt:lpstr>Embodied Cognition: Physical Sensations Can Prime Cognitive Schemas</vt:lpstr>
      <vt:lpstr>Making Our Schema Come True</vt:lpstr>
      <vt:lpstr>Self-Fulfilling Prophesy </vt:lpstr>
      <vt:lpstr>Mental Strategies and Shortcuts - Heuristics</vt:lpstr>
      <vt:lpstr>Availability Heuristics &amp; Judgements About Ourselves </vt:lpstr>
      <vt:lpstr>Mental Strategies and Shortcuts - Heuristics</vt:lpstr>
      <vt:lpstr>Representativeness Heuristics in Action</vt:lpstr>
      <vt:lpstr>Cultural Differences in Automatic Thinking</vt:lpstr>
      <vt:lpstr>PowerPoint Presentation</vt:lpstr>
      <vt:lpstr>Controlled Social Cognition: High Effort Thinking</vt:lpstr>
      <vt:lpstr>Critiques of Social Cognition</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295</cp:revision>
  <dcterms:created xsi:type="dcterms:W3CDTF">2016-08-29T02:04:56Z</dcterms:created>
  <dcterms:modified xsi:type="dcterms:W3CDTF">2020-10-01T02:28:03Z</dcterms:modified>
</cp:coreProperties>
</file>