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369" r:id="rId6"/>
    <p:sldId id="378" r:id="rId7"/>
    <p:sldId id="377" r:id="rId8"/>
    <p:sldId id="376" r:id="rId9"/>
    <p:sldId id="375" r:id="rId10"/>
    <p:sldId id="379" r:id="rId11"/>
    <p:sldId id="370" r:id="rId12"/>
    <p:sldId id="371" r:id="rId13"/>
    <p:sldId id="372" r:id="rId14"/>
    <p:sldId id="373" r:id="rId15"/>
    <p:sldId id="3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8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climate-smart-agriculture-sourcebook/production-resources/module-b10-value-chains/chapter-b10-2/e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coastseeds.com/pages/regional-planting-charts" TargetMode="External"/><Relationship Id="rId2" Type="http://schemas.openxmlformats.org/officeDocument/2006/relationships/hyperlink" Target="http://www.porcupine.montreal.qc.ca/plants/montreal-edible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Urban Agriculture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Food systems and cycles</a:t>
            </a:r>
          </a:p>
          <a:p>
            <a:r>
              <a:rPr lang="en-CA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5BEEF676-2EDB-4848-B526-018BE34E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07137"/>
            <a:ext cx="6210300" cy="594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0270D-C395-445B-B7FE-0695EBF25D77}"/>
              </a:ext>
            </a:extLst>
          </p:cNvPr>
          <p:cNvSpPr txBox="1"/>
          <p:nvPr/>
        </p:nvSpPr>
        <p:spPr>
          <a:xfrm>
            <a:off x="9720072" y="540410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8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F54C96-590A-4FD0-B687-510C651B9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71721"/>
              </p:ext>
            </p:extLst>
          </p:nvPr>
        </p:nvGraphicFramePr>
        <p:xfrm>
          <a:off x="643467" y="792681"/>
          <a:ext cx="10905067" cy="4751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013">
                  <a:extLst>
                    <a:ext uri="{9D8B030D-6E8A-4147-A177-3AD203B41FA5}">
                      <a16:colId xmlns:a16="http://schemas.microsoft.com/office/drawing/2014/main" val="2235564002"/>
                    </a:ext>
                  </a:extLst>
                </a:gridCol>
                <a:gridCol w="2101951">
                  <a:extLst>
                    <a:ext uri="{9D8B030D-6E8A-4147-A177-3AD203B41FA5}">
                      <a16:colId xmlns:a16="http://schemas.microsoft.com/office/drawing/2014/main" val="2780165252"/>
                    </a:ext>
                  </a:extLst>
                </a:gridCol>
                <a:gridCol w="2642337">
                  <a:extLst>
                    <a:ext uri="{9D8B030D-6E8A-4147-A177-3AD203B41FA5}">
                      <a16:colId xmlns:a16="http://schemas.microsoft.com/office/drawing/2014/main" val="288775186"/>
                    </a:ext>
                  </a:extLst>
                </a:gridCol>
                <a:gridCol w="2446824">
                  <a:extLst>
                    <a:ext uri="{9D8B030D-6E8A-4147-A177-3AD203B41FA5}">
                      <a16:colId xmlns:a16="http://schemas.microsoft.com/office/drawing/2014/main" val="1300924496"/>
                    </a:ext>
                  </a:extLst>
                </a:gridCol>
                <a:gridCol w="1565942">
                  <a:extLst>
                    <a:ext uri="{9D8B030D-6E8A-4147-A177-3AD203B41FA5}">
                      <a16:colId xmlns:a16="http://schemas.microsoft.com/office/drawing/2014/main" val="849083271"/>
                    </a:ext>
                  </a:extLst>
                </a:gridCol>
              </a:tblGrid>
              <a:tr h="367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Mapping Community Food Systems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0028" marR="10028" marT="10028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8015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PRODUCTION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 PROCESSING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DISTRIBUTION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WASTE MANAGEMENT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SUPPORT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514108410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Cook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Market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Compost - Soil Building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Funding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8107938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Tools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Prepare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Redistribution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Water saving - Irrigation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Space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241723913"/>
                  </a:ext>
                </a:extLst>
              </a:tr>
              <a:tr h="56657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Knowledge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Ferment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Reciprocity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Seed Saving - Seed Sewing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Labour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89971759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Social Capital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Preserve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Self/community provisioning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Re-purpose 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6849239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Transform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6697892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Freeze/store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34840240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Dehydrate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955862912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Can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429472200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5702968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690106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150672667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218399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7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E0EF4C8-3B64-4987-AFE6-CF0DF7DE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36" y="131403"/>
            <a:ext cx="7935328" cy="61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A120-4468-47DB-BAFE-FC17D279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Cycles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88BD-C1C9-4DDB-8ABF-7289E05B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Seasons &amp; Planting Calendar</a:t>
            </a:r>
          </a:p>
          <a:p>
            <a:pPr lvl="1"/>
            <a:r>
              <a:rPr lang="en-CA" dirty="0">
                <a:hlinkClick r:id="rId2"/>
              </a:rPr>
              <a:t>Planting Calendar</a:t>
            </a:r>
            <a:r>
              <a:rPr lang="en-CA" dirty="0"/>
              <a:t> – For Montreal (Great Resource)</a:t>
            </a:r>
          </a:p>
          <a:p>
            <a:pPr lvl="1"/>
            <a:r>
              <a:rPr lang="en-CA" dirty="0">
                <a:hlinkClick r:id="rId3"/>
              </a:rPr>
              <a:t>Planting Chart </a:t>
            </a:r>
            <a:r>
              <a:rPr lang="en-CA" dirty="0"/>
              <a:t>– West Coast Seeds</a:t>
            </a:r>
          </a:p>
          <a:p>
            <a:r>
              <a:rPr lang="en-CA" dirty="0"/>
              <a:t>Seed saving/sewing</a:t>
            </a:r>
          </a:p>
          <a:p>
            <a:r>
              <a:rPr lang="en-CA" dirty="0"/>
              <a:t>Building soil/nutrient replenishing </a:t>
            </a:r>
          </a:p>
          <a:p>
            <a:r>
              <a:rPr lang="en-CA" dirty="0"/>
              <a:t>Running water</a:t>
            </a:r>
          </a:p>
          <a:p>
            <a:r>
              <a:rPr lang="en-CA" dirty="0"/>
              <a:t>Harvesting/culling</a:t>
            </a:r>
          </a:p>
          <a:p>
            <a:r>
              <a:rPr lang="en-CA" dirty="0"/>
              <a:t>Succession planting </a:t>
            </a:r>
          </a:p>
          <a:p>
            <a:r>
              <a:rPr lang="en-CA" dirty="0"/>
              <a:t>Attracting pollinators/beneficial insects</a:t>
            </a:r>
          </a:p>
          <a:p>
            <a:r>
              <a:rPr lang="en-CA" dirty="0"/>
              <a:t>Crop rotations</a:t>
            </a:r>
          </a:p>
          <a:p>
            <a:r>
              <a:rPr lang="en-US" dirty="0"/>
              <a:t>Balance and biodiversity</a:t>
            </a:r>
          </a:p>
        </p:txBody>
      </p:sp>
    </p:spTree>
    <p:extLst>
      <p:ext uri="{BB962C8B-B14F-4D97-AF65-F5344CB8AC3E}">
        <p14:creationId xmlns:p14="http://schemas.microsoft.com/office/powerpoint/2010/main" val="209607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FC09-7C53-4441-9ADA-3936CDE4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Polycultures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20A5-3823-48F9-83CA-478FA91A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to create polycultures (Hemenway)</a:t>
            </a:r>
          </a:p>
          <a:p>
            <a:r>
              <a:rPr lang="en-US" dirty="0"/>
              <a:t>1 – Seed several varieties of each species</a:t>
            </a:r>
          </a:p>
          <a:p>
            <a:r>
              <a:rPr lang="en-US" dirty="0"/>
              <a:t>2 – Don’t sew seeds too thickly</a:t>
            </a:r>
          </a:p>
          <a:p>
            <a:r>
              <a:rPr lang="en-US" dirty="0"/>
              <a:t>3 – Begin harvest early</a:t>
            </a:r>
          </a:p>
          <a:p>
            <a:r>
              <a:rPr lang="en-US" dirty="0"/>
              <a:t>4 – Mix plant families, not just species</a:t>
            </a:r>
          </a:p>
          <a:p>
            <a:r>
              <a:rPr lang="en-US" dirty="0"/>
              <a:t>5 – Include many seeds of fast-growing, shallow-rooted species</a:t>
            </a:r>
          </a:p>
          <a:p>
            <a:r>
              <a:rPr lang="en-US" dirty="0"/>
              <a:t>6 – Overlap harvests</a:t>
            </a:r>
          </a:p>
          <a:p>
            <a:r>
              <a:rPr lang="en-US" dirty="0"/>
              <a:t>7 – Avoid root and light competition</a:t>
            </a:r>
          </a:p>
          <a:p>
            <a:r>
              <a:rPr lang="en-US" dirty="0"/>
              <a:t>8 – Harvest whole plants</a:t>
            </a:r>
          </a:p>
          <a:p>
            <a:r>
              <a:rPr lang="en-US" dirty="0"/>
              <a:t>9 – Save a few plants for seed</a:t>
            </a:r>
          </a:p>
          <a:p>
            <a:r>
              <a:rPr lang="en-US" dirty="0"/>
              <a:t>10 – Examine your polyculture every day</a:t>
            </a:r>
          </a:p>
        </p:txBody>
      </p:sp>
    </p:spTree>
    <p:extLst>
      <p:ext uri="{BB962C8B-B14F-4D97-AF65-F5344CB8AC3E}">
        <p14:creationId xmlns:p14="http://schemas.microsoft.com/office/powerpoint/2010/main" val="326604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F4BD-3623-4764-96D8-FC652505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Ecological Garden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85F7-B9FF-4D08-96FA-FF76644A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  <a:p>
            <a:r>
              <a:rPr lang="en-US" dirty="0"/>
              <a:t>Visioning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Conceptual design</a:t>
            </a:r>
          </a:p>
          <a:p>
            <a:pPr lvl="1"/>
            <a:r>
              <a:rPr lang="en-US" dirty="0"/>
              <a:t>Schematic design</a:t>
            </a:r>
          </a:p>
          <a:p>
            <a:r>
              <a:rPr lang="en-US" dirty="0"/>
              <a:t>Development </a:t>
            </a:r>
          </a:p>
          <a:p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48550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4FD3-0B04-4658-B804-CE90D727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3426A-EFCE-4B39-BE0F-65DB5E63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439" y="5467366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Parsons, Corinna (2018) Connecting food systems for co-benefits: How can food systems combine diet-related health with environmental and economic policy goals? Policy Brief 31, World Health Organization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A5692C1-3261-416E-B057-CBD32B389F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07" y="1904797"/>
            <a:ext cx="4154224" cy="3378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71258-67C6-46F7-872D-C8D62A5F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5467366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Nourished Food System (nourishedlife.org)</a:t>
            </a:r>
            <a:endParaRPr lang="en-CA" dirty="0"/>
          </a:p>
          <a:p>
            <a:endParaRPr lang="en-CA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35EE939-81AF-4222-AC9D-1DACD02AE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69" y="1913263"/>
            <a:ext cx="3572181" cy="3378200"/>
          </a:xfrm>
        </p:spPr>
      </p:pic>
    </p:spTree>
    <p:extLst>
      <p:ext uri="{BB962C8B-B14F-4D97-AF65-F5344CB8AC3E}">
        <p14:creationId xmlns:p14="http://schemas.microsoft.com/office/powerpoint/2010/main" val="280123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8F26335-A580-4835-8C07-284111D1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17" y="558165"/>
            <a:ext cx="6073220" cy="57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0AC0196-20B7-4BA6-A406-B0B79C2F0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1" y="905933"/>
            <a:ext cx="620274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Prioritize the Biosphere and Social Relations Over the Market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Bottom line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model</a:t>
            </a:r>
            <a:endParaRPr lang="en-CA" dirty="0"/>
          </a:p>
        </p:txBody>
      </p:sp>
      <p:pic>
        <p:nvPicPr>
          <p:cNvPr id="3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89358E2-8ECD-4362-9111-522C25B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2" y="2582863"/>
            <a:ext cx="4138893" cy="3378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4" y="2582334"/>
            <a:ext cx="390097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0D2887D-4DA1-4041-B1DF-91CAAD28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9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8D5BBE6-5FD5-492A-9EE4-1C69D014C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46" y="155146"/>
            <a:ext cx="6197508" cy="61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0AC055-3386-4B11-B9FF-554B53A6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492280"/>
            <a:ext cx="6231764" cy="5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7C680EA-96E8-46FC-A281-A3557672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0"/>
            <a:ext cx="570585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61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295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Avenir Black</vt:lpstr>
      <vt:lpstr>Avenir Next</vt:lpstr>
      <vt:lpstr>Calibri</vt:lpstr>
      <vt:lpstr>Calibri Light</vt:lpstr>
      <vt:lpstr>Helvetica</vt:lpstr>
      <vt:lpstr>Retrospect</vt:lpstr>
      <vt:lpstr>Urban Agriculture</vt:lpstr>
      <vt:lpstr>Food Systems</vt:lpstr>
      <vt:lpstr>PowerPoint Presentation</vt:lpstr>
      <vt:lpstr>PowerPoint Presentation</vt:lpstr>
      <vt:lpstr>Prioritize the Biosphere and Social Relations Over the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Ecological Cycles</vt:lpstr>
      <vt:lpstr>Polycultures</vt:lpstr>
      <vt:lpstr>Designing an Ecological Garden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Agriculture</dc:title>
  <dc:creator>Erik Chevrier</dc:creator>
  <cp:lastModifiedBy>Erik Chevrier</cp:lastModifiedBy>
  <cp:revision>2</cp:revision>
  <dcterms:created xsi:type="dcterms:W3CDTF">2020-11-27T10:06:45Z</dcterms:created>
  <dcterms:modified xsi:type="dcterms:W3CDTF">2020-11-27T16:18:02Z</dcterms:modified>
</cp:coreProperties>
</file>