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4" r:id="rId3"/>
    <p:sldId id="275" r:id="rId4"/>
    <p:sldId id="277" r:id="rId5"/>
    <p:sldId id="278" r:id="rId6"/>
    <p:sldId id="279" r:id="rId7"/>
    <p:sldId id="270" r:id="rId8"/>
    <p:sldId id="280" r:id="rId9"/>
    <p:sldId id="281" r:id="rId10"/>
    <p:sldId id="282" r:id="rId11"/>
    <p:sldId id="283" r:id="rId12"/>
    <p:sldId id="284" r:id="rId13"/>
    <p:sldId id="286" r:id="rId14"/>
    <p:sldId id="287" r:id="rId15"/>
    <p:sldId id="288"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19" autoAdjust="0"/>
  </p:normalViewPr>
  <p:slideViewPr>
    <p:cSldViewPr snapToGrid="0">
      <p:cViewPr varScale="1">
        <p:scale>
          <a:sx n="87" d="100"/>
          <a:sy n="87" d="100"/>
        </p:scale>
        <p:origin x="6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2020-11-12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2020-11-12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2020-11-12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2020-11-12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2020-11-12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2020-11-12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Interpersonal Attraction</a:t>
            </a:r>
          </a:p>
          <a:p>
            <a:r>
              <a:rPr lang="en-CA" dirty="0"/>
              <a:t>Erik Chevrier</a:t>
            </a:r>
          </a:p>
          <a:p>
            <a:r>
              <a:rPr lang="en-CA" dirty="0"/>
              <a:t>www.erikchevrier.ca</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B636-6C2D-4A39-9E12-4AFD0E7D2035}"/>
              </a:ext>
            </a:extLst>
          </p:cNvPr>
          <p:cNvSpPr>
            <a:spLocks noGrp="1"/>
          </p:cNvSpPr>
          <p:nvPr>
            <p:ph type="title"/>
          </p:nvPr>
        </p:nvSpPr>
        <p:spPr/>
        <p:txBody>
          <a:bodyPr/>
          <a:lstStyle/>
          <a:p>
            <a:r>
              <a:rPr lang="en-US" dirty="0"/>
              <a:t>Maintaining Close Relationships</a:t>
            </a:r>
          </a:p>
        </p:txBody>
      </p:sp>
      <p:sp>
        <p:nvSpPr>
          <p:cNvPr id="3" name="Content Placeholder 2">
            <a:extLst>
              <a:ext uri="{FF2B5EF4-FFF2-40B4-BE49-F238E27FC236}">
                <a16:creationId xmlns:a16="http://schemas.microsoft.com/office/drawing/2014/main" id="{7A916AA3-3E3F-4AF0-B253-906B001DF59F}"/>
              </a:ext>
            </a:extLst>
          </p:cNvPr>
          <p:cNvSpPr>
            <a:spLocks noGrp="1"/>
          </p:cNvSpPr>
          <p:nvPr>
            <p:ph idx="1"/>
          </p:nvPr>
        </p:nvSpPr>
        <p:spPr/>
        <p:txBody>
          <a:bodyPr>
            <a:normAutofit fontScale="92500" lnSpcReduction="10000"/>
          </a:bodyPr>
          <a:lstStyle/>
          <a:p>
            <a:r>
              <a:rPr lang="en-US" b="1" dirty="0"/>
              <a:t>Social exchange theory – </a:t>
            </a:r>
            <a:r>
              <a:rPr lang="en-US" dirty="0"/>
              <a:t>the theory that how people feel about a relationship depends on their perceptions of the rewards and costs of the relationship, the kind of relationship they deserve, and the probability that they could have a better relationship with someone else. </a:t>
            </a:r>
          </a:p>
          <a:p>
            <a:r>
              <a:rPr lang="en-US" b="1" dirty="0"/>
              <a:t>Reward/cost ratio – </a:t>
            </a:r>
            <a:r>
              <a:rPr lang="en-US" dirty="0"/>
              <a:t>the notion that there is a balance between the rewards that come from the relationship and the personal cost of maintaining the relationship; if the ratio is not favourable, the result is the dissatisfaction with the relationship. </a:t>
            </a:r>
          </a:p>
          <a:p>
            <a:r>
              <a:rPr lang="en-US" b="1" dirty="0"/>
              <a:t>Comparison level – </a:t>
            </a:r>
            <a:r>
              <a:rPr lang="en-US" dirty="0"/>
              <a:t>people’s expectations about the level of rewards and costs that they deserve. </a:t>
            </a:r>
          </a:p>
          <a:p>
            <a:r>
              <a:rPr lang="en-US" b="1" dirty="0"/>
              <a:t>Comparison level for alternatives – </a:t>
            </a:r>
            <a:r>
              <a:rPr lang="en-US" dirty="0"/>
              <a:t>people’s expectation about the level of rewards and costs they would receive in an alternative relationship. </a:t>
            </a:r>
          </a:p>
          <a:p>
            <a:r>
              <a:rPr lang="en-US" b="1" dirty="0"/>
              <a:t>Investment Model – </a:t>
            </a:r>
            <a:r>
              <a:rPr lang="en-US" dirty="0"/>
              <a:t>the theory that people’s commitment to a relationship depends on their satisfaction with the relationship in terms of rewards, costs, and comparison level for alternatives; and how much they have invested (tangible &amp; intangible) in the relationship that would be lost if they leave it (see next slide).</a:t>
            </a:r>
          </a:p>
          <a:p>
            <a:endParaRPr lang="en-US" dirty="0"/>
          </a:p>
        </p:txBody>
      </p:sp>
    </p:spTree>
    <p:extLst>
      <p:ext uri="{BB962C8B-B14F-4D97-AF65-F5344CB8AC3E}">
        <p14:creationId xmlns:p14="http://schemas.microsoft.com/office/powerpoint/2010/main" val="286328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233C0-0CC1-4B95-A341-D2AA0B3544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kern="1200" spc="-50" baseline="0">
                <a:solidFill>
                  <a:schemeClr val="tx1">
                    <a:lumMod val="85000"/>
                    <a:lumOff val="15000"/>
                  </a:schemeClr>
                </a:solidFill>
                <a:latin typeface="+mj-lt"/>
                <a:ea typeface="+mj-ea"/>
                <a:cs typeface="+mj-cs"/>
              </a:rPr>
              <a:t>Investment Model of Commitment </a:t>
            </a:r>
          </a:p>
        </p:txBody>
      </p:sp>
      <p:pic>
        <p:nvPicPr>
          <p:cNvPr id="5" name="Content Placeholder 4" descr="A screenshot of a cell phone&#10;&#10;Description automatically generated">
            <a:extLst>
              <a:ext uri="{FF2B5EF4-FFF2-40B4-BE49-F238E27FC236}">
                <a16:creationId xmlns:a16="http://schemas.microsoft.com/office/drawing/2014/main" id="{6C6A7558-FEC5-4C4A-A775-B3F75B761B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661480"/>
            <a:ext cx="6912217" cy="5011357"/>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90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32ED4-184F-4B60-AD64-AB19E5F3A31A}"/>
              </a:ext>
            </a:extLst>
          </p:cNvPr>
          <p:cNvSpPr>
            <a:spLocks noGrp="1"/>
          </p:cNvSpPr>
          <p:nvPr>
            <p:ph type="title"/>
          </p:nvPr>
        </p:nvSpPr>
        <p:spPr>
          <a:xfrm>
            <a:off x="6411685" y="634946"/>
            <a:ext cx="5127171" cy="1450757"/>
          </a:xfrm>
        </p:spPr>
        <p:txBody>
          <a:bodyPr>
            <a:normAutofit/>
          </a:bodyPr>
          <a:lstStyle/>
          <a:p>
            <a:r>
              <a:rPr lang="en-US" sz="4800"/>
              <a:t>Equity Theory</a:t>
            </a:r>
          </a:p>
        </p:txBody>
      </p:sp>
      <p:pic>
        <p:nvPicPr>
          <p:cNvPr id="7" name="Picture 6" descr="A close up of text on a white background&#10;&#10;Description automatically generated">
            <a:extLst>
              <a:ext uri="{FF2B5EF4-FFF2-40B4-BE49-F238E27FC236}">
                <a16:creationId xmlns:a16="http://schemas.microsoft.com/office/drawing/2014/main" id="{57C37DBB-BB71-4C9C-AE4D-98E2778EC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26" y="645106"/>
            <a:ext cx="4985359" cy="5247747"/>
          </a:xfrm>
          <a:prstGeom prst="rect">
            <a:avLst/>
          </a:prstGeom>
        </p:spPr>
      </p:pic>
      <p:cxnSp>
        <p:nvCxnSpPr>
          <p:cNvPr id="14"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EDB2B9-4820-426A-8CBC-A94504ED5134}"/>
              </a:ext>
            </a:extLst>
          </p:cNvPr>
          <p:cNvSpPr>
            <a:spLocks noGrp="1"/>
          </p:cNvSpPr>
          <p:nvPr>
            <p:ph idx="1"/>
          </p:nvPr>
        </p:nvSpPr>
        <p:spPr>
          <a:xfrm>
            <a:off x="6411684" y="2198914"/>
            <a:ext cx="5127172" cy="3670180"/>
          </a:xfrm>
        </p:spPr>
        <p:txBody>
          <a:bodyPr>
            <a:normAutofit/>
          </a:bodyPr>
          <a:lstStyle/>
          <a:p>
            <a:r>
              <a:rPr lang="en-US" sz="2000" b="1" dirty="0"/>
              <a:t>Equity theory – </a:t>
            </a:r>
            <a:r>
              <a:rPr lang="en-US" sz="2000" dirty="0"/>
              <a:t>the theory that people are happiest with relationships in which the rewards and costs that a person experiences and the contributions that they make to the relationship are roughly equal to the rewards, costs, and contributions of the other person. </a:t>
            </a:r>
          </a:p>
          <a:p>
            <a:r>
              <a:rPr lang="en-US" sz="2000" b="1" dirty="0"/>
              <a:t>Exchange relationships – </a:t>
            </a:r>
            <a:r>
              <a:rPr lang="en-US" sz="2000" dirty="0"/>
              <a:t>relationships governed by the need for equity. </a:t>
            </a:r>
          </a:p>
          <a:p>
            <a:r>
              <a:rPr lang="en-US" sz="2000" b="1" dirty="0"/>
              <a:t>Communal relationships – </a:t>
            </a:r>
            <a:r>
              <a:rPr lang="en-US" sz="2000" dirty="0"/>
              <a:t>relationships in which people’s primary concern is being responsive to the other person’s needs. </a:t>
            </a:r>
          </a:p>
          <a:p>
            <a:endParaRPr lang="en-US" sz="2000" dirty="0"/>
          </a:p>
          <a:p>
            <a:endParaRPr lang="en-US" sz="2000" dirty="0"/>
          </a:p>
        </p:txBody>
      </p:sp>
      <p:sp>
        <p:nvSpPr>
          <p:cNvPr id="16"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011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9676-B166-4AA0-8424-EAEF5D615BD6}"/>
              </a:ext>
            </a:extLst>
          </p:cNvPr>
          <p:cNvSpPr>
            <a:spLocks noGrp="1"/>
          </p:cNvSpPr>
          <p:nvPr>
            <p:ph type="title"/>
          </p:nvPr>
        </p:nvSpPr>
        <p:spPr/>
        <p:txBody>
          <a:bodyPr/>
          <a:lstStyle/>
          <a:p>
            <a:r>
              <a:rPr lang="en-US" dirty="0"/>
              <a:t>Maintaining Close Relationships</a:t>
            </a:r>
          </a:p>
        </p:txBody>
      </p:sp>
      <p:sp>
        <p:nvSpPr>
          <p:cNvPr id="3" name="Content Placeholder 2">
            <a:extLst>
              <a:ext uri="{FF2B5EF4-FFF2-40B4-BE49-F238E27FC236}">
                <a16:creationId xmlns:a16="http://schemas.microsoft.com/office/drawing/2014/main" id="{027CF8B7-C7A7-49AC-9D60-5741F80A6E78}"/>
              </a:ext>
            </a:extLst>
          </p:cNvPr>
          <p:cNvSpPr>
            <a:spLocks noGrp="1"/>
          </p:cNvSpPr>
          <p:nvPr>
            <p:ph idx="1"/>
          </p:nvPr>
        </p:nvSpPr>
        <p:spPr/>
        <p:txBody>
          <a:bodyPr>
            <a:normAutofit lnSpcReduction="10000"/>
          </a:bodyPr>
          <a:lstStyle/>
          <a:p>
            <a:r>
              <a:rPr lang="en-US" dirty="0"/>
              <a:t>Role of commitment: </a:t>
            </a:r>
          </a:p>
          <a:p>
            <a:pPr lvl="1"/>
            <a:r>
              <a:rPr lang="en-US" dirty="0"/>
              <a:t>People who report low commitment also report more attraction to ‘alternatives’</a:t>
            </a:r>
          </a:p>
          <a:p>
            <a:pPr lvl="1"/>
            <a:r>
              <a:rPr lang="en-US" dirty="0"/>
              <a:t>People who report high commitment engage in ‘relation maintenance efforts’ and report less attraction to ‘alternatives’ </a:t>
            </a:r>
          </a:p>
          <a:p>
            <a:pPr lvl="1"/>
            <a:r>
              <a:rPr lang="en-US" dirty="0"/>
              <a:t>People who report high commitment are more likely to forgive transgressions</a:t>
            </a:r>
          </a:p>
          <a:p>
            <a:pPr lvl="1"/>
            <a:r>
              <a:rPr lang="en-US" dirty="0"/>
              <a:t>Relationship identification relates to commitment </a:t>
            </a:r>
          </a:p>
          <a:p>
            <a:pPr lvl="1"/>
            <a:r>
              <a:rPr lang="en-US" dirty="0"/>
              <a:t>Relationship commitment can be primed</a:t>
            </a:r>
          </a:p>
          <a:p>
            <a:pPr lvl="1"/>
            <a:r>
              <a:rPr lang="en-US" dirty="0"/>
              <a:t>Positive illusions (idealization of our romantic relationships and partners in order to maintain that relationship) – we maintain our relationship by finding redeeming features in our partner. </a:t>
            </a:r>
          </a:p>
          <a:p>
            <a:pPr lvl="2"/>
            <a:r>
              <a:rPr lang="en-US" dirty="0"/>
              <a:t>The more partners idealize each other, the more satisfying the relationship </a:t>
            </a:r>
          </a:p>
          <a:p>
            <a:pPr lvl="2"/>
            <a:r>
              <a:rPr lang="en-US" dirty="0"/>
              <a:t>Self-fulfilling prophecy</a:t>
            </a:r>
          </a:p>
          <a:p>
            <a:pPr lvl="1"/>
            <a:r>
              <a:rPr lang="en-US" dirty="0"/>
              <a:t>Sex differences? </a:t>
            </a:r>
          </a:p>
          <a:p>
            <a:pPr lvl="2"/>
            <a:r>
              <a:rPr lang="en-US" dirty="0"/>
              <a:t>Men less likely to express commitment to current partner</a:t>
            </a:r>
          </a:p>
          <a:p>
            <a:pPr lvl="2"/>
            <a:r>
              <a:rPr lang="en-US" dirty="0"/>
              <a:t>Women hold more positive illusions about their partner</a:t>
            </a:r>
          </a:p>
          <a:p>
            <a:pPr lvl="1"/>
            <a:endParaRPr lang="en-US" dirty="0"/>
          </a:p>
        </p:txBody>
      </p:sp>
    </p:spTree>
    <p:extLst>
      <p:ext uri="{BB962C8B-B14F-4D97-AF65-F5344CB8AC3E}">
        <p14:creationId xmlns:p14="http://schemas.microsoft.com/office/powerpoint/2010/main" val="158439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8685-A830-4B05-BF71-63867EEDF715}"/>
              </a:ext>
            </a:extLst>
          </p:cNvPr>
          <p:cNvSpPr>
            <a:spLocks noGrp="1"/>
          </p:cNvSpPr>
          <p:nvPr>
            <p:ph type="title"/>
          </p:nvPr>
        </p:nvSpPr>
        <p:spPr/>
        <p:txBody>
          <a:bodyPr/>
          <a:lstStyle/>
          <a:p>
            <a:r>
              <a:rPr lang="en-US" dirty="0"/>
              <a:t>Ending Close Relationships</a:t>
            </a:r>
          </a:p>
        </p:txBody>
      </p:sp>
      <p:sp>
        <p:nvSpPr>
          <p:cNvPr id="3" name="Content Placeholder 2">
            <a:extLst>
              <a:ext uri="{FF2B5EF4-FFF2-40B4-BE49-F238E27FC236}">
                <a16:creationId xmlns:a16="http://schemas.microsoft.com/office/drawing/2014/main" id="{C35B06D8-532E-47EC-AFC5-C96B100D3F59}"/>
              </a:ext>
            </a:extLst>
          </p:cNvPr>
          <p:cNvSpPr>
            <a:spLocks noGrp="1"/>
          </p:cNvSpPr>
          <p:nvPr>
            <p:ph idx="1"/>
          </p:nvPr>
        </p:nvSpPr>
        <p:spPr/>
        <p:txBody>
          <a:bodyPr>
            <a:normAutofit fontScale="85000" lnSpcReduction="20000"/>
          </a:bodyPr>
          <a:lstStyle/>
          <a:p>
            <a:r>
              <a:rPr lang="en-US" dirty="0"/>
              <a:t>Why we end relationships:</a:t>
            </a:r>
          </a:p>
          <a:p>
            <a:pPr lvl="1"/>
            <a:r>
              <a:rPr lang="en-US" dirty="0"/>
              <a:t>No longer present</a:t>
            </a:r>
          </a:p>
          <a:p>
            <a:pPr lvl="1"/>
            <a:r>
              <a:rPr lang="en-US" dirty="0"/>
              <a:t>Dissimilarity</a:t>
            </a:r>
          </a:p>
          <a:p>
            <a:pPr lvl="1"/>
            <a:r>
              <a:rPr lang="en-US" dirty="0"/>
              <a:t>Fatal attraction – qualities that were attractive are no longer attractive (better alternatives)</a:t>
            </a:r>
          </a:p>
          <a:p>
            <a:pPr lvl="1"/>
            <a:r>
              <a:rPr lang="en-US" dirty="0"/>
              <a:t>Social exchange – rewards are low </a:t>
            </a:r>
          </a:p>
          <a:p>
            <a:pPr lvl="1"/>
            <a:r>
              <a:rPr lang="en-US" dirty="0"/>
              <a:t>Equity – Inequitable relations</a:t>
            </a:r>
          </a:p>
          <a:p>
            <a:pPr lvl="1"/>
            <a:r>
              <a:rPr lang="en-US" dirty="0"/>
              <a:t>Boredom</a:t>
            </a:r>
          </a:p>
          <a:p>
            <a:pPr lvl="1"/>
            <a:endParaRPr lang="en-US" dirty="0"/>
          </a:p>
          <a:p>
            <a:r>
              <a:rPr lang="en-US" dirty="0"/>
              <a:t>Breaking up</a:t>
            </a:r>
          </a:p>
          <a:p>
            <a:pPr lvl="1"/>
            <a:r>
              <a:rPr lang="en-US" dirty="0"/>
              <a:t>Harder for the person who was ‘dumped’ – especially if their commitment level was high</a:t>
            </a:r>
          </a:p>
          <a:p>
            <a:pPr lvl="1"/>
            <a:r>
              <a:rPr lang="en-US" dirty="0"/>
              <a:t>Instigator can feel guilt or unhappiness</a:t>
            </a:r>
          </a:p>
          <a:p>
            <a:pPr lvl="1"/>
            <a:r>
              <a:rPr lang="en-US" dirty="0"/>
              <a:t>Less hard if there are interesting alternatives</a:t>
            </a:r>
          </a:p>
          <a:p>
            <a:pPr lvl="1"/>
            <a:r>
              <a:rPr lang="en-US" dirty="0"/>
              <a:t>People often use passive avoidance strategies</a:t>
            </a:r>
          </a:p>
          <a:p>
            <a:pPr lvl="1"/>
            <a:r>
              <a:rPr lang="en-US" dirty="0"/>
              <a:t>Four strategies:</a:t>
            </a:r>
          </a:p>
          <a:p>
            <a:pPr lvl="2"/>
            <a:r>
              <a:rPr lang="en-US" dirty="0"/>
              <a:t>Withdrawal/avoidance, positive tone, manipulation strategies, open confrontation. </a:t>
            </a:r>
          </a:p>
          <a:p>
            <a:pPr lvl="1"/>
            <a:endParaRPr lang="en-US" dirty="0"/>
          </a:p>
        </p:txBody>
      </p:sp>
    </p:spTree>
    <p:extLst>
      <p:ext uri="{BB962C8B-B14F-4D97-AF65-F5344CB8AC3E}">
        <p14:creationId xmlns:p14="http://schemas.microsoft.com/office/powerpoint/2010/main" val="232150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50F5-CEAC-4DB6-ACFB-C1C1FC3A7E45}"/>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5C1C8EAB-8E2C-47D5-944D-04B0B9B12089}"/>
              </a:ext>
            </a:extLst>
          </p:cNvPr>
          <p:cNvSpPr>
            <a:spLocks noGrp="1"/>
          </p:cNvSpPr>
          <p:nvPr>
            <p:ph idx="1"/>
          </p:nvPr>
        </p:nvSpPr>
        <p:spPr/>
        <p:txBody>
          <a:bodyPr>
            <a:normAutofit fontScale="25000" lnSpcReduction="20000"/>
          </a:bodyPr>
          <a:lstStyle/>
          <a:p>
            <a:r>
              <a:rPr lang="en-US" dirty="0"/>
              <a:t>What causes attraction?</a:t>
            </a:r>
          </a:p>
          <a:p>
            <a:r>
              <a:rPr lang="en-US" dirty="0"/>
              <a:t>What is the propinquity effect?</a:t>
            </a:r>
          </a:p>
          <a:p>
            <a:r>
              <a:rPr lang="en-US" dirty="0"/>
              <a:t>What is the mere exposure effect?</a:t>
            </a:r>
          </a:p>
          <a:p>
            <a:r>
              <a:rPr lang="en-US" dirty="0"/>
              <a:t>What is the rich get richer and social compensation hypothesis?</a:t>
            </a:r>
          </a:p>
          <a:p>
            <a:r>
              <a:rPr lang="en-US" dirty="0"/>
              <a:t>Why does similarity cause attraction? </a:t>
            </a:r>
          </a:p>
          <a:p>
            <a:r>
              <a:rPr lang="en-US" dirty="0"/>
              <a:t>What is reciprocal liking? Why is this important? </a:t>
            </a:r>
          </a:p>
          <a:p>
            <a:r>
              <a:rPr lang="en-US" dirty="0"/>
              <a:t>What does physical attraction have to do with liking someone? Why is this important?</a:t>
            </a:r>
          </a:p>
          <a:p>
            <a:r>
              <a:rPr lang="en-US" dirty="0"/>
              <a:t>What does the misattribution of arousal have to do with liking? </a:t>
            </a:r>
          </a:p>
          <a:p>
            <a:r>
              <a:rPr lang="en-US" dirty="0"/>
              <a:t>How do we form close relationships? </a:t>
            </a:r>
          </a:p>
          <a:p>
            <a:r>
              <a:rPr lang="en-US" dirty="0"/>
              <a:t>What is companionate and passionate love? </a:t>
            </a:r>
          </a:p>
          <a:p>
            <a:r>
              <a:rPr lang="en-US" dirty="0"/>
              <a:t>What are the components of Steinberg's theory of love?  What is fatuous love? What is companionate love? What is  romantic love? What is  consummate love?</a:t>
            </a:r>
          </a:p>
          <a:p>
            <a:r>
              <a:rPr lang="en-US" dirty="0"/>
              <a:t>Why do we love? What are evolutionary theories of love? What are some critiques of evolutionary theories of love?  </a:t>
            </a:r>
          </a:p>
          <a:p>
            <a:r>
              <a:rPr lang="en-US" dirty="0"/>
              <a:t>What are the three main attachment styles? What do attachment styles say about forming adult relationships? How do we develop attachment styles? What are the two forms of avoidant attachment styles?</a:t>
            </a:r>
          </a:p>
          <a:p>
            <a:r>
              <a:rPr lang="en-US" dirty="0"/>
              <a:t>How do we maintain close relationships? </a:t>
            </a:r>
          </a:p>
          <a:p>
            <a:r>
              <a:rPr lang="en-US" dirty="0"/>
              <a:t>What is  the investment model of commitment? </a:t>
            </a:r>
          </a:p>
          <a:p>
            <a:r>
              <a:rPr lang="en-US" dirty="0"/>
              <a:t> What is equity theory? What is a communal and exchange relationship? </a:t>
            </a:r>
          </a:p>
          <a:p>
            <a:r>
              <a:rPr lang="en-US" dirty="0"/>
              <a:t>What is the role of commitment in maintaining close relationships? </a:t>
            </a:r>
          </a:p>
          <a:p>
            <a:r>
              <a:rPr lang="en-US" dirty="0"/>
              <a:t>How do we end close relationships? With lovers? </a:t>
            </a:r>
            <a:r>
              <a:rPr lang="en-US"/>
              <a:t>With friends? </a:t>
            </a:r>
            <a:endParaRPr lang="en-US" dirty="0"/>
          </a:p>
          <a:p>
            <a:endParaRPr lang="en-US" dirty="0"/>
          </a:p>
          <a:p>
            <a:endParaRPr lang="en-US" dirty="0"/>
          </a:p>
          <a:p>
            <a:endParaRPr lang="en-US" dirty="0"/>
          </a:p>
          <a:p>
            <a:endParaRPr lang="en-US" dirty="0"/>
          </a:p>
          <a:p>
            <a:r>
              <a:rPr lang="en-US" dirty="0"/>
              <a:t> </a:t>
            </a:r>
          </a:p>
          <a:p>
            <a:endParaRPr lang="en-US" dirty="0"/>
          </a:p>
          <a:p>
            <a:endParaRPr lang="en-US" dirty="0"/>
          </a:p>
          <a:p>
            <a:r>
              <a:rPr lang="en-US" dirty="0"/>
              <a:t> </a:t>
            </a:r>
          </a:p>
          <a:p>
            <a:r>
              <a:rPr lang="en-US" dirty="0"/>
              <a:t>  </a:t>
            </a:r>
          </a:p>
          <a:p>
            <a:endParaRPr lang="en-US" dirty="0"/>
          </a:p>
          <a:p>
            <a:endParaRPr lang="en-US" dirty="0"/>
          </a:p>
        </p:txBody>
      </p:sp>
    </p:spTree>
    <p:extLst>
      <p:ext uri="{BB962C8B-B14F-4D97-AF65-F5344CB8AC3E}">
        <p14:creationId xmlns:p14="http://schemas.microsoft.com/office/powerpoint/2010/main" val="178785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F7BD-D9CF-4F9A-9D47-61A487FF8C8F}"/>
              </a:ext>
            </a:extLst>
          </p:cNvPr>
          <p:cNvSpPr>
            <a:spLocks noGrp="1"/>
          </p:cNvSpPr>
          <p:nvPr>
            <p:ph type="title"/>
          </p:nvPr>
        </p:nvSpPr>
        <p:spPr/>
        <p:txBody>
          <a:bodyPr/>
          <a:lstStyle/>
          <a:p>
            <a:r>
              <a:rPr lang="en-US" dirty="0"/>
              <a:t>What Causes Attraction?</a:t>
            </a:r>
          </a:p>
        </p:txBody>
      </p:sp>
      <p:sp>
        <p:nvSpPr>
          <p:cNvPr id="3" name="Content Placeholder 2">
            <a:extLst>
              <a:ext uri="{FF2B5EF4-FFF2-40B4-BE49-F238E27FC236}">
                <a16:creationId xmlns:a16="http://schemas.microsoft.com/office/drawing/2014/main" id="{06DEB150-2B65-4314-A861-3C2BF94E8265}"/>
              </a:ext>
            </a:extLst>
          </p:cNvPr>
          <p:cNvSpPr>
            <a:spLocks noGrp="1"/>
          </p:cNvSpPr>
          <p:nvPr>
            <p:ph idx="1"/>
          </p:nvPr>
        </p:nvSpPr>
        <p:spPr/>
        <p:txBody>
          <a:bodyPr/>
          <a:lstStyle/>
          <a:p>
            <a:r>
              <a:rPr lang="en-US" dirty="0"/>
              <a:t>Making and maintaining friendships, and having positive warn relationships lead to happiness. </a:t>
            </a:r>
          </a:p>
          <a:p>
            <a:r>
              <a:rPr lang="en-US" dirty="0"/>
              <a:t>Relatedness is a psychological need.</a:t>
            </a:r>
          </a:p>
          <a:p>
            <a:r>
              <a:rPr lang="en-US" dirty="0"/>
              <a:t>Absence of meaningful relationships with others makes people feel lonely, worthless, hopeless, helpless, powerless, and alienated. </a:t>
            </a:r>
          </a:p>
          <a:p>
            <a:r>
              <a:rPr lang="en-US" dirty="0"/>
              <a:t>A central human motivation is “self-expansion” – a desire to overlap or blend with another person, so that you have access to the person’s knowledge, insights, and experiences that broaden and deepen our own experiences in life.</a:t>
            </a:r>
          </a:p>
        </p:txBody>
      </p:sp>
    </p:spTree>
    <p:extLst>
      <p:ext uri="{BB962C8B-B14F-4D97-AF65-F5344CB8AC3E}">
        <p14:creationId xmlns:p14="http://schemas.microsoft.com/office/powerpoint/2010/main" val="350484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7A0A-EC55-4D93-8208-662EA7FD552F}"/>
              </a:ext>
            </a:extLst>
          </p:cNvPr>
          <p:cNvSpPr>
            <a:spLocks noGrp="1"/>
          </p:cNvSpPr>
          <p:nvPr>
            <p:ph type="title"/>
          </p:nvPr>
        </p:nvSpPr>
        <p:spPr/>
        <p:txBody>
          <a:bodyPr/>
          <a:lstStyle/>
          <a:p>
            <a:r>
              <a:rPr lang="en-US" dirty="0"/>
              <a:t>What Causes Attraction?</a:t>
            </a:r>
          </a:p>
        </p:txBody>
      </p:sp>
      <p:sp>
        <p:nvSpPr>
          <p:cNvPr id="3" name="Content Placeholder 2">
            <a:extLst>
              <a:ext uri="{FF2B5EF4-FFF2-40B4-BE49-F238E27FC236}">
                <a16:creationId xmlns:a16="http://schemas.microsoft.com/office/drawing/2014/main" id="{1067F99B-AC84-4A3C-8CC8-D9ED438653EC}"/>
              </a:ext>
            </a:extLst>
          </p:cNvPr>
          <p:cNvSpPr>
            <a:spLocks noGrp="1"/>
          </p:cNvSpPr>
          <p:nvPr>
            <p:ph idx="1"/>
          </p:nvPr>
        </p:nvSpPr>
        <p:spPr/>
        <p:txBody>
          <a:bodyPr/>
          <a:lstStyle/>
          <a:p>
            <a:r>
              <a:rPr lang="en-US" b="1" dirty="0"/>
              <a:t>Propinquity Effect – </a:t>
            </a:r>
            <a:r>
              <a:rPr lang="en-US" dirty="0"/>
              <a:t>The finding that the more we see and interact with people, the more likely they are to become our friends. </a:t>
            </a:r>
          </a:p>
          <a:p>
            <a:r>
              <a:rPr lang="en-US" b="1" dirty="0"/>
              <a:t>Mere Exposure Effect – </a:t>
            </a:r>
            <a:r>
              <a:rPr lang="en-US" dirty="0"/>
              <a:t>The more exposure we have to a stimulus, the more apt we are to like it. </a:t>
            </a:r>
          </a:p>
          <a:p>
            <a:r>
              <a:rPr lang="en-US" b="1" dirty="0"/>
              <a:t>Forming Relationships Online – </a:t>
            </a:r>
          </a:p>
          <a:p>
            <a:pPr lvl="1"/>
            <a:r>
              <a:rPr lang="en-US" dirty="0"/>
              <a:t>‘rich get richer’</a:t>
            </a:r>
          </a:p>
          <a:p>
            <a:pPr lvl="1"/>
            <a:r>
              <a:rPr lang="en-US" dirty="0"/>
              <a:t>social compensation hypothesis</a:t>
            </a:r>
          </a:p>
        </p:txBody>
      </p:sp>
      <p:pic>
        <p:nvPicPr>
          <p:cNvPr id="5" name="Picture 4" descr="A screenshot of a social media post&#10;&#10;Description automatically generated">
            <a:extLst>
              <a:ext uri="{FF2B5EF4-FFF2-40B4-BE49-F238E27FC236}">
                <a16:creationId xmlns:a16="http://schemas.microsoft.com/office/drawing/2014/main" id="{8A81D2B7-42F5-44BB-A2E6-DED666675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94" y="4094734"/>
            <a:ext cx="4907254" cy="2051814"/>
          </a:xfrm>
          <a:prstGeom prst="rect">
            <a:avLst/>
          </a:prstGeom>
        </p:spPr>
      </p:pic>
      <p:sp>
        <p:nvSpPr>
          <p:cNvPr id="7" name="TextBox 6">
            <a:extLst>
              <a:ext uri="{FF2B5EF4-FFF2-40B4-BE49-F238E27FC236}">
                <a16:creationId xmlns:a16="http://schemas.microsoft.com/office/drawing/2014/main" id="{468A0A4F-84AA-4972-9463-8B080602F18C}"/>
              </a:ext>
            </a:extLst>
          </p:cNvPr>
          <p:cNvSpPr txBox="1"/>
          <p:nvPr/>
        </p:nvSpPr>
        <p:spPr>
          <a:xfrm>
            <a:off x="8163763" y="3283771"/>
            <a:ext cx="3196743" cy="2585323"/>
          </a:xfrm>
          <a:prstGeom prst="rect">
            <a:avLst/>
          </a:prstGeom>
          <a:noFill/>
        </p:spPr>
        <p:txBody>
          <a:bodyPr wrap="square" rtlCol="0">
            <a:spAutoFit/>
          </a:bodyPr>
          <a:lstStyle/>
          <a:p>
            <a:pPr marL="285750" indent="-285750">
              <a:buFontTx/>
              <a:buChar char="-"/>
            </a:pPr>
            <a:r>
              <a:rPr lang="en-US" dirty="0"/>
              <a:t>65% mentioned someone who lived in the same building </a:t>
            </a:r>
          </a:p>
          <a:p>
            <a:pPr marL="285750" indent="-285750">
              <a:buFontTx/>
              <a:buChar char="-"/>
            </a:pPr>
            <a:r>
              <a:rPr lang="en-US" dirty="0"/>
              <a:t>41% next door</a:t>
            </a:r>
          </a:p>
          <a:p>
            <a:pPr marL="285750" indent="-285750">
              <a:buFontTx/>
              <a:buChar char="-"/>
            </a:pPr>
            <a:r>
              <a:rPr lang="en-US" dirty="0"/>
              <a:t>22% two doors down</a:t>
            </a:r>
          </a:p>
          <a:p>
            <a:pPr marL="285750" indent="-285750">
              <a:buFontTx/>
              <a:buChar char="-"/>
            </a:pPr>
            <a:r>
              <a:rPr lang="en-US" dirty="0"/>
              <a:t>10% end of hall</a:t>
            </a:r>
          </a:p>
          <a:p>
            <a:pPr marL="285750" indent="-285750">
              <a:buFontTx/>
              <a:buChar char="-"/>
            </a:pPr>
            <a:endParaRPr lang="en-US" dirty="0"/>
          </a:p>
          <a:p>
            <a:pPr marL="285750" indent="-285750">
              <a:buFontTx/>
              <a:buChar char="-"/>
            </a:pPr>
            <a:r>
              <a:rPr lang="en-US" dirty="0"/>
              <a:t>Functional distance a factor too</a:t>
            </a:r>
          </a:p>
        </p:txBody>
      </p:sp>
    </p:spTree>
    <p:extLst>
      <p:ext uri="{BB962C8B-B14F-4D97-AF65-F5344CB8AC3E}">
        <p14:creationId xmlns:p14="http://schemas.microsoft.com/office/powerpoint/2010/main" val="268110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9808-19AF-47A1-8248-06B9ACDDB5C9}"/>
              </a:ext>
            </a:extLst>
          </p:cNvPr>
          <p:cNvSpPr>
            <a:spLocks noGrp="1"/>
          </p:cNvSpPr>
          <p:nvPr>
            <p:ph type="title"/>
          </p:nvPr>
        </p:nvSpPr>
        <p:spPr/>
        <p:txBody>
          <a:bodyPr/>
          <a:lstStyle/>
          <a:p>
            <a:r>
              <a:rPr lang="en-US" dirty="0"/>
              <a:t>What Causes Attraction?</a:t>
            </a:r>
          </a:p>
        </p:txBody>
      </p:sp>
      <p:sp>
        <p:nvSpPr>
          <p:cNvPr id="3" name="Content Placeholder 2">
            <a:extLst>
              <a:ext uri="{FF2B5EF4-FFF2-40B4-BE49-F238E27FC236}">
                <a16:creationId xmlns:a16="http://schemas.microsoft.com/office/drawing/2014/main" id="{19094688-1D19-4156-A243-CDD73A7123B8}"/>
              </a:ext>
            </a:extLst>
          </p:cNvPr>
          <p:cNvSpPr>
            <a:spLocks noGrp="1"/>
          </p:cNvSpPr>
          <p:nvPr>
            <p:ph idx="1"/>
          </p:nvPr>
        </p:nvSpPr>
        <p:spPr/>
        <p:txBody>
          <a:bodyPr>
            <a:normAutofit fontScale="92500" lnSpcReduction="10000"/>
          </a:bodyPr>
          <a:lstStyle/>
          <a:p>
            <a:r>
              <a:rPr lang="en-US" b="1" dirty="0"/>
              <a:t>Similarity: </a:t>
            </a:r>
          </a:p>
          <a:p>
            <a:r>
              <a:rPr lang="en-US" dirty="0"/>
              <a:t>We are attracted to people who are similar to us.</a:t>
            </a:r>
          </a:p>
          <a:p>
            <a:pPr lvl="1"/>
            <a:r>
              <a:rPr lang="en-US" dirty="0"/>
              <a:t>Values, attitudes, personalities (in mutual friendships), attachment style, leisure activities, interpersonal style and communication skills. </a:t>
            </a:r>
          </a:p>
          <a:p>
            <a:pPr lvl="1"/>
            <a:r>
              <a:rPr lang="en-US" dirty="0"/>
              <a:t>Stronger in individualist cultures.</a:t>
            </a:r>
          </a:p>
          <a:p>
            <a:pPr marL="201168" lvl="1" indent="0">
              <a:buNone/>
            </a:pPr>
            <a:endParaRPr lang="en-US" dirty="0"/>
          </a:p>
          <a:p>
            <a:pPr marL="201168" lvl="1" indent="0">
              <a:buNone/>
            </a:pPr>
            <a:r>
              <a:rPr lang="en-US" dirty="0"/>
              <a:t>Why? </a:t>
            </a:r>
          </a:p>
          <a:p>
            <a:pPr lvl="1"/>
            <a:r>
              <a:rPr lang="en-US" dirty="0"/>
              <a:t>We think similar people will be inclined to like us. </a:t>
            </a:r>
          </a:p>
          <a:p>
            <a:pPr lvl="1"/>
            <a:r>
              <a:rPr lang="en-US" dirty="0"/>
              <a:t>People who are similar to us provide social validation. </a:t>
            </a:r>
          </a:p>
          <a:p>
            <a:pPr lvl="1"/>
            <a:r>
              <a:rPr lang="en-US" dirty="0"/>
              <a:t>Rewards-of-interaction – we like to be around people we agree with (i.e. echo chambers). </a:t>
            </a:r>
          </a:p>
          <a:p>
            <a:pPr lvl="1"/>
            <a:endParaRPr lang="en-US" dirty="0"/>
          </a:p>
          <a:p>
            <a:pPr marL="201168" lvl="1" indent="0">
              <a:buNone/>
            </a:pPr>
            <a:r>
              <a:rPr lang="en-US" dirty="0"/>
              <a:t>Attraction can lead to perceptions of similarity too, although perceptions are not always accurate. </a:t>
            </a:r>
          </a:p>
          <a:p>
            <a:r>
              <a:rPr lang="en-US" dirty="0"/>
              <a:t>Complementarity – attraction to people who are opposite to us – is not well supported. </a:t>
            </a:r>
          </a:p>
          <a:p>
            <a:endParaRPr lang="en-US" dirty="0"/>
          </a:p>
        </p:txBody>
      </p:sp>
    </p:spTree>
    <p:extLst>
      <p:ext uri="{BB962C8B-B14F-4D97-AF65-F5344CB8AC3E}">
        <p14:creationId xmlns:p14="http://schemas.microsoft.com/office/powerpoint/2010/main" val="386911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539D-FC4F-4CB5-83BA-6E26D14A41D7}"/>
              </a:ext>
            </a:extLst>
          </p:cNvPr>
          <p:cNvSpPr>
            <a:spLocks noGrp="1"/>
          </p:cNvSpPr>
          <p:nvPr>
            <p:ph type="title"/>
          </p:nvPr>
        </p:nvSpPr>
        <p:spPr/>
        <p:txBody>
          <a:bodyPr/>
          <a:lstStyle/>
          <a:p>
            <a:r>
              <a:rPr lang="en-US" dirty="0"/>
              <a:t>What Causes Attraction?</a:t>
            </a:r>
          </a:p>
        </p:txBody>
      </p:sp>
      <p:sp>
        <p:nvSpPr>
          <p:cNvPr id="3" name="Content Placeholder 2">
            <a:extLst>
              <a:ext uri="{FF2B5EF4-FFF2-40B4-BE49-F238E27FC236}">
                <a16:creationId xmlns:a16="http://schemas.microsoft.com/office/drawing/2014/main" id="{2423AC85-1DAD-43DB-9A3F-7A8908F5FBAD}"/>
              </a:ext>
            </a:extLst>
          </p:cNvPr>
          <p:cNvSpPr>
            <a:spLocks noGrp="1"/>
          </p:cNvSpPr>
          <p:nvPr>
            <p:ph idx="1"/>
          </p:nvPr>
        </p:nvSpPr>
        <p:spPr/>
        <p:txBody>
          <a:bodyPr>
            <a:normAutofit lnSpcReduction="10000"/>
          </a:bodyPr>
          <a:lstStyle/>
          <a:p>
            <a:r>
              <a:rPr lang="en-US" b="1" dirty="0"/>
              <a:t>Reciprocal liking – </a:t>
            </a:r>
            <a:r>
              <a:rPr lang="en-US" dirty="0"/>
              <a:t>When you like someone, and that person likes you. </a:t>
            </a:r>
          </a:p>
          <a:p>
            <a:r>
              <a:rPr lang="en-US" b="1" dirty="0"/>
              <a:t>Physical attractiveness and liking – </a:t>
            </a:r>
            <a:r>
              <a:rPr lang="en-US" dirty="0"/>
              <a:t>we like people who we are physically attracted to. </a:t>
            </a:r>
          </a:p>
          <a:p>
            <a:pPr lvl="1"/>
            <a:r>
              <a:rPr lang="en-US" dirty="0"/>
              <a:t>Effects occur automatically and are controlled.</a:t>
            </a:r>
          </a:p>
          <a:p>
            <a:pPr lvl="1"/>
            <a:r>
              <a:rPr lang="en-US" dirty="0"/>
              <a:t>Physical attractiveness is a strong predictor of liking.</a:t>
            </a:r>
          </a:p>
          <a:p>
            <a:pPr lvl="1"/>
            <a:r>
              <a:rPr lang="en-US" dirty="0"/>
              <a:t>Strong agreement (even culturally) on what constitutes an attractive face.</a:t>
            </a:r>
          </a:p>
          <a:p>
            <a:pPr lvl="1"/>
            <a:r>
              <a:rPr lang="en-US" dirty="0"/>
              <a:t>We make positive assumptions about people we find attractive.</a:t>
            </a:r>
          </a:p>
          <a:p>
            <a:pPr lvl="1"/>
            <a:r>
              <a:rPr lang="en-US" dirty="0"/>
              <a:t>Attractiveness more important in individualistic cultures.</a:t>
            </a:r>
          </a:p>
          <a:p>
            <a:pPr lvl="1"/>
            <a:endParaRPr lang="en-US" dirty="0"/>
          </a:p>
          <a:p>
            <a:pPr lvl="1"/>
            <a:r>
              <a:rPr lang="en-US" dirty="0"/>
              <a:t>Media plays a (reflexive) role on what is considered attractive culturally – i.e. media reflects and creates culture. </a:t>
            </a:r>
          </a:p>
          <a:p>
            <a:pPr lvl="1"/>
            <a:endParaRPr lang="en-US" dirty="0"/>
          </a:p>
          <a:p>
            <a:r>
              <a:rPr lang="en-US" b="1" dirty="0"/>
              <a:t>Attraction and the Misattribution of Arousal – </a:t>
            </a:r>
            <a:r>
              <a:rPr lang="en-US" dirty="0"/>
              <a:t>When someone makes a mistaken inference about what is causing them to feel the way they do. </a:t>
            </a:r>
          </a:p>
        </p:txBody>
      </p:sp>
    </p:spTree>
    <p:extLst>
      <p:ext uri="{BB962C8B-B14F-4D97-AF65-F5344CB8AC3E}">
        <p14:creationId xmlns:p14="http://schemas.microsoft.com/office/powerpoint/2010/main" val="87660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0752-18BA-43E8-8D5E-E07059ADEDBE}"/>
              </a:ext>
            </a:extLst>
          </p:cNvPr>
          <p:cNvSpPr>
            <a:spLocks noGrp="1"/>
          </p:cNvSpPr>
          <p:nvPr>
            <p:ph type="title"/>
          </p:nvPr>
        </p:nvSpPr>
        <p:spPr/>
        <p:txBody>
          <a:bodyPr/>
          <a:lstStyle/>
          <a:p>
            <a:r>
              <a:rPr lang="en-US" dirty="0"/>
              <a:t>Forming Close Relationships</a:t>
            </a:r>
          </a:p>
        </p:txBody>
      </p:sp>
      <p:sp>
        <p:nvSpPr>
          <p:cNvPr id="3" name="Content Placeholder 2">
            <a:extLst>
              <a:ext uri="{FF2B5EF4-FFF2-40B4-BE49-F238E27FC236}">
                <a16:creationId xmlns:a16="http://schemas.microsoft.com/office/drawing/2014/main" id="{CBAE6D8E-77F7-4B62-BCDF-DD9FAC50E38C}"/>
              </a:ext>
            </a:extLst>
          </p:cNvPr>
          <p:cNvSpPr>
            <a:spLocks noGrp="1"/>
          </p:cNvSpPr>
          <p:nvPr>
            <p:ph idx="1"/>
          </p:nvPr>
        </p:nvSpPr>
        <p:spPr/>
        <p:txBody>
          <a:bodyPr>
            <a:normAutofit fontScale="85000" lnSpcReduction="20000"/>
          </a:bodyPr>
          <a:lstStyle/>
          <a:p>
            <a:r>
              <a:rPr lang="en-US" dirty="0"/>
              <a:t>Companionate Love – feelings of intimacy and affection we feel towards someone with whom our lives are deeply intertwined. </a:t>
            </a:r>
          </a:p>
          <a:p>
            <a:r>
              <a:rPr lang="en-US" dirty="0"/>
              <a:t>Passionate Love – involves an intense longing for another person. </a:t>
            </a:r>
          </a:p>
          <a:p>
            <a:pPr marL="201168" lvl="1" indent="0">
              <a:buNone/>
            </a:pPr>
            <a:endParaRPr lang="en-US" dirty="0"/>
          </a:p>
          <a:p>
            <a:pPr lvl="1"/>
            <a:r>
              <a:rPr lang="en-US" dirty="0"/>
              <a:t>Gender differences? </a:t>
            </a:r>
          </a:p>
          <a:p>
            <a:pPr lvl="2"/>
            <a:r>
              <a:rPr lang="en-US" dirty="0"/>
              <a:t>Men fall in love faster and report more romantic beliefs and rate passionate/romantic love more than women</a:t>
            </a:r>
          </a:p>
          <a:p>
            <a:pPr lvl="2"/>
            <a:r>
              <a:rPr lang="en-US" dirty="0"/>
              <a:t>Women report more companionate views towards love </a:t>
            </a:r>
          </a:p>
          <a:p>
            <a:pPr lvl="2"/>
            <a:r>
              <a:rPr lang="en-US" dirty="0"/>
              <a:t>Differences are not all that meaningful</a:t>
            </a:r>
          </a:p>
          <a:p>
            <a:pPr lvl="1"/>
            <a:r>
              <a:rPr lang="en-US" dirty="0"/>
              <a:t>Culture and Love</a:t>
            </a:r>
          </a:p>
          <a:p>
            <a:pPr lvl="2"/>
            <a:r>
              <a:rPr lang="en-US" dirty="0"/>
              <a:t>Collective societies – passionate love less important </a:t>
            </a:r>
          </a:p>
          <a:p>
            <a:pPr lvl="3"/>
            <a:r>
              <a:rPr lang="en-US" dirty="0"/>
              <a:t>Take into consideration families and friends in defining love</a:t>
            </a:r>
          </a:p>
          <a:p>
            <a:pPr lvl="3"/>
            <a:r>
              <a:rPr lang="en-US" dirty="0"/>
              <a:t>Love defined more by partner satisfaction</a:t>
            </a:r>
          </a:p>
          <a:p>
            <a:pPr lvl="2"/>
            <a:r>
              <a:rPr lang="en-US" dirty="0"/>
              <a:t>Individualist societies – passionate love more important </a:t>
            </a:r>
          </a:p>
          <a:p>
            <a:pPr lvl="2"/>
            <a:endParaRPr lang="en-US" dirty="0"/>
          </a:p>
          <a:p>
            <a:pPr marL="384048" lvl="2" indent="0">
              <a:buNone/>
            </a:pPr>
            <a:r>
              <a:rPr lang="en-US" b="1" dirty="0"/>
              <a:t>Critique</a:t>
            </a:r>
          </a:p>
          <a:p>
            <a:pPr lvl="2"/>
            <a:r>
              <a:rPr lang="en-US" dirty="0"/>
              <a:t>LGBTQ+ issues left out of textbook</a:t>
            </a:r>
          </a:p>
          <a:p>
            <a:pPr lvl="2"/>
            <a:r>
              <a:rPr lang="en-US" dirty="0"/>
              <a:t>Gender and sex are different constructs according to disciplines outside of psychology – gender refers to cultural generalizations of sex roles and performed behaviour, while sex refers to biological traits.  </a:t>
            </a:r>
          </a:p>
        </p:txBody>
      </p:sp>
    </p:spTree>
    <p:extLst>
      <p:ext uri="{BB962C8B-B14F-4D97-AF65-F5344CB8AC3E}">
        <p14:creationId xmlns:p14="http://schemas.microsoft.com/office/powerpoint/2010/main" val="347096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206240" y="196948"/>
            <a:ext cx="3432517" cy="6047985"/>
          </a:xfrm>
        </p:spPr>
      </p:pic>
      <p:sp>
        <p:nvSpPr>
          <p:cNvPr id="2" name="TextBox 1">
            <a:extLst>
              <a:ext uri="{FF2B5EF4-FFF2-40B4-BE49-F238E27FC236}">
                <a16:creationId xmlns:a16="http://schemas.microsoft.com/office/drawing/2014/main" id="{C3C09EF6-06D8-46DF-AA14-B512F5AE44D7}"/>
              </a:ext>
            </a:extLst>
          </p:cNvPr>
          <p:cNvSpPr txBox="1"/>
          <p:nvPr/>
        </p:nvSpPr>
        <p:spPr>
          <a:xfrm>
            <a:off x="8251545" y="5844823"/>
            <a:ext cx="3811218" cy="400110"/>
          </a:xfrm>
          <a:prstGeom prst="rect">
            <a:avLst/>
          </a:prstGeom>
          <a:noFill/>
        </p:spPr>
        <p:txBody>
          <a:bodyPr wrap="square" rtlCol="0">
            <a:spAutoFit/>
          </a:bodyPr>
          <a:lstStyle/>
          <a:p>
            <a:r>
              <a:rPr lang="en-CA" sz="1000" dirty="0"/>
              <a:t>Boyd, D., Johnson, P., Bee, H. (2015) Lifespan Development, Fifth Canadian Edition, Pearson, Toronto</a:t>
            </a:r>
            <a:endParaRPr lang="en-US" sz="1000" dirty="0"/>
          </a:p>
        </p:txBody>
      </p:sp>
    </p:spTree>
    <p:extLst>
      <p:ext uri="{BB962C8B-B14F-4D97-AF65-F5344CB8AC3E}">
        <p14:creationId xmlns:p14="http://schemas.microsoft.com/office/powerpoint/2010/main" val="336263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5738-66C6-4BD7-9D40-B9A42C17C903}"/>
              </a:ext>
            </a:extLst>
          </p:cNvPr>
          <p:cNvSpPr>
            <a:spLocks noGrp="1"/>
          </p:cNvSpPr>
          <p:nvPr>
            <p:ph type="title"/>
          </p:nvPr>
        </p:nvSpPr>
        <p:spPr/>
        <p:txBody>
          <a:bodyPr/>
          <a:lstStyle/>
          <a:p>
            <a:r>
              <a:rPr lang="en-US" dirty="0"/>
              <a:t>Why do we Love? </a:t>
            </a:r>
          </a:p>
        </p:txBody>
      </p:sp>
      <p:sp>
        <p:nvSpPr>
          <p:cNvPr id="3" name="Content Placeholder 2">
            <a:extLst>
              <a:ext uri="{FF2B5EF4-FFF2-40B4-BE49-F238E27FC236}">
                <a16:creationId xmlns:a16="http://schemas.microsoft.com/office/drawing/2014/main" id="{0B20E482-C7FB-46C1-9E24-7ABEFA06FDE7}"/>
              </a:ext>
            </a:extLst>
          </p:cNvPr>
          <p:cNvSpPr>
            <a:spLocks noGrp="1"/>
          </p:cNvSpPr>
          <p:nvPr>
            <p:ph idx="1"/>
          </p:nvPr>
        </p:nvSpPr>
        <p:spPr/>
        <p:txBody>
          <a:bodyPr/>
          <a:lstStyle/>
          <a:p>
            <a:r>
              <a:rPr lang="en-US" dirty="0"/>
              <a:t>Evolutionary theories: </a:t>
            </a:r>
          </a:p>
          <a:p>
            <a:pPr lvl="1"/>
            <a:r>
              <a:rPr lang="en-US" dirty="0"/>
              <a:t>‘Fitness’ – reproductive success. </a:t>
            </a:r>
          </a:p>
          <a:p>
            <a:pPr lvl="1"/>
            <a:r>
              <a:rPr lang="en-US" dirty="0"/>
              <a:t>Mate selection different for men and women</a:t>
            </a:r>
          </a:p>
          <a:p>
            <a:pPr lvl="2"/>
            <a:r>
              <a:rPr lang="en-US" dirty="0"/>
              <a:t>Women = High cost – more careful selection (ambition, industriousness, earning potential)</a:t>
            </a:r>
          </a:p>
          <a:p>
            <a:pPr lvl="2"/>
            <a:r>
              <a:rPr lang="en-US" dirty="0"/>
              <a:t>Men = Low cost – less selective (attractiveness, fertility, youthfulness) </a:t>
            </a:r>
          </a:p>
          <a:p>
            <a:pPr lvl="2"/>
            <a:endParaRPr lang="en-US" dirty="0"/>
          </a:p>
          <a:p>
            <a:pPr marL="384048" lvl="2" indent="0">
              <a:buNone/>
            </a:pPr>
            <a:r>
              <a:rPr lang="en-US" dirty="0"/>
              <a:t>Critiques:  </a:t>
            </a:r>
          </a:p>
          <a:p>
            <a:pPr marL="384048" lvl="2" indent="0">
              <a:buNone/>
            </a:pPr>
            <a:r>
              <a:rPr lang="en-US" dirty="0"/>
              <a:t>	Evolutionary theories are untestable - they give a good story to data. </a:t>
            </a:r>
          </a:p>
          <a:p>
            <a:pPr marL="384048" lvl="2" indent="0">
              <a:buNone/>
            </a:pPr>
            <a:r>
              <a:rPr lang="en-US" dirty="0"/>
              <a:t>	Evolutionary research can perpetuate and/or legitimize problematic behaviour towards women</a:t>
            </a:r>
          </a:p>
          <a:p>
            <a:pPr marL="384048" lvl="2" indent="0">
              <a:buNone/>
            </a:pPr>
            <a:r>
              <a:rPr lang="en-US" dirty="0"/>
              <a:t>	Media reflects and influences how we understand cultural norms and social roles </a:t>
            </a:r>
          </a:p>
          <a:p>
            <a:pPr marL="384048" lvl="2" indent="0">
              <a:buNone/>
            </a:pPr>
            <a:r>
              <a:rPr lang="en-US" dirty="0"/>
              <a:t>	Social status of men and women are still not ‘equitable’, these studies can be explained by lack of equity</a:t>
            </a:r>
          </a:p>
          <a:p>
            <a:pPr marL="384048" lvl="2" indent="0">
              <a:buNone/>
            </a:pPr>
            <a:r>
              <a:rPr lang="en-US" dirty="0"/>
              <a:t>	LGBTQ+ perspectives not considered</a:t>
            </a:r>
          </a:p>
          <a:p>
            <a:pPr marL="384048" lvl="2" indent="0">
              <a:buNone/>
            </a:pPr>
            <a:endParaRPr lang="en-US" dirty="0"/>
          </a:p>
        </p:txBody>
      </p:sp>
    </p:spTree>
    <p:extLst>
      <p:ext uri="{BB962C8B-B14F-4D97-AF65-F5344CB8AC3E}">
        <p14:creationId xmlns:p14="http://schemas.microsoft.com/office/powerpoint/2010/main" val="40263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7220-624B-4346-8EED-7B437F4A656E}"/>
              </a:ext>
            </a:extLst>
          </p:cNvPr>
          <p:cNvSpPr>
            <a:spLocks noGrp="1"/>
          </p:cNvSpPr>
          <p:nvPr>
            <p:ph type="title"/>
          </p:nvPr>
        </p:nvSpPr>
        <p:spPr/>
        <p:txBody>
          <a:bodyPr/>
          <a:lstStyle/>
          <a:p>
            <a:r>
              <a:rPr lang="en-US" dirty="0"/>
              <a:t>Attachment Styles</a:t>
            </a:r>
          </a:p>
        </p:txBody>
      </p:sp>
      <p:sp>
        <p:nvSpPr>
          <p:cNvPr id="3" name="Content Placeholder 2">
            <a:extLst>
              <a:ext uri="{FF2B5EF4-FFF2-40B4-BE49-F238E27FC236}">
                <a16:creationId xmlns:a16="http://schemas.microsoft.com/office/drawing/2014/main" id="{DFF6F2EB-E97F-4809-AEF6-83DCE3296178}"/>
              </a:ext>
            </a:extLst>
          </p:cNvPr>
          <p:cNvSpPr>
            <a:spLocks noGrp="1"/>
          </p:cNvSpPr>
          <p:nvPr>
            <p:ph idx="1"/>
          </p:nvPr>
        </p:nvSpPr>
        <p:spPr/>
        <p:txBody>
          <a:bodyPr>
            <a:normAutofit fontScale="70000" lnSpcReduction="20000"/>
          </a:bodyPr>
          <a:lstStyle/>
          <a:p>
            <a:r>
              <a:rPr lang="en-US" b="1" dirty="0"/>
              <a:t>Attachment Theory: </a:t>
            </a:r>
          </a:p>
          <a:p>
            <a:pPr lvl="1"/>
            <a:r>
              <a:rPr lang="en-US" dirty="0"/>
              <a:t>The theory that our behaviour in adult relationships is based on our experiences as infants with our parents or caregivers. </a:t>
            </a:r>
          </a:p>
          <a:p>
            <a:pPr lvl="1"/>
            <a:r>
              <a:rPr lang="en-US" dirty="0"/>
              <a:t>People with different attachment styles use different coping mechanisms with conflict</a:t>
            </a:r>
          </a:p>
          <a:p>
            <a:pPr lvl="1"/>
            <a:r>
              <a:rPr lang="en-US" dirty="0"/>
              <a:t>Critique: </a:t>
            </a:r>
          </a:p>
          <a:p>
            <a:pPr lvl="2"/>
            <a:r>
              <a:rPr lang="en-US" dirty="0"/>
              <a:t>We can have different kinds of attachment with different people</a:t>
            </a:r>
          </a:p>
          <a:p>
            <a:pPr lvl="2"/>
            <a:r>
              <a:rPr lang="en-US" dirty="0"/>
              <a:t>Can be best conceptualized as schemas</a:t>
            </a:r>
          </a:p>
          <a:p>
            <a:pPr lvl="2"/>
            <a:r>
              <a:rPr lang="en-US" dirty="0"/>
              <a:t>People can learn healthier ways to relate to others</a:t>
            </a:r>
          </a:p>
          <a:p>
            <a:pPr lvl="1"/>
            <a:endParaRPr lang="en-US" dirty="0"/>
          </a:p>
          <a:p>
            <a:pPr lvl="1"/>
            <a:r>
              <a:rPr lang="en-US" b="1" dirty="0"/>
              <a:t>Secure attachment </a:t>
            </a:r>
          </a:p>
          <a:p>
            <a:pPr lvl="2"/>
            <a:r>
              <a:rPr lang="en-US" dirty="0"/>
              <a:t>An attachment style characterized by trust, lack of concern with being abandoned, and the view that one is worthy of love.</a:t>
            </a:r>
          </a:p>
          <a:p>
            <a:pPr lvl="3"/>
            <a:r>
              <a:rPr lang="en-US" dirty="0"/>
              <a:t>Task oriented conflict resolution style</a:t>
            </a:r>
          </a:p>
          <a:p>
            <a:pPr lvl="1"/>
            <a:r>
              <a:rPr lang="en-US" b="1" dirty="0"/>
              <a:t>Avoidant attachment </a:t>
            </a:r>
          </a:p>
          <a:p>
            <a:pPr lvl="2"/>
            <a:r>
              <a:rPr lang="en-US" dirty="0"/>
              <a:t>An attachment style characterized by a suppression of attachment needs because attempts to be intimate have been rebuffed; people with this style find it difficult to develop intimate relationships.</a:t>
            </a:r>
          </a:p>
          <a:p>
            <a:pPr lvl="2"/>
            <a:r>
              <a:rPr lang="en-US" dirty="0"/>
              <a:t>Use passive aggressive conflict resolution styles</a:t>
            </a:r>
          </a:p>
          <a:p>
            <a:pPr lvl="3"/>
            <a:r>
              <a:rPr lang="en-US" b="1" dirty="0"/>
              <a:t>Fearful </a:t>
            </a:r>
            <a:r>
              <a:rPr lang="en-US" dirty="0"/>
              <a:t>– A type of avoidant attachment in which close relationships are avoided because of mistrust and fears of being hurt.</a:t>
            </a:r>
          </a:p>
          <a:p>
            <a:pPr lvl="3"/>
            <a:r>
              <a:rPr lang="en-US" b="1" dirty="0"/>
              <a:t>Dismissive avoidant </a:t>
            </a:r>
            <a:r>
              <a:rPr lang="en-US" dirty="0"/>
              <a:t>– A type of attachment in which the person is self-sufficient and clams not to need close relationships. </a:t>
            </a:r>
          </a:p>
          <a:p>
            <a:pPr lvl="1"/>
            <a:r>
              <a:rPr lang="en-US" b="1" dirty="0"/>
              <a:t>Anxious/ambivalent attachment</a:t>
            </a:r>
          </a:p>
          <a:p>
            <a:pPr lvl="2"/>
            <a:r>
              <a:rPr lang="en-US" dirty="0"/>
              <a:t>An attachment style characterized by a concern that others will not reciprocate, resulting in higher-than-average anxiety.</a:t>
            </a:r>
          </a:p>
          <a:p>
            <a:pPr lvl="2"/>
            <a:r>
              <a:rPr lang="en-US" dirty="0"/>
              <a:t>Use passive, emotion-focused conflict resolution strategies that focus on relationship distress</a:t>
            </a:r>
          </a:p>
          <a:p>
            <a:pPr lvl="2"/>
            <a:endParaRPr lang="en-US" dirty="0"/>
          </a:p>
          <a:p>
            <a:pPr lvl="1"/>
            <a:endParaRPr lang="en-US" dirty="0"/>
          </a:p>
        </p:txBody>
      </p:sp>
    </p:spTree>
    <p:extLst>
      <p:ext uri="{BB962C8B-B14F-4D97-AF65-F5344CB8AC3E}">
        <p14:creationId xmlns:p14="http://schemas.microsoft.com/office/powerpoint/2010/main" val="29920370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224</TotalTime>
  <Words>1668</Words>
  <Application>Microsoft Office PowerPoint</Application>
  <PresentationFormat>Widescreen</PresentationFormat>
  <Paragraphs>167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Calibri Light</vt:lpstr>
      <vt:lpstr>Retrospect</vt:lpstr>
      <vt:lpstr>Fundamentals of Social Psychology</vt:lpstr>
      <vt:lpstr>What Causes Attraction?</vt:lpstr>
      <vt:lpstr>What Causes Attraction?</vt:lpstr>
      <vt:lpstr>What Causes Attraction?</vt:lpstr>
      <vt:lpstr>What Causes Attraction?</vt:lpstr>
      <vt:lpstr>Forming Close Relationships</vt:lpstr>
      <vt:lpstr>PowerPoint Presentation</vt:lpstr>
      <vt:lpstr>Why do we Love? </vt:lpstr>
      <vt:lpstr>Attachment Styles</vt:lpstr>
      <vt:lpstr>Maintaining Close Relationships</vt:lpstr>
      <vt:lpstr>Investment Model of Commitment </vt:lpstr>
      <vt:lpstr>Equity Theory</vt:lpstr>
      <vt:lpstr>Maintaining Close Relationships</vt:lpstr>
      <vt:lpstr>Ending Close Relationships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Social Psychology</dc:title>
  <dc:creator>Erik Chevrier</dc:creator>
  <cp:lastModifiedBy>Erik Chevrier</cp:lastModifiedBy>
  <cp:revision>22</cp:revision>
  <dcterms:created xsi:type="dcterms:W3CDTF">2019-10-31T05:07:52Z</dcterms:created>
  <dcterms:modified xsi:type="dcterms:W3CDTF">2020-11-13T04:02:20Z</dcterms:modified>
</cp:coreProperties>
</file>