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9" r:id="rId4"/>
    <p:sldId id="31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75" autoAdjust="0"/>
    <p:restoredTop sz="94660"/>
  </p:normalViewPr>
  <p:slideViewPr>
    <p:cSldViewPr snapToGrid="0">
      <p:cViewPr>
        <p:scale>
          <a:sx n="66" d="100"/>
          <a:sy n="66" d="100"/>
        </p:scale>
        <p:origin x="14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2020-11-05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2020-11-05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2020-11-05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2020-11-05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2020-11-05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2020-11-05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2020-11-05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2020-11-05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2020-11-05</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2020-11-05</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2020-11-05</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2020-11-05</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ommunautealimentairelachine.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Urban Agriculture</a:t>
            </a:r>
            <a:endParaRPr lang="en-CA" dirty="0"/>
          </a:p>
        </p:txBody>
      </p:sp>
      <p:sp>
        <p:nvSpPr>
          <p:cNvPr id="3" name="Subtitle 2"/>
          <p:cNvSpPr>
            <a:spLocks noGrp="1"/>
          </p:cNvSpPr>
          <p:nvPr>
            <p:ph type="subTitle" idx="1"/>
          </p:nvPr>
        </p:nvSpPr>
        <p:spPr/>
        <p:txBody>
          <a:bodyPr>
            <a:normAutofit/>
          </a:bodyPr>
          <a:lstStyle/>
          <a:p>
            <a:r>
              <a:rPr lang="en-CA" dirty="0"/>
              <a:t>Erik Chevrier</a:t>
            </a:r>
          </a:p>
          <a:p>
            <a:r>
              <a:rPr lang="en-CA" b="1" dirty="0"/>
              <a:t>Final Project</a:t>
            </a:r>
            <a:endParaRPr lang="en-CA" dirty="0"/>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E739-E5AD-404C-9481-6F08FB020376}"/>
              </a:ext>
            </a:extLst>
          </p:cNvPr>
          <p:cNvSpPr>
            <a:spLocks noGrp="1"/>
          </p:cNvSpPr>
          <p:nvPr>
            <p:ph type="title"/>
          </p:nvPr>
        </p:nvSpPr>
        <p:spPr/>
        <p:txBody>
          <a:bodyPr/>
          <a:lstStyle/>
          <a:p>
            <a:r>
              <a:rPr lang="en-US" dirty="0"/>
              <a:t>Types of Projects</a:t>
            </a:r>
            <a:endParaRPr lang="en-CA" dirty="0"/>
          </a:p>
        </p:txBody>
      </p:sp>
      <p:sp>
        <p:nvSpPr>
          <p:cNvPr id="3" name="Content Placeholder 2">
            <a:extLst>
              <a:ext uri="{FF2B5EF4-FFF2-40B4-BE49-F238E27FC236}">
                <a16:creationId xmlns:a16="http://schemas.microsoft.com/office/drawing/2014/main" id="{C76B0B0F-9B4E-4501-A4CD-70D948A1FFC0}"/>
              </a:ext>
            </a:extLst>
          </p:cNvPr>
          <p:cNvSpPr>
            <a:spLocks noGrp="1"/>
          </p:cNvSpPr>
          <p:nvPr>
            <p:ph idx="1"/>
          </p:nvPr>
        </p:nvSpPr>
        <p:spPr/>
        <p:txBody>
          <a:bodyPr>
            <a:normAutofit/>
          </a:bodyPr>
          <a:lstStyle/>
          <a:p>
            <a:r>
              <a:rPr lang="en-CA" dirty="0"/>
              <a:t>1 – Complete a specific project with the COVIQ Farm for at least 10 hours. </a:t>
            </a:r>
          </a:p>
          <a:p>
            <a:r>
              <a:rPr lang="en-CA" dirty="0"/>
              <a:t>2 – Complete a specific project with another urban farm for at least 10 hours. </a:t>
            </a:r>
          </a:p>
          <a:p>
            <a:r>
              <a:rPr lang="en-CA" dirty="0"/>
              <a:t>3 – Write a research paper/literature review about a topic related to urban agriculture.</a:t>
            </a:r>
          </a:p>
          <a:p>
            <a:r>
              <a:rPr lang="en-CA" dirty="0"/>
              <a:t>4 – Help develop the Lachine Food System website – finalize a food mapping project from the summer and/or develop the site. </a:t>
            </a:r>
          </a:p>
          <a:p>
            <a:pPr marL="0" indent="0">
              <a:buNone/>
            </a:pPr>
            <a:endParaRPr lang="en-CA" dirty="0"/>
          </a:p>
          <a:p>
            <a:r>
              <a:rPr lang="en-CA" dirty="0"/>
              <a:t>You must be in a group of at least 3 people unless I give you permission to do something different. You must all contribute to the report, but you can get graded for your individual contribution if you wish. If you are not part of a group and didn’t get permission to work on your own, your grade will be reduced by 15%. </a:t>
            </a:r>
          </a:p>
        </p:txBody>
      </p:sp>
    </p:spTree>
    <p:extLst>
      <p:ext uri="{BB962C8B-B14F-4D97-AF65-F5344CB8AC3E}">
        <p14:creationId xmlns:p14="http://schemas.microsoft.com/office/powerpoint/2010/main" val="60884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EB24-8D08-4FE8-B2B9-75E3CF911C0B}"/>
              </a:ext>
            </a:extLst>
          </p:cNvPr>
          <p:cNvSpPr>
            <a:spLocks noGrp="1"/>
          </p:cNvSpPr>
          <p:nvPr>
            <p:ph type="title"/>
          </p:nvPr>
        </p:nvSpPr>
        <p:spPr/>
        <p:txBody>
          <a:bodyPr/>
          <a:lstStyle/>
          <a:p>
            <a:r>
              <a:rPr lang="en-US" dirty="0"/>
              <a:t>Types of Reports</a:t>
            </a:r>
            <a:endParaRPr lang="en-CA" dirty="0"/>
          </a:p>
        </p:txBody>
      </p:sp>
      <p:sp>
        <p:nvSpPr>
          <p:cNvPr id="3" name="Content Placeholder 2">
            <a:extLst>
              <a:ext uri="{FF2B5EF4-FFF2-40B4-BE49-F238E27FC236}">
                <a16:creationId xmlns:a16="http://schemas.microsoft.com/office/drawing/2014/main" id="{735A739C-5363-47C5-8051-A284EF37B33A}"/>
              </a:ext>
            </a:extLst>
          </p:cNvPr>
          <p:cNvSpPr>
            <a:spLocks noGrp="1"/>
          </p:cNvSpPr>
          <p:nvPr>
            <p:ph idx="1"/>
          </p:nvPr>
        </p:nvSpPr>
        <p:spPr>
          <a:xfrm>
            <a:off x="1097280" y="1845733"/>
            <a:ext cx="10058400" cy="4634007"/>
          </a:xfrm>
        </p:spPr>
        <p:txBody>
          <a:bodyPr>
            <a:normAutofit fontScale="70000" lnSpcReduction="20000"/>
          </a:bodyPr>
          <a:lstStyle/>
          <a:p>
            <a:r>
              <a:rPr lang="en-US" dirty="0"/>
              <a:t>1 – Autoethnography: Qualitative, self-reflection that explores your personal learning in relation with larger social, political, economic, cultural understandings. You must link your learnings to class material and other reliable, credible sources. </a:t>
            </a:r>
          </a:p>
          <a:p>
            <a:r>
              <a:rPr lang="en-US" dirty="0"/>
              <a:t>2 – Contribution to the Lachine Food Groups website: </a:t>
            </a:r>
            <a:r>
              <a:rPr lang="en-US" sz="1500" dirty="0">
                <a:hlinkClick r:id="rId2"/>
              </a:rPr>
              <a:t>https://communautealimentairelachine.ca/</a:t>
            </a:r>
            <a:endParaRPr lang="en-US" sz="1500" dirty="0"/>
          </a:p>
          <a:p>
            <a:pPr lvl="1"/>
            <a:r>
              <a:rPr lang="en-US" dirty="0"/>
              <a:t>COVIQ farm plant recipe ideas, ways to care for plants at the farm, other ideas. </a:t>
            </a:r>
          </a:p>
          <a:p>
            <a:r>
              <a:rPr lang="en-US" dirty="0"/>
              <a:t>3 – Help develop finalize the mapping project or help develop the Lachine Food Groups website: </a:t>
            </a:r>
            <a:r>
              <a:rPr lang="en-US" sz="1500" dirty="0">
                <a:hlinkClick r:id="rId2"/>
              </a:rPr>
              <a:t>https://communautealimentairelachine.ca/</a:t>
            </a:r>
            <a:endParaRPr lang="en-US" sz="1500" dirty="0"/>
          </a:p>
          <a:p>
            <a:r>
              <a:rPr lang="en-CA" dirty="0"/>
              <a:t>4 – Literature review on an Urban Agriculture Project</a:t>
            </a:r>
          </a:p>
          <a:p>
            <a:pPr lvl="1"/>
            <a:r>
              <a:rPr lang="en-CA" dirty="0"/>
              <a:t>Soil building</a:t>
            </a:r>
          </a:p>
          <a:p>
            <a:pPr lvl="1"/>
            <a:r>
              <a:rPr lang="en-CA" dirty="0"/>
              <a:t>Regenerative agriculture</a:t>
            </a:r>
          </a:p>
          <a:p>
            <a:pPr lvl="1"/>
            <a:r>
              <a:rPr lang="en-CA" dirty="0"/>
              <a:t>Food foraging</a:t>
            </a:r>
          </a:p>
          <a:p>
            <a:pPr lvl="1"/>
            <a:r>
              <a:rPr lang="en-CA" dirty="0"/>
              <a:t>Edible urban landscaping</a:t>
            </a:r>
          </a:p>
          <a:p>
            <a:pPr lvl="1"/>
            <a:r>
              <a:rPr lang="en-CA" dirty="0"/>
              <a:t>Urban bee keeping</a:t>
            </a:r>
          </a:p>
          <a:p>
            <a:pPr lvl="1"/>
            <a:r>
              <a:rPr lang="en-CA" dirty="0"/>
              <a:t>Permaculture</a:t>
            </a:r>
          </a:p>
          <a:p>
            <a:pPr lvl="1"/>
            <a:r>
              <a:rPr lang="en-CA" dirty="0"/>
              <a:t>Community food sovereignty</a:t>
            </a:r>
          </a:p>
          <a:p>
            <a:pPr lvl="1"/>
            <a:r>
              <a:rPr lang="en-CA" dirty="0"/>
              <a:t>Indoor growing</a:t>
            </a:r>
          </a:p>
          <a:p>
            <a:pPr lvl="1"/>
            <a:r>
              <a:rPr lang="en-CA" dirty="0"/>
              <a:t>Hydroponic/Aquaponic growing</a:t>
            </a:r>
          </a:p>
          <a:p>
            <a:pPr lvl="1"/>
            <a:r>
              <a:rPr lang="en-CA" dirty="0"/>
              <a:t>Balcony gardening</a:t>
            </a:r>
          </a:p>
          <a:p>
            <a:pPr lvl="1"/>
            <a:r>
              <a:rPr lang="en-CA" dirty="0"/>
              <a:t>Organic pest management</a:t>
            </a:r>
          </a:p>
          <a:p>
            <a:pPr lvl="1"/>
            <a:r>
              <a:rPr lang="en-CA" dirty="0"/>
              <a:t>Rooftop farming</a:t>
            </a:r>
          </a:p>
          <a:p>
            <a:pPr lvl="1"/>
            <a:r>
              <a:rPr lang="en-CA" dirty="0"/>
              <a:t>I am open to other ideas too</a:t>
            </a:r>
          </a:p>
          <a:p>
            <a:pPr lvl="1"/>
            <a:endParaRPr lang="en-CA" dirty="0"/>
          </a:p>
        </p:txBody>
      </p:sp>
    </p:spTree>
    <p:extLst>
      <p:ext uri="{BB962C8B-B14F-4D97-AF65-F5344CB8AC3E}">
        <p14:creationId xmlns:p14="http://schemas.microsoft.com/office/powerpoint/2010/main" val="47272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3662002995"/>
              </p:ext>
            </p:extLst>
          </p:nvPr>
        </p:nvGraphicFramePr>
        <p:xfrm>
          <a:off x="0" y="0"/>
          <a:ext cx="12914520" cy="11916591"/>
        </p:xfrm>
        <a:graphic>
          <a:graphicData uri="http://schemas.openxmlformats.org/drawingml/2006/table">
            <a:tbl>
              <a:tblPr firstRow="1" firstCol="1" bandRow="1">
                <a:tableStyleId>{5C22544A-7EE6-4342-B048-85BDC9FD1C3A}</a:tableStyleId>
              </a:tblPr>
              <a:tblGrid>
                <a:gridCol w="275452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Analysis of Subject Matter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real attempt to construct a blog.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Superficial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superficially. </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Average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acceptably.  </a:t>
                      </a:r>
                    </a:p>
                  </a:txBody>
                  <a:tcPr marL="38680" marR="38680" marT="0" marB="0"/>
                </a:tc>
                <a:tc>
                  <a:txBody>
                    <a:bodyPr/>
                    <a:lstStyle/>
                    <a:p>
                      <a:pPr marL="0" marR="0">
                        <a:spcBef>
                          <a:spcPts val="0"/>
                        </a:spcBef>
                        <a:spcAft>
                          <a:spcPts val="0"/>
                        </a:spcAft>
                      </a:pPr>
                      <a:r>
                        <a:rPr lang="en-US" sz="1500" dirty="0">
                          <a:effectLst/>
                        </a:rPr>
                        <a:t>Great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very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a:t>
                      </a:r>
                      <a:r>
                        <a:rPr lang="en-US" sz="1500">
                          <a:effectLst/>
                        </a:rPr>
                        <a:t>the interview with </a:t>
                      </a:r>
                      <a:r>
                        <a:rPr lang="en-US" sz="1500" dirty="0">
                          <a:effectLst/>
                        </a:rPr>
                        <a:t>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2057400">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structure or clarity.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report is not clear, concise, and/or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not well structured. </a:t>
                      </a:r>
                    </a:p>
                  </a:txBody>
                  <a:tcPr marL="38680" marR="38680" marT="0" marB="0"/>
                </a:tc>
                <a:tc>
                  <a:txBody>
                    <a:bodyPr/>
                    <a:lstStyle/>
                    <a:p>
                      <a:pPr marL="0" marR="0">
                        <a:spcBef>
                          <a:spcPts val="0"/>
                        </a:spcBef>
                        <a:spcAft>
                          <a:spcPts val="0"/>
                        </a:spcAft>
                      </a:pPr>
                      <a:r>
                        <a:rPr lang="en-US" sz="1500" dirty="0">
                          <a:effectLst/>
                        </a:rPr>
                        <a:t>The report is somewhat clear, concise, and specific.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somewhat well structured. </a:t>
                      </a:r>
                    </a:p>
                  </a:txBody>
                  <a:tcPr marL="38680" marR="38680" marT="0" marB="0"/>
                </a:tc>
                <a:tc>
                  <a:txBody>
                    <a:bodyPr/>
                    <a:lstStyle/>
                    <a:p>
                      <a:pPr marL="0" marR="0">
                        <a:spcBef>
                          <a:spcPts val="0"/>
                        </a:spcBef>
                        <a:spcAft>
                          <a:spcPts val="0"/>
                        </a:spcAft>
                      </a:pPr>
                      <a:r>
                        <a:rPr lang="en-US" sz="1500" dirty="0">
                          <a:effectLst/>
                        </a:rPr>
                        <a:t>The report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flows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is well structured.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report is extremely clear, concise, and specific.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report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the paper not legible.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report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743200">
                <a:tc>
                  <a:txBody>
                    <a:bodyPr/>
                    <a:lstStyle/>
                    <a:p>
                      <a:pPr marL="0" marR="0">
                        <a:spcBef>
                          <a:spcPts val="0"/>
                        </a:spcBef>
                        <a:spcAft>
                          <a:spcPts val="0"/>
                        </a:spcAft>
                      </a:pPr>
                      <a:r>
                        <a:rPr lang="en-US" sz="1500" dirty="0">
                          <a:effectLst/>
                        </a:rPr>
                        <a:t>Relevance of Information </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dirty="0">
                          <a:effectLst/>
                          <a:latin typeface="Calibri" panose="020F0502020204030204" pitchFamily="34" charset="0"/>
                          <a:ea typeface="Calibri" panose="020F0502020204030204" pitchFamily="34" charset="0"/>
                          <a:cs typeface="Times New Roman" panose="02020603050405020304" pitchFamily="18" charset="0"/>
                        </a:rPr>
                        <a:t>If you do a research paper instead of doing 10 hours in an urban farm, please multiply the sources by two.</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Nothing cited.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little to no relevance to the interview and interpretation. </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valid/reliable source are used.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some relevance to the interview and interpretation.</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One or two valid and reliable source are used.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txBody>
                  <a:tcPr marL="38680" marR="38680" marT="0" marB="0"/>
                </a:tc>
                <a:tc>
                  <a:txBody>
                    <a:bodyPr/>
                    <a:lstStyle/>
                    <a:p>
                      <a:pPr marL="0" marR="0">
                        <a:spcBef>
                          <a:spcPts val="0"/>
                        </a:spcBef>
                        <a:spcAft>
                          <a:spcPts val="0"/>
                        </a:spcAft>
                      </a:pPr>
                      <a:r>
                        <a:rPr lang="en-US" sz="1500" dirty="0">
                          <a:effectLst/>
                        </a:rPr>
                        <a:t>The information cited in the blog is relevant to the interview and interpretation.</a:t>
                      </a:r>
                    </a:p>
                    <a:p>
                      <a:pPr marL="0" marR="0">
                        <a:spcBef>
                          <a:spcPts val="0"/>
                        </a:spcBef>
                        <a:spcAft>
                          <a:spcPts val="0"/>
                        </a:spcAft>
                      </a:pPr>
                      <a:br>
                        <a:rPr lang="en-US" sz="1500" dirty="0">
                          <a:effectLst/>
                        </a:rPr>
                      </a:br>
                      <a:r>
                        <a:rPr lang="en-US" sz="1500" dirty="0">
                          <a:effectLst/>
                        </a:rPr>
                        <a:t>Claims are backed up by proper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Three or four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txBody>
                  <a:tcPr marL="38680" marR="38680" marT="0" marB="0"/>
                </a:tc>
                <a:tc>
                  <a:txBody>
                    <a:bodyPr/>
                    <a:lstStyle/>
                    <a:p>
                      <a:pPr marL="0" marR="0">
                        <a:spcBef>
                          <a:spcPts val="0"/>
                        </a:spcBef>
                        <a:spcAft>
                          <a:spcPts val="0"/>
                        </a:spcAft>
                      </a:pPr>
                      <a:r>
                        <a:rPr lang="en-US" sz="1500" dirty="0">
                          <a:effectLst/>
                        </a:rPr>
                        <a:t>The information cited in the blog is completely on point with the interview and interpretation. </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Five or more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used correctly and are completely on point.  </a:t>
                      </a:r>
                    </a:p>
                  </a:txBody>
                  <a:tcPr marL="38680" marR="38680" marT="0" marB="0"/>
                </a:tc>
                <a:extLst>
                  <a:ext uri="{0D108BD9-81ED-4DB2-BD59-A6C34878D82A}">
                    <a16:rowId xmlns:a16="http://schemas.microsoft.com/office/drawing/2014/main" val="2806582"/>
                  </a:ext>
                </a:extLst>
              </a:tr>
              <a:tr h="2743200">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500" dirty="0">
                          <a:effectLst/>
                        </a:rPr>
                        <a:t>(not heavily weighted)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Report has no format whatsoever. </a:t>
                      </a:r>
                    </a:p>
                  </a:txBody>
                  <a:tcPr marL="38680" marR="38680" marT="0" marB="0"/>
                </a:tc>
                <a:tc>
                  <a:txBody>
                    <a:bodyPr/>
                    <a:lstStyle/>
                    <a:p>
                      <a:pPr marL="0" marR="0">
                        <a:spcBef>
                          <a:spcPts val="0"/>
                        </a:spcBef>
                        <a:spcAft>
                          <a:spcPts val="0"/>
                        </a:spcAft>
                      </a:pPr>
                      <a:r>
                        <a:rPr lang="en-US" sz="1500" dirty="0">
                          <a:effectLst/>
                        </a:rPr>
                        <a:t>Report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Report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Report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Report is easy to read and enjoyable to look at. Format is easy to follow and interesting to the eye. Report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635580250"/>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279</TotalTime>
  <Words>837</Words>
  <Application>Microsoft Office PowerPoint</Application>
  <PresentationFormat>Widescreen</PresentationFormat>
  <Paragraphs>111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Urban Agriculture</vt:lpstr>
      <vt:lpstr>Types of Projects</vt:lpstr>
      <vt:lpstr>Types of Reports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38</cp:revision>
  <dcterms:created xsi:type="dcterms:W3CDTF">2020-07-13T05:46:05Z</dcterms:created>
  <dcterms:modified xsi:type="dcterms:W3CDTF">2020-11-06T05:35:19Z</dcterms:modified>
</cp:coreProperties>
</file>