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09" r:id="rId3"/>
    <p:sldId id="302" r:id="rId4"/>
    <p:sldId id="303" r:id="rId5"/>
    <p:sldId id="304" r:id="rId6"/>
    <p:sldId id="305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306" r:id="rId28"/>
    <p:sldId id="301" r:id="rId29"/>
    <p:sldId id="307" r:id="rId30"/>
    <p:sldId id="308" r:id="rId31"/>
    <p:sldId id="299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80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2020-12-08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mplicit.harvard.edu/implic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WLjYJ4Bzv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PRuxMprSD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ktMLmMha8" TargetMode="External"/><Relationship Id="rId2" Type="http://schemas.openxmlformats.org/officeDocument/2006/relationships/hyperlink" Target="https://www.youtube.com/watch?v=1mcCLm_Lwp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Fundamentals of Social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Prejudice and racism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www.erikchevrier.ca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918A-DCD8-4B9E-B2E6-23E3556E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Discrimination: Behavioural Component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49AE9-019D-4D20-93FC-6CA403CE2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Discrimination – </a:t>
            </a:r>
            <a:r>
              <a:rPr lang="en-US" dirty="0"/>
              <a:t>Unjustified negative or harmful action towards a member of a group simply because of his or her membership in that group</a:t>
            </a:r>
          </a:p>
          <a:p>
            <a:pPr lvl="1"/>
            <a:r>
              <a:rPr lang="en-US" dirty="0"/>
              <a:t>Examples: Housing, schools, court rooms, body type, sexual orientation, etc. </a:t>
            </a:r>
          </a:p>
        </p:txBody>
      </p:sp>
    </p:spTree>
    <p:extLst>
      <p:ext uri="{BB962C8B-B14F-4D97-AF65-F5344CB8AC3E}">
        <p14:creationId xmlns:p14="http://schemas.microsoft.com/office/powerpoint/2010/main" val="18299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2110-B5F5-426C-8C2E-E50B758D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Racism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0B6D-D1ED-471B-A606-A2B007FFE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Modern racism – </a:t>
            </a:r>
            <a:r>
              <a:rPr lang="en-US" dirty="0"/>
              <a:t>Outwardly acting unprejudiced while inwardly maintaining prejudice attitudes</a:t>
            </a:r>
          </a:p>
          <a:p>
            <a:pPr lvl="1"/>
            <a:r>
              <a:rPr lang="en-US" dirty="0"/>
              <a:t>Racist attitudes may surface if someone feels ‘safe’, are intoxicated or stressed</a:t>
            </a:r>
          </a:p>
          <a:p>
            <a:r>
              <a:rPr lang="en-US" dirty="0"/>
              <a:t>Modern racism scale – measures subtle racism</a:t>
            </a:r>
          </a:p>
          <a:p>
            <a:pPr lvl="1"/>
            <a:r>
              <a:rPr lang="en-US" dirty="0"/>
              <a:t>i.e. minorities are getting too demanding in their push for special rights</a:t>
            </a:r>
          </a:p>
          <a:p>
            <a:pPr marL="201168" lvl="1" indent="0">
              <a:buNone/>
            </a:pPr>
            <a:r>
              <a:rPr lang="en-US" dirty="0"/>
              <a:t>Modern homonegativity scale</a:t>
            </a:r>
          </a:p>
          <a:p>
            <a:pPr marL="201168" lvl="1" indent="0">
              <a:buNone/>
            </a:pPr>
            <a:r>
              <a:rPr lang="en-US" dirty="0"/>
              <a:t>Modern Prejudiced Attitudes Towards Aboriginals Scale</a:t>
            </a:r>
          </a:p>
          <a:p>
            <a:r>
              <a:rPr lang="en-US" dirty="0"/>
              <a:t>Implicit Prejudices can be measured using the </a:t>
            </a:r>
            <a:r>
              <a:rPr lang="en-US" dirty="0">
                <a:hlinkClick r:id="rId2"/>
              </a:rPr>
              <a:t>Implicit Association Test</a:t>
            </a:r>
            <a:r>
              <a:rPr lang="en-US" dirty="0"/>
              <a:t> (IAT)</a:t>
            </a:r>
          </a:p>
          <a:p>
            <a:r>
              <a:rPr lang="en-US" dirty="0"/>
              <a:t>Critiques of IAT</a:t>
            </a:r>
          </a:p>
          <a:p>
            <a:pPr lvl="1"/>
            <a:r>
              <a:rPr lang="en-US" dirty="0"/>
              <a:t>Does not measure emotions but salience of the word associated with it</a:t>
            </a:r>
          </a:p>
          <a:p>
            <a:pPr lvl="1"/>
            <a:r>
              <a:rPr lang="en-US" dirty="0"/>
              <a:t>IAT does not measure prejudice but picks up familiarity effect</a:t>
            </a:r>
          </a:p>
          <a:p>
            <a:pPr lvl="1"/>
            <a:r>
              <a:rPr lang="en-US" dirty="0"/>
              <a:t>IAT may make people more aware of prejudices causing them to be more uncomfortable and less friendly when engaging with people from ‘different group’ </a:t>
            </a:r>
          </a:p>
        </p:txBody>
      </p:sp>
    </p:spTree>
    <p:extLst>
      <p:ext uri="{BB962C8B-B14F-4D97-AF65-F5344CB8AC3E}">
        <p14:creationId xmlns:p14="http://schemas.microsoft.com/office/powerpoint/2010/main" val="367831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38AD-203C-4CA9-B179-F1657DC3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E6D1-101E-4900-968C-EF7E385A3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step – </a:t>
            </a:r>
            <a:r>
              <a:rPr lang="en-US" dirty="0"/>
              <a:t>Creation of groups – form social identity</a:t>
            </a:r>
          </a:p>
          <a:p>
            <a:pPr lvl="1"/>
            <a:r>
              <a:rPr lang="en-US" dirty="0"/>
              <a:t>We make sense of our social world by creating groups, taxonomies and categories</a:t>
            </a:r>
          </a:p>
          <a:p>
            <a:r>
              <a:rPr lang="en-US" b="1" dirty="0"/>
              <a:t>In-Group Bias – </a:t>
            </a:r>
            <a:r>
              <a:rPr lang="en-US" dirty="0"/>
              <a:t>The tendency to evaluate in-group members more positively than out-group members</a:t>
            </a:r>
          </a:p>
          <a:p>
            <a:pPr lvl="1"/>
            <a:r>
              <a:rPr lang="en-US" dirty="0"/>
              <a:t>People give more favourable ratings to people in their group</a:t>
            </a:r>
          </a:p>
          <a:p>
            <a:pPr lvl="1"/>
            <a:r>
              <a:rPr lang="en-US" dirty="0"/>
              <a:t>Out-group members are seen more negatively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Minimal group – </a:t>
            </a:r>
            <a:r>
              <a:rPr lang="en-US" dirty="0"/>
              <a:t>The tendency to favour the in-group while denigrating the out-group is so pervasive that people show this bias even under the most minimal conditions. </a:t>
            </a:r>
          </a:p>
          <a:p>
            <a:pPr lvl="2"/>
            <a:r>
              <a:rPr lang="en-US" dirty="0"/>
              <a:t>Stronger when people choose their groups, however trivial criteria can still create in-groups with strangers</a:t>
            </a:r>
          </a:p>
          <a:p>
            <a:r>
              <a:rPr lang="en-US" b="1" dirty="0"/>
              <a:t>Second step – </a:t>
            </a:r>
            <a:r>
              <a:rPr lang="en-US" dirty="0"/>
              <a:t>Having a social identity contributes to feelings of self-esteem</a:t>
            </a:r>
          </a:p>
        </p:txBody>
      </p:sp>
    </p:spTree>
    <p:extLst>
      <p:ext uri="{BB962C8B-B14F-4D97-AF65-F5344CB8AC3E}">
        <p14:creationId xmlns:p14="http://schemas.microsoft.com/office/powerpoint/2010/main" val="339453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A016-84EA-4CC4-B37E-B60A812D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33A6-B549-4645-B614-510C5D372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who strongly identify with a group are more likely to:</a:t>
            </a:r>
          </a:p>
          <a:p>
            <a:pPr lvl="1"/>
            <a:r>
              <a:rPr lang="en-US" dirty="0"/>
              <a:t>favour the group</a:t>
            </a:r>
          </a:p>
          <a:p>
            <a:pPr lvl="2"/>
            <a:r>
              <a:rPr lang="en-US" dirty="0"/>
              <a:t>When the group’s identity is threatened, people attempt to restore it</a:t>
            </a:r>
          </a:p>
          <a:p>
            <a:pPr lvl="1"/>
            <a:r>
              <a:rPr lang="en-US" dirty="0"/>
              <a:t>discriminate an out-group</a:t>
            </a:r>
          </a:p>
          <a:p>
            <a:pPr lvl="2"/>
            <a:r>
              <a:rPr lang="en-US" dirty="0"/>
              <a:t>When people’s group identities are threatened, they are more likely to discriminate against someone from an out-group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2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0E32-BF6D-45B2-97C2-5B80BB11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Self-Esteem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DC70-CE76-4A3C-A5C1-32D97863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4763"/>
            <a:ext cx="10058400" cy="4023360"/>
          </a:xfrm>
        </p:spPr>
        <p:txBody>
          <a:bodyPr/>
          <a:lstStyle/>
          <a:p>
            <a:r>
              <a:rPr lang="en-US" dirty="0"/>
              <a:t>Social identity gives people a self-esteem boost</a:t>
            </a:r>
          </a:p>
          <a:p>
            <a:r>
              <a:rPr lang="en-US" dirty="0"/>
              <a:t>Those who discriminate against out-groups get boosts in self-esteem</a:t>
            </a:r>
          </a:p>
          <a:p>
            <a:r>
              <a:rPr lang="en-US" dirty="0"/>
              <a:t>When self-esteem is threatened, people are more likely to ‘put down’ the out-group as a means of restoring feelings of self-worth.</a:t>
            </a:r>
          </a:p>
          <a:p>
            <a:r>
              <a:rPr lang="en-US" dirty="0"/>
              <a:t>Having high self-esteem can prevent people from ‘putting down’ the out-group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2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6DF1-0667-454C-ABBC-5F76242D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Social Categorization for Reducing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2FCE4-5958-412B-98DF-C4F71587A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Reinforce a common identity – we are all people</a:t>
            </a:r>
          </a:p>
          <a:p>
            <a:r>
              <a:rPr lang="en-US" dirty="0"/>
              <a:t>Emphasize superordinate groups that members of in and out groups belong</a:t>
            </a:r>
          </a:p>
          <a:p>
            <a:r>
              <a:rPr lang="en-US" dirty="0"/>
              <a:t>Eliminate the ‘us’ vs ‘them’ mentality </a:t>
            </a:r>
          </a:p>
          <a:p>
            <a:r>
              <a:rPr lang="en-US" b="1" dirty="0"/>
              <a:t>Self-affirmation theory </a:t>
            </a:r>
            <a:r>
              <a:rPr lang="en-US" dirty="0"/>
              <a:t>– A theory suggesting that people will reduce the impact of a dissonance-arousing threat to their self-concept by focusing on and affirming their competence on some dimension unrelated to the threat. </a:t>
            </a:r>
          </a:p>
          <a:p>
            <a:pPr lvl="1"/>
            <a:r>
              <a:rPr lang="en-US" dirty="0"/>
              <a:t>people who have affirmed themselves in some way, are less likely to need to boost their self-esteem by ‘putting down’ members of an out-group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implications of giving people boosts in self-esteem in order to prevent discrimination against ‘out-groups’?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D5DB-630F-4FF5-88BE-636EB3D2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of Stereotypes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9B5C-58E5-4B93-9ABD-AE89B38F2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stereotypes are activated, they can cause people to behave in ways that are harmful to members of an out-group</a:t>
            </a:r>
          </a:p>
          <a:p>
            <a:pPr lvl="1"/>
            <a:r>
              <a:rPr lang="en-US" dirty="0"/>
              <a:t>i.e. shootings of black males by police officers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How are stereotypes produced/reinforced?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7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D26AE-A12C-4384-BD91-3B52392D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3700"/>
              <a:t>Automatic vs Controlled Processing of Stereotypes</a:t>
            </a:r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612086E-E785-4119-A3BA-80B18745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808933"/>
            <a:ext cx="5451627" cy="49200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8130-4F85-4E6D-A103-C55CD7C3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Two-step model of cognitive processing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Those who are more willing to control</a:t>
            </a:r>
            <a:br>
              <a:rPr lang="en-US" dirty="0"/>
            </a:br>
            <a:r>
              <a:rPr lang="en-US" dirty="0"/>
              <a:t>prejudice are less likely to show prejudice</a:t>
            </a:r>
          </a:p>
          <a:p>
            <a:endParaRPr lang="en-US" dirty="0"/>
          </a:p>
          <a:p>
            <a:r>
              <a:rPr lang="en-US" dirty="0"/>
              <a:t>We can selectively activate and inhibit stereotypes in service of self-enhancement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087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1461-F7C1-4AB5-B747-80DB45C6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Prejudice by Revising Stereotypes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15DE-7D1F-40FC-BAD5-00781736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Stereotypes are very resistant to change</a:t>
            </a:r>
          </a:p>
          <a:p>
            <a:r>
              <a:rPr lang="en-US" dirty="0"/>
              <a:t>People hang on to stereotypes in the face of contradictory evidence</a:t>
            </a:r>
          </a:p>
          <a:p>
            <a:r>
              <a:rPr lang="en-US" dirty="0"/>
              <a:t>When faced with contradictory evidence, people sometimes create a new subtype for this deviant member. </a:t>
            </a:r>
          </a:p>
          <a:p>
            <a:r>
              <a:rPr lang="en-US" dirty="0"/>
              <a:t>Stereotypes can eventually change when people come in contact with many examples that are inconsistent with the stereotype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9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FDBA-F180-401A-B8A2-D41AD3CB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and Mood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6AB98-E2A3-4C38-991F-1AB9802E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Emotions elicited by a particular group are the most important determinate of our level of prejudice. </a:t>
            </a:r>
          </a:p>
          <a:p>
            <a:r>
              <a:rPr lang="en-US" dirty="0"/>
              <a:t>Prejudice is also a product of our symbolic beliefs – the perception that a particular group promotes or hinders the values we cherish and a product of behavioural experiences with members of that group. </a:t>
            </a:r>
          </a:p>
          <a:p>
            <a:r>
              <a:rPr lang="en-US" dirty="0"/>
              <a:t>The more negative emotion people feel while interacting with a particular group, the more prejudice they have towards that group. </a:t>
            </a:r>
          </a:p>
          <a:p>
            <a:r>
              <a:rPr lang="en-US" dirty="0"/>
              <a:t>Mood can also affect prejudice.</a:t>
            </a:r>
          </a:p>
          <a:p>
            <a:pPr lvl="1"/>
            <a:r>
              <a:rPr lang="en-US" dirty="0"/>
              <a:t>People in a bad mood are more likely to display prejudice</a:t>
            </a:r>
          </a:p>
          <a:p>
            <a:pPr lvl="1"/>
            <a:r>
              <a:rPr lang="en-US" dirty="0"/>
              <a:t>Prejudice reduction should focus on changing people’s feelings towards an out-group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3" descr="http://keats.kcl.ac.uk/pluginfile.php/737715/mod_resource/content/1/images/pic007.jpg">
            <a:extLst>
              <a:ext uri="{FF2B5EF4-FFF2-40B4-BE49-F238E27FC236}">
                <a16:creationId xmlns:a16="http://schemas.microsoft.com/office/drawing/2014/main" id="{F6FD4E42-E3B6-48E4-A515-0EDE198F34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29" y="640080"/>
            <a:ext cx="553600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5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37316-1D23-4531-A909-15591416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Ecological Systems Theory of Development 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6705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DDC5-7208-40C9-B836-228D9956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Attributional Biases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FEB0-E477-4507-83DA-29102F8A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Fundamental attribution error – </a:t>
            </a:r>
            <a:r>
              <a:rPr lang="en-US" dirty="0"/>
              <a:t>Attributing personality factors to someone’s behaviour instead of situational explanations.</a:t>
            </a:r>
          </a:p>
          <a:p>
            <a:r>
              <a:rPr lang="en-US" b="1" dirty="0"/>
              <a:t>Ultimate attribution error – </a:t>
            </a:r>
            <a:r>
              <a:rPr lang="en-US" dirty="0"/>
              <a:t>Our tendency to make dispositional attributions about an entire group of people. </a:t>
            </a:r>
          </a:p>
          <a:p>
            <a:r>
              <a:rPr lang="en-US" dirty="0"/>
              <a:t>When people conform to our stereotype, we tend to blind ourselves to clues about why they might have behaved the way they did. We attribute their behaviour to their personality/disposition rather than the situation. </a:t>
            </a:r>
          </a:p>
        </p:txBody>
      </p:sp>
    </p:spTree>
    <p:extLst>
      <p:ext uri="{BB962C8B-B14F-4D97-AF65-F5344CB8AC3E}">
        <p14:creationId xmlns:p14="http://schemas.microsoft.com/office/powerpoint/2010/main" val="311527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99CA-1F16-46E3-9430-7E51942B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Conflict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D24B-5552-4EB8-8C04-948E8840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that limited resources leads to conflict among groups and result in increased prejudice and discrimination. </a:t>
            </a:r>
          </a:p>
          <a:p>
            <a:pPr lvl="1"/>
            <a:r>
              <a:rPr lang="en-US" dirty="0"/>
              <a:t>When resources are scarce, we are more threatened by out-groups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Economic recession and prejudice towards immigrants are positively correlated.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Experimental evidence too….p. 368 and 369. </a:t>
            </a:r>
          </a:p>
        </p:txBody>
      </p:sp>
    </p:spTree>
    <p:extLst>
      <p:ext uri="{BB962C8B-B14F-4D97-AF65-F5344CB8AC3E}">
        <p14:creationId xmlns:p14="http://schemas.microsoft.com/office/powerpoint/2010/main" val="298675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1E44-5172-47EE-81FC-90BB8E7F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Prejudice by Fostering Common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6F12-D145-43E3-91C8-C7833F02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Muzafer</a:t>
            </a:r>
            <a:r>
              <a:rPr lang="en-US" dirty="0"/>
              <a:t> </a:t>
            </a:r>
            <a:r>
              <a:rPr lang="en-US" dirty="0" err="1"/>
              <a:t>Sherif</a:t>
            </a:r>
            <a:r>
              <a:rPr lang="en-US" dirty="0"/>
              <a:t> (1961) Boy Scout Camp</a:t>
            </a:r>
          </a:p>
          <a:p>
            <a:r>
              <a:rPr lang="en-US" dirty="0" err="1">
                <a:hlinkClick r:id="rId2"/>
              </a:rPr>
              <a:t>Sherif</a:t>
            </a:r>
            <a:r>
              <a:rPr lang="en-US" dirty="0">
                <a:hlinkClick r:id="rId2"/>
              </a:rPr>
              <a:t> – Robbers Cave</a:t>
            </a:r>
            <a:r>
              <a:rPr lang="en-US" dirty="0"/>
              <a:t> – Realistic Conflict Theory</a:t>
            </a:r>
          </a:p>
          <a:p>
            <a:endParaRPr lang="en-US" dirty="0"/>
          </a:p>
          <a:p>
            <a:r>
              <a:rPr lang="en-US" dirty="0"/>
              <a:t>Reducing prejudice</a:t>
            </a:r>
          </a:p>
          <a:p>
            <a:r>
              <a:rPr lang="en-US" dirty="0"/>
              <a:t>Eliminate competitive games</a:t>
            </a:r>
          </a:p>
          <a:p>
            <a:r>
              <a:rPr lang="en-US" dirty="0"/>
              <a:t>Promote non-competitive social contact</a:t>
            </a:r>
          </a:p>
          <a:p>
            <a:r>
              <a:rPr lang="en-US" dirty="0"/>
              <a:t>Create mutual interdependence – a situation in which two or more groups need each other to accomplish superordinate goals. </a:t>
            </a:r>
          </a:p>
        </p:txBody>
      </p:sp>
    </p:spTree>
    <p:extLst>
      <p:ext uri="{BB962C8B-B14F-4D97-AF65-F5344CB8AC3E}">
        <p14:creationId xmlns:p14="http://schemas.microsoft.com/office/powerpoint/2010/main" val="260431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87F8-F6BF-49A9-AC80-2DF8BF5E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to Conform: Normative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F095-B5AB-4077-A3A1-7B3045067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uphold discriminatory behaviour in order to conform to, or fit in, with a majority view. </a:t>
            </a:r>
          </a:p>
          <a:p>
            <a:r>
              <a:rPr lang="en-US" b="1" dirty="0" err="1"/>
              <a:t>Injunctification</a:t>
            </a:r>
            <a:r>
              <a:rPr lang="en-US" b="1" dirty="0"/>
              <a:t> – </a:t>
            </a:r>
            <a:r>
              <a:rPr lang="en-US" dirty="0"/>
              <a:t>A motivated tendency to see things the same status quo (the way things are) as the most desirable state of affairs. </a:t>
            </a:r>
          </a:p>
          <a:p>
            <a:r>
              <a:rPr lang="en-US" dirty="0"/>
              <a:t>Motivated to justify the current system. </a:t>
            </a:r>
          </a:p>
          <a:p>
            <a:r>
              <a:rPr lang="en-US" dirty="0"/>
              <a:t>React negatively to people who don’t conform to prevailing social norms. </a:t>
            </a:r>
          </a:p>
        </p:txBody>
      </p:sp>
    </p:spTree>
    <p:extLst>
      <p:ext uri="{BB962C8B-B14F-4D97-AF65-F5344CB8AC3E}">
        <p14:creationId xmlns:p14="http://schemas.microsoft.com/office/powerpoint/2010/main" val="232456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7CAE-5DA3-4099-99AF-944689E1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Differences in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D64C-8CE3-49D0-A877-722CD8FB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Right-Wing Authoritarianism –</a:t>
            </a:r>
            <a:r>
              <a:rPr lang="en-US" dirty="0"/>
              <a:t>  Three clusters of attitudes.</a:t>
            </a:r>
          </a:p>
          <a:p>
            <a:pPr lvl="1"/>
            <a:r>
              <a:rPr lang="en-US" dirty="0"/>
              <a:t>Authoritarian submission – high degree of submission to authority figures in society</a:t>
            </a:r>
          </a:p>
          <a:p>
            <a:pPr lvl="1"/>
            <a:r>
              <a:rPr lang="en-US" dirty="0"/>
              <a:t>Authoritarian aggression – aggression towards groups that are seen as legitimate targets by authority figures</a:t>
            </a:r>
          </a:p>
          <a:p>
            <a:pPr lvl="1"/>
            <a:r>
              <a:rPr lang="en-US" dirty="0"/>
              <a:t>Conventionalism – high degree of conformity to the rules and conventions that are established by authority figures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i="1" dirty="0"/>
              <a:t>How to combat right-wing authoritarianism…</a:t>
            </a:r>
          </a:p>
          <a:p>
            <a:pPr marL="201168" lvl="1" indent="0">
              <a:buNone/>
            </a:pPr>
            <a:r>
              <a:rPr lang="en-US" dirty="0"/>
              <a:t>Create awareness that attitudes have changed towards particular out-group. </a:t>
            </a:r>
          </a:p>
          <a:p>
            <a:pPr lvl="1"/>
            <a:r>
              <a:rPr lang="en-US" dirty="0"/>
              <a:t>Social pressure</a:t>
            </a:r>
          </a:p>
          <a:p>
            <a:pPr marL="201168" lvl="1" indent="0">
              <a:buNone/>
            </a:pPr>
            <a:r>
              <a:rPr lang="en-US" dirty="0"/>
              <a:t>Encourage interaction with out-group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2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7CAE-5DA3-4099-99AF-944689E1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Differences in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D64C-8CE3-49D0-A877-722CD8FB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Religious Fundamentalism – Belief in the absolute literal truth of one’s religious beliefs. </a:t>
            </a:r>
          </a:p>
          <a:p>
            <a:r>
              <a:rPr lang="en-US" dirty="0"/>
              <a:t>People with a ‘religious quest’ tend to be less prejudice</a:t>
            </a:r>
          </a:p>
          <a:p>
            <a:r>
              <a:rPr lang="en-US" b="1" dirty="0"/>
              <a:t>Social Dominance Orientation – </a:t>
            </a:r>
            <a:r>
              <a:rPr lang="en-US" dirty="0"/>
              <a:t>People who believe that people are inherently unequal and it is acceptable for some groups in society to be treated better than others. </a:t>
            </a:r>
          </a:p>
          <a:p>
            <a:pPr lvl="1"/>
            <a:r>
              <a:rPr lang="en-US" dirty="0"/>
              <a:t>Prejudice reduction can backfire if explained that people should be treated equally</a:t>
            </a:r>
          </a:p>
          <a:p>
            <a:pPr lvl="1"/>
            <a:r>
              <a:rPr lang="en-US" dirty="0"/>
              <a:t>Some success with ‘shared identity’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0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18E1-8B05-4641-9485-C709CA81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Self-Fulfilling Prophecies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D506589-7B0F-4B81-86AE-2B6FB08A5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23324"/>
            <a:ext cx="5462001" cy="42876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86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C397-DBE8-4952-B53F-BAF811A7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Eliminate/Reduce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8281-7D43-4955-9078-6CCF64298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what type of racism we want to address. </a:t>
            </a:r>
          </a:p>
          <a:p>
            <a:r>
              <a:rPr lang="en-US" dirty="0"/>
              <a:t>Individual prejudice – Contact can reduce prejudice with six conditions. </a:t>
            </a:r>
          </a:p>
          <a:p>
            <a:pPr lvl="1"/>
            <a:r>
              <a:rPr lang="en-US" dirty="0"/>
              <a:t>Six conditions</a:t>
            </a:r>
          </a:p>
          <a:p>
            <a:pPr lvl="2"/>
            <a:r>
              <a:rPr lang="en-US" dirty="0"/>
              <a:t>Mutual interdependence</a:t>
            </a:r>
          </a:p>
          <a:p>
            <a:pPr lvl="2"/>
            <a:r>
              <a:rPr lang="en-US" dirty="0"/>
              <a:t>Common goal</a:t>
            </a:r>
          </a:p>
          <a:p>
            <a:pPr lvl="2"/>
            <a:r>
              <a:rPr lang="en-US" dirty="0"/>
              <a:t>Equal status</a:t>
            </a:r>
          </a:p>
          <a:p>
            <a:pPr lvl="2"/>
            <a:r>
              <a:rPr lang="en-US" dirty="0"/>
              <a:t>Friendly informal setting</a:t>
            </a:r>
          </a:p>
          <a:p>
            <a:pPr lvl="2"/>
            <a:r>
              <a:rPr lang="en-US" dirty="0"/>
              <a:t>Learning about multiple members of the outgroup</a:t>
            </a:r>
          </a:p>
          <a:p>
            <a:pPr lvl="2"/>
            <a:r>
              <a:rPr lang="en-US" dirty="0"/>
              <a:t>Create social norms that promote equality among the group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Institutions – dismantle oppressive institutions – create and re-create unoppressive conditions</a:t>
            </a:r>
          </a:p>
        </p:txBody>
      </p:sp>
    </p:spTree>
    <p:extLst>
      <p:ext uri="{BB962C8B-B14F-4D97-AF65-F5344CB8AC3E}">
        <p14:creationId xmlns:p14="http://schemas.microsoft.com/office/powerpoint/2010/main" val="3920609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C7AF-0F28-44D5-8630-2CA95C86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6402-3DE3-4A09-A670-67CA6F35E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Who is Jane Elliott? How did she address prejudice in her classroom?</a:t>
            </a:r>
            <a:br>
              <a:rPr lang="en-US" dirty="0"/>
            </a:br>
            <a:r>
              <a:rPr lang="en-US" dirty="0"/>
              <a:t>What is prejudice? What components make up prejudice? </a:t>
            </a:r>
            <a:br>
              <a:rPr lang="en-US" dirty="0"/>
            </a:br>
            <a:r>
              <a:rPr lang="en-US" dirty="0"/>
              <a:t>What is a stereotype? How does a stereotype work? </a:t>
            </a:r>
            <a:br>
              <a:rPr lang="en-US" dirty="0"/>
            </a:br>
            <a:r>
              <a:rPr lang="en-US" dirty="0"/>
              <a:t>What are different kinds of sexism? How do they manifest? </a:t>
            </a:r>
            <a:br>
              <a:rPr lang="en-US" dirty="0"/>
            </a:br>
            <a:r>
              <a:rPr lang="en-US" dirty="0"/>
              <a:t>What is discrimination? Provide examples of discrimination? </a:t>
            </a:r>
            <a:br>
              <a:rPr lang="en-US" dirty="0"/>
            </a:br>
            <a:r>
              <a:rPr lang="en-US" dirty="0"/>
              <a:t>What is implicit racism? How does it manifest? How is it measured? What are critiques of these measurements? </a:t>
            </a:r>
            <a:br>
              <a:rPr lang="en-US" dirty="0"/>
            </a:br>
            <a:r>
              <a:rPr lang="en-US" dirty="0"/>
              <a:t>What causes prejudice? </a:t>
            </a:r>
            <a:br>
              <a:rPr lang="en-US" dirty="0"/>
            </a:br>
            <a:r>
              <a:rPr lang="en-US" dirty="0"/>
              <a:t>What is social identity? How does it relate to prejudice? </a:t>
            </a:r>
            <a:br>
              <a:rPr lang="en-US" dirty="0"/>
            </a:br>
            <a:r>
              <a:rPr lang="en-US" dirty="0"/>
              <a:t>How does self-esteem relate to prejudice? </a:t>
            </a:r>
            <a:br>
              <a:rPr lang="en-US" dirty="0"/>
            </a:br>
            <a:r>
              <a:rPr lang="en-US" dirty="0"/>
              <a:t>How does the text book suggest that we can reduce prejudice? </a:t>
            </a:r>
            <a:br>
              <a:rPr lang="en-US" dirty="0"/>
            </a:br>
            <a:r>
              <a:rPr lang="en-US" dirty="0"/>
              <a:t>What are consequences of activating stereotypes? </a:t>
            </a:r>
            <a:br>
              <a:rPr lang="en-US" dirty="0"/>
            </a:br>
            <a:r>
              <a:rPr lang="en-US" dirty="0"/>
              <a:t>What are automatic vs controlled processes involved in prejudice and stereotyping? What is the two step model of cognitive processing?</a:t>
            </a:r>
            <a:br>
              <a:rPr lang="en-US" dirty="0"/>
            </a:br>
            <a:r>
              <a:rPr lang="en-US" dirty="0"/>
              <a:t>What is a meta stereotype?  What does meta-stereotypes infer about prejudice reduction strategies? </a:t>
            </a:r>
            <a:br>
              <a:rPr lang="en-US" dirty="0"/>
            </a:br>
            <a:r>
              <a:rPr lang="en-US" dirty="0"/>
              <a:t>What are ways to reduce prejudice by revising stereotypes? </a:t>
            </a:r>
            <a:br>
              <a:rPr lang="en-US" dirty="0"/>
            </a:br>
            <a:r>
              <a:rPr lang="en-US" dirty="0"/>
              <a:t>How does  affect and mood affect prejudice? </a:t>
            </a:r>
            <a:br>
              <a:rPr lang="en-US" dirty="0"/>
            </a:br>
            <a:r>
              <a:rPr lang="en-US" dirty="0"/>
              <a:t>What is the ultimate attribution error? </a:t>
            </a:r>
            <a:br>
              <a:rPr lang="en-US" dirty="0"/>
            </a:br>
            <a:r>
              <a:rPr lang="en-US" dirty="0"/>
              <a:t>What is realistic conflict theory? </a:t>
            </a:r>
            <a:br>
              <a:rPr lang="en-US" dirty="0"/>
            </a:br>
            <a:r>
              <a:rPr lang="en-US" dirty="0"/>
              <a:t>Please recount </a:t>
            </a:r>
            <a:r>
              <a:rPr lang="en-US" dirty="0" err="1"/>
              <a:t>Muzafer</a:t>
            </a:r>
            <a:r>
              <a:rPr lang="en-US" dirty="0"/>
              <a:t> </a:t>
            </a:r>
            <a:r>
              <a:rPr lang="en-US" dirty="0" err="1"/>
              <a:t>Sherif</a:t>
            </a:r>
            <a:r>
              <a:rPr lang="en-US" dirty="0"/>
              <a:t> ‘s experiment and discuss the implications of his experiment. </a:t>
            </a:r>
            <a:br>
              <a:rPr lang="en-US" dirty="0"/>
            </a:br>
            <a:r>
              <a:rPr lang="en-US" dirty="0"/>
              <a:t>How do normative rules affect prejudice? </a:t>
            </a:r>
            <a:br>
              <a:rPr lang="en-US" dirty="0"/>
            </a:br>
            <a:r>
              <a:rPr lang="en-US" dirty="0"/>
              <a:t>What are individual differences in prejudice? </a:t>
            </a:r>
            <a:br>
              <a:rPr lang="en-US" dirty="0"/>
            </a:br>
            <a:r>
              <a:rPr lang="en-US" dirty="0"/>
              <a:t>How can prejudice become a self fulfilling prophecy? </a:t>
            </a:r>
            <a:br>
              <a:rPr lang="en-US" dirty="0"/>
            </a:br>
            <a:r>
              <a:rPr lang="en-US" dirty="0"/>
              <a:t>What is stereotype threat and what effects does it produce? How can we overcome it? </a:t>
            </a:r>
            <a:br>
              <a:rPr lang="en-US" dirty="0"/>
            </a:br>
            <a:r>
              <a:rPr lang="en-US" dirty="0"/>
              <a:t>How do we reduce prejudice through contact? What other factors need to be present? </a:t>
            </a:r>
            <a:br>
              <a:rPr lang="en-US" dirty="0"/>
            </a:br>
            <a:r>
              <a:rPr lang="en-US" dirty="0"/>
              <a:t>What is the jigsaw classroom? </a:t>
            </a:r>
            <a:br>
              <a:rPr lang="en-US" dirty="0"/>
            </a:br>
            <a:r>
              <a:rPr lang="en-US" dirty="0"/>
              <a:t>What is the extended contact hypothesis?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63DA-361A-49CD-9588-76DC3786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90B2-CD5D-4DC6-87C4-B1F289623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define racism. What are individual and institutional forms of racism? </a:t>
            </a:r>
          </a:p>
          <a:p>
            <a:r>
              <a:rPr lang="en-US" dirty="0"/>
              <a:t>What is race? What is ethnicity? </a:t>
            </a:r>
          </a:p>
          <a:p>
            <a:r>
              <a:rPr lang="en-US" dirty="0"/>
              <a:t>What is privilege? </a:t>
            </a:r>
          </a:p>
          <a:p>
            <a:r>
              <a:rPr lang="en-US" dirty="0"/>
              <a:t>What are micro-aggressions? Name and define the four types of micro-aggressions.</a:t>
            </a:r>
          </a:p>
          <a:p>
            <a:r>
              <a:rPr lang="en-US" dirty="0"/>
              <a:t>What are absolute and relative forms of privilege, racism and  oppression? </a:t>
            </a:r>
          </a:p>
          <a:p>
            <a:r>
              <a:rPr lang="en-US" dirty="0"/>
              <a:t>How can we eliminate/reduce racism? 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541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1786-AA8A-41C4-A81F-C0775EC6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Racism </a:t>
            </a:r>
            <a:r>
              <a:rPr lang="en-US" sz="2400" dirty="0"/>
              <a:t>(Headley, 2006)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89FB2-C59D-45C3-A7B5-70AC42C8A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Headley (2006) racism has been a difficult concept to define because disagreements have occurred over:</a:t>
            </a:r>
          </a:p>
          <a:p>
            <a:pPr lvl="1"/>
            <a:r>
              <a:rPr lang="en-US" dirty="0"/>
              <a:t>What is racist?</a:t>
            </a:r>
          </a:p>
          <a:p>
            <a:pPr lvl="1"/>
            <a:r>
              <a:rPr lang="en-US" dirty="0"/>
              <a:t>The definition of racism itself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People have used the word differently over time, within a culture, between different ethnic groups, and across cultures.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According to </a:t>
            </a:r>
            <a:r>
              <a:rPr lang="en-US" dirty="0" err="1"/>
              <a:t>Bartz</a:t>
            </a:r>
            <a:r>
              <a:rPr lang="en-US" dirty="0"/>
              <a:t> (2018) </a:t>
            </a:r>
            <a:r>
              <a:rPr lang="en-US" b="1" dirty="0"/>
              <a:t>race</a:t>
            </a:r>
            <a:r>
              <a:rPr lang="en-US" dirty="0"/>
              <a:t> refers to: a socially constructed category of people who share biologically transmitted traits that members of a society considers important. </a:t>
            </a:r>
          </a:p>
          <a:p>
            <a:pPr marL="201168" lvl="1" indent="0">
              <a:buNone/>
            </a:pPr>
            <a:r>
              <a:rPr lang="en-US" dirty="0"/>
              <a:t>According to </a:t>
            </a:r>
            <a:r>
              <a:rPr lang="en-US" dirty="0" err="1"/>
              <a:t>Bartz</a:t>
            </a:r>
            <a:r>
              <a:rPr lang="en-US" dirty="0"/>
              <a:t> (2018) </a:t>
            </a:r>
            <a:r>
              <a:rPr lang="en-US" b="1" dirty="0"/>
              <a:t>ethnicity</a:t>
            </a:r>
            <a:r>
              <a:rPr lang="en-US" dirty="0"/>
              <a:t> refers to: a shared cultural heritage. </a:t>
            </a:r>
          </a:p>
        </p:txBody>
      </p:sp>
    </p:spTree>
    <p:extLst>
      <p:ext uri="{BB962C8B-B14F-4D97-AF65-F5344CB8AC3E}">
        <p14:creationId xmlns:p14="http://schemas.microsoft.com/office/powerpoint/2010/main" val="2527313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Paradies</a:t>
            </a:r>
            <a:r>
              <a:rPr lang="en-US" sz="1800" dirty="0"/>
              <a:t>, Y. C. (2006) Defining, Conceptualizing and Characterizing Racism in Health Research, Critical Public Health, 16, 2, pp. 143 – 157. </a:t>
            </a:r>
          </a:p>
          <a:p>
            <a:r>
              <a:rPr lang="en-US" sz="1800" dirty="0" err="1"/>
              <a:t>Unzueta</a:t>
            </a:r>
            <a:r>
              <a:rPr lang="en-US" sz="1800" dirty="0"/>
              <a:t>, M., Lowery, B. S. (2008) Defining Racism Safely: The role of self-image maintenance on white Americans’ conceptions of racism, The Journal of Experimental Psychology, 44, pp. 1491 – 1497. </a:t>
            </a:r>
          </a:p>
          <a:p>
            <a:r>
              <a:rPr lang="en-US" sz="1800" dirty="0"/>
              <a:t>Headley, C. (2006) Philosophical Analysis and the Problem of Defining Racism, </a:t>
            </a:r>
            <a:r>
              <a:rPr lang="en-US" sz="1800" dirty="0" err="1"/>
              <a:t>Philosophia</a:t>
            </a:r>
            <a:r>
              <a:rPr lang="en-US" sz="1800" dirty="0"/>
              <a:t> Africana, 9, 1, pp. 1 – 16. </a:t>
            </a:r>
          </a:p>
          <a:p>
            <a:r>
              <a:rPr lang="en-US" sz="1800" dirty="0" err="1"/>
              <a:t>Bartz</a:t>
            </a:r>
            <a:r>
              <a:rPr lang="en-US" sz="1800" dirty="0"/>
              <a:t>, D. E. (2018) Racism – The Enemy of Diversity in PreK-12 Schools, National Forum of Teachers Education Journal, 28, 3, pp. 1 – 12.  </a:t>
            </a:r>
          </a:p>
          <a:p>
            <a:r>
              <a:rPr lang="en-CA" sz="1800" dirty="0"/>
              <a:t>Aronson, E. Wilson, T. D., Fehr, B, Akert, R. M. (2017) Social Psychology, Sixth Canadian Edition, Pearson.</a:t>
            </a:r>
          </a:p>
          <a:p>
            <a:r>
              <a:rPr lang="en-CA" sz="1800" dirty="0"/>
              <a:t>Gough, B., McFadden, M., McDonald, M. (2013), Critical Social Psychology: An Introduction, Second Edition, Palgrave Macmillan.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36535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EEB-FD1D-4C7C-B850-B834B89B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Jane Elliott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9310-C4E2-40E0-B7AB-659F30D8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Blue eyes brown eyes experiment</a:t>
            </a:r>
            <a:endParaRPr lang="en-US" dirty="0"/>
          </a:p>
          <a:p>
            <a:r>
              <a:rPr lang="en-US" dirty="0">
                <a:hlinkClick r:id="rId3"/>
              </a:rPr>
              <a:t>Shorter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9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Have a great day!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55AA-9A69-48B4-BAFA-FB11BB53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Racism </a:t>
            </a:r>
            <a:r>
              <a:rPr lang="en-US" sz="1600" dirty="0"/>
              <a:t>(</a:t>
            </a:r>
            <a:r>
              <a:rPr lang="en-US" sz="1600" dirty="0" err="1"/>
              <a:t>Unzueta</a:t>
            </a:r>
            <a:r>
              <a:rPr lang="en-US" sz="1600" dirty="0"/>
              <a:t>, Lowery, 2008)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848D-AF11-413E-9202-78F4CC9D1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Racism is defined as an individual and institutional conception. </a:t>
            </a:r>
          </a:p>
          <a:p>
            <a:r>
              <a:rPr lang="en-US" dirty="0"/>
              <a:t>As an individual conception racism: </a:t>
            </a:r>
          </a:p>
          <a:p>
            <a:pPr lvl="1"/>
            <a:r>
              <a:rPr lang="en-US" dirty="0"/>
              <a:t>Racism suggests that only radical minorities unlucky enough to encounter bigots are affected by racism. </a:t>
            </a:r>
          </a:p>
          <a:p>
            <a:pPr lvl="1"/>
            <a:r>
              <a:rPr lang="en-US" dirty="0"/>
              <a:t>Solution to racism is therefore, identify and educate racists</a:t>
            </a:r>
          </a:p>
          <a:p>
            <a:pPr lvl="1"/>
            <a:r>
              <a:rPr lang="en-US" dirty="0"/>
              <a:t>From this perspective, individuals are only implicated in the problem if they harbor or act upon thoughts of racism</a:t>
            </a:r>
          </a:p>
          <a:p>
            <a:r>
              <a:rPr lang="en-US" dirty="0"/>
              <a:t>As an institutional conception: </a:t>
            </a:r>
          </a:p>
          <a:p>
            <a:pPr lvl="1"/>
            <a:r>
              <a:rPr lang="en-US" dirty="0"/>
              <a:t>Racism is propagated by institutional practices and policies that produce disparate outcomes for different racialized groups. </a:t>
            </a:r>
          </a:p>
          <a:p>
            <a:pPr lvl="1"/>
            <a:r>
              <a:rPr lang="en-US" dirty="0"/>
              <a:t>From this perspective, all people are affected by racism – some are advantaged while others are disadvantaged. 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1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5B06-E1ED-40FC-9425-A5FAC1F1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Racism </a:t>
            </a:r>
            <a:r>
              <a:rPr lang="en-US" sz="2800" dirty="0"/>
              <a:t>(</a:t>
            </a:r>
            <a:r>
              <a:rPr lang="en-US" sz="2800" dirty="0" err="1"/>
              <a:t>Bartz</a:t>
            </a:r>
            <a:r>
              <a:rPr lang="en-US" sz="2800" dirty="0"/>
              <a:t>, 2018)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98F4-1428-4856-BBEC-FED37F005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Terms to consider:</a:t>
            </a:r>
          </a:p>
          <a:p>
            <a:r>
              <a:rPr lang="en-US" b="1" dirty="0"/>
              <a:t>Privilege – </a:t>
            </a:r>
            <a:r>
              <a:rPr lang="en-US" dirty="0"/>
              <a:t>Those who benefit from racism and enjoy privilege simply because of their position in society and the power that is bestowed to that position.</a:t>
            </a:r>
          </a:p>
          <a:p>
            <a:pPr lvl="1"/>
            <a:r>
              <a:rPr lang="en-US" dirty="0"/>
              <a:t>i.e. white privilege, economic privilege, etc. </a:t>
            </a:r>
          </a:p>
          <a:p>
            <a:r>
              <a:rPr lang="en-US" b="1" dirty="0"/>
              <a:t>Micro-Aggressions – </a:t>
            </a:r>
            <a:r>
              <a:rPr lang="en-US" dirty="0"/>
              <a:t>Brief, everyday exchanges that send discriminating messages to an individual because they belong to a racial minority. </a:t>
            </a:r>
          </a:p>
          <a:p>
            <a:pPr lvl="1"/>
            <a:r>
              <a:rPr lang="en-US" b="1" dirty="0"/>
              <a:t>Micro-assaults – </a:t>
            </a:r>
            <a:r>
              <a:rPr lang="en-US" dirty="0"/>
              <a:t>are verbal and non-verbal explicit racially derogatory behaviours based on explicit bias purposefully intended to prompt negative feelings in those at whom they are aimed. </a:t>
            </a:r>
          </a:p>
          <a:p>
            <a:pPr lvl="2"/>
            <a:r>
              <a:rPr lang="en-US" dirty="0"/>
              <a:t>Aware and deliberate. </a:t>
            </a:r>
          </a:p>
          <a:p>
            <a:pPr lvl="1"/>
            <a:r>
              <a:rPr lang="en-US" b="1" dirty="0"/>
              <a:t>Micro-insults –</a:t>
            </a:r>
            <a:r>
              <a:rPr lang="en-US" dirty="0"/>
              <a:t> are indirect verbal and non-verbal actions based on implicit bias that communicate stereotypical beliefs. </a:t>
            </a:r>
          </a:p>
          <a:p>
            <a:pPr lvl="2"/>
            <a:r>
              <a:rPr lang="en-US" dirty="0"/>
              <a:t>Senders are not aware they are being racist</a:t>
            </a:r>
          </a:p>
          <a:p>
            <a:pPr lvl="1"/>
            <a:r>
              <a:rPr lang="en-US" b="1" dirty="0"/>
              <a:t>Micro-invalidations –</a:t>
            </a:r>
            <a:r>
              <a:rPr lang="en-US" dirty="0"/>
              <a:t> are communications that exclude, negate, or nullify the thoughts, feelings or experiential reality of a radical-ethnic minority individual. </a:t>
            </a:r>
          </a:p>
          <a:p>
            <a:pPr lvl="2"/>
            <a:r>
              <a:rPr lang="en-US" dirty="0"/>
              <a:t>Aware and deliberate</a:t>
            </a:r>
          </a:p>
          <a:p>
            <a:pPr lvl="1"/>
            <a:r>
              <a:rPr lang="en-US" b="1" dirty="0"/>
              <a:t>Environmental micro-aggressions – </a:t>
            </a:r>
            <a:r>
              <a:rPr lang="en-US" dirty="0"/>
              <a:t>are widespread insensitive symbols, like mascots, as well as white people occupying a majority of the country’s powerful and honorable positions. </a:t>
            </a:r>
          </a:p>
        </p:txBody>
      </p:sp>
    </p:spTree>
    <p:extLst>
      <p:ext uri="{BB962C8B-B14F-4D97-AF65-F5344CB8AC3E}">
        <p14:creationId xmlns:p14="http://schemas.microsoft.com/office/powerpoint/2010/main" val="376564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8905-BCA2-4632-8473-554931DC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Racism </a:t>
            </a:r>
            <a:r>
              <a:rPr lang="en-US" sz="2000" dirty="0"/>
              <a:t>(</a:t>
            </a:r>
            <a:r>
              <a:rPr lang="en-US" sz="2000" dirty="0" err="1"/>
              <a:t>Paradies</a:t>
            </a:r>
            <a:r>
              <a:rPr lang="en-US" sz="2000" dirty="0"/>
              <a:t>, 2006)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2F89-EBFB-4CFE-8C17-127E25FB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Racism can be thought of as many types of oppression which, along with its dialectical opposite, privilege, can be based on a range of social characteristics, including gender (sexism), sexuality (heterosexism), physical and mental able-ness (ableism), age (ageism), class (classism), nationality, body size/shape, criminality, religion, language/accent among others.</a:t>
            </a:r>
          </a:p>
          <a:p>
            <a:r>
              <a:rPr lang="en-US" dirty="0"/>
              <a:t>Privilege/oppression can be defined as: A societal system which actors are divided along socially constructed dimensions with power unevenly distributed. </a:t>
            </a:r>
          </a:p>
          <a:p>
            <a:r>
              <a:rPr lang="en-US" dirty="0"/>
              <a:t>Privilege/oppression and racism can vary in terms of power: </a:t>
            </a:r>
          </a:p>
          <a:p>
            <a:pPr lvl="1"/>
            <a:r>
              <a:rPr lang="en-US" dirty="0"/>
              <a:t>Absolute</a:t>
            </a:r>
          </a:p>
          <a:p>
            <a:pPr lvl="1"/>
            <a:r>
              <a:rPr lang="en-US" dirty="0"/>
              <a:t>Relative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4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B2E9-904A-419F-900D-FC964BB3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Prejudice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6BEC-D3B4-4C8D-9C6A-9E977213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hostile or negative attitude toward people in a distinguishable group based solely on their membership in that group. </a:t>
            </a:r>
          </a:p>
          <a:p>
            <a:pPr lvl="1"/>
            <a:r>
              <a:rPr lang="en-US" dirty="0"/>
              <a:t>Affective component</a:t>
            </a:r>
          </a:p>
          <a:p>
            <a:pPr lvl="2"/>
            <a:r>
              <a:rPr lang="en-US" dirty="0"/>
              <a:t>Involves positive or negative affect</a:t>
            </a:r>
          </a:p>
          <a:p>
            <a:pPr lvl="1"/>
            <a:r>
              <a:rPr lang="en-US" dirty="0"/>
              <a:t>Cognitive Component – Stereotype</a:t>
            </a:r>
          </a:p>
          <a:p>
            <a:pPr lvl="1"/>
            <a:r>
              <a:rPr lang="en-US" dirty="0"/>
              <a:t>Behavioural Component – Discrimination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Attitude – </a:t>
            </a:r>
            <a:r>
              <a:rPr lang="en-US" dirty="0"/>
              <a:t>evaluations of people, objects or ideas.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5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DC88-36D9-441C-987F-50C969EC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88F9-5264-420A-B7D0-9E6899C74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Stereotype – </a:t>
            </a:r>
            <a:r>
              <a:rPr lang="en-US" dirty="0"/>
              <a:t>A generalization about a group of people in which identical characteristics are assigned to virtually all members of the group, regardless of actual variation among the members</a:t>
            </a:r>
          </a:p>
          <a:p>
            <a:pPr lvl="1"/>
            <a:r>
              <a:rPr lang="en-US" dirty="0"/>
              <a:t>Resistant to change</a:t>
            </a:r>
          </a:p>
          <a:p>
            <a:pPr lvl="1"/>
            <a:r>
              <a:rPr lang="en-US" dirty="0"/>
              <a:t>Stereotyping does not necessarily lead to negative or harmful behaviours</a:t>
            </a:r>
          </a:p>
          <a:p>
            <a:pPr lvl="1"/>
            <a:r>
              <a:rPr lang="en-US" dirty="0"/>
              <a:t>Traits or characteristics of a group that people are most likely to talk about are traits that become part of the stereotype of the group – ‘gossip value’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46DA6-8DB5-41DD-BBBB-B099CFB1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Stereotypes of Gender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03D7-B658-4A05-B658-6133D471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967404"/>
            <a:ext cx="5451627" cy="26031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75E3-01A6-46D0-8897-E1000B80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Two forms of sexism:</a:t>
            </a:r>
          </a:p>
          <a:p>
            <a:pPr lvl="1"/>
            <a:r>
              <a:rPr lang="en-US" dirty="0"/>
              <a:t>Hostile sexism – hold negative stereotypes of women</a:t>
            </a:r>
          </a:p>
          <a:p>
            <a:pPr lvl="1"/>
            <a:r>
              <a:rPr lang="en-US" dirty="0"/>
              <a:t>Benevolent sexism – hold positive stereotypes of women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i="1" dirty="0"/>
              <a:t>Have you experienced any of these forms of sexism? </a:t>
            </a:r>
            <a:br>
              <a:rPr lang="en-US" dirty="0"/>
            </a:br>
            <a:endParaRPr lang="en-US" dirty="0"/>
          </a:p>
          <a:p>
            <a:pPr marL="201168" lvl="1" indent="0">
              <a:buNone/>
            </a:pPr>
            <a:r>
              <a:rPr lang="en-US" dirty="0"/>
              <a:t>Gender based stereotypes are established at an early age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21606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4043</TotalTime>
  <Words>2494</Words>
  <Application>Microsoft Office PowerPoint</Application>
  <PresentationFormat>Widescreen</PresentationFormat>
  <Paragraphs>218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Calibri Light</vt:lpstr>
      <vt:lpstr>Retrospect</vt:lpstr>
      <vt:lpstr>Fundamentals of Social Psychology</vt:lpstr>
      <vt:lpstr>Ecological Systems Theory of Development </vt:lpstr>
      <vt:lpstr>Defining Racism (Headley, 2006)</vt:lpstr>
      <vt:lpstr>Definitions of Racism (Unzueta, Lowery, 2008) </vt:lpstr>
      <vt:lpstr>Definitions of Racism (Bartz, 2018) </vt:lpstr>
      <vt:lpstr>Definitions of Racism (Paradies, 2006)</vt:lpstr>
      <vt:lpstr>Prejudice </vt:lpstr>
      <vt:lpstr>Cognitive Component</vt:lpstr>
      <vt:lpstr>Stereotypes of Gender</vt:lpstr>
      <vt:lpstr>Discrimination: Behavioural Component </vt:lpstr>
      <vt:lpstr>Implicit Racism </vt:lpstr>
      <vt:lpstr>What Causes Prejudice</vt:lpstr>
      <vt:lpstr>Social Identity </vt:lpstr>
      <vt:lpstr>Self-Esteem Benefits</vt:lpstr>
      <vt:lpstr>Implications of Social Categorization for Reducing Prejudice</vt:lpstr>
      <vt:lpstr>Activation of Stereotypes</vt:lpstr>
      <vt:lpstr>Automatic vs Controlled Processing of Stereotypes</vt:lpstr>
      <vt:lpstr>Reducing Prejudice by Revising Stereotypes</vt:lpstr>
      <vt:lpstr>Affect and Mood</vt:lpstr>
      <vt:lpstr>Attributional Biases</vt:lpstr>
      <vt:lpstr>Realistic Conflict Theory</vt:lpstr>
      <vt:lpstr>Reducing Prejudice by Fostering Common Goals</vt:lpstr>
      <vt:lpstr>Pressure to Conform: Normative Rules</vt:lpstr>
      <vt:lpstr>Individual Differences in Prejudice</vt:lpstr>
      <vt:lpstr>Individual Differences in Prejudice</vt:lpstr>
      <vt:lpstr>Self-Fulfilling Prophecies</vt:lpstr>
      <vt:lpstr>How to Eliminate/Reduce Racism</vt:lpstr>
      <vt:lpstr>Learning Check!</vt:lpstr>
      <vt:lpstr>Learning Check</vt:lpstr>
      <vt:lpstr>Sources</vt:lpstr>
      <vt:lpstr>Jane Elliott </vt:lpstr>
      <vt:lpstr>Questions or 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532</cp:revision>
  <dcterms:created xsi:type="dcterms:W3CDTF">2016-08-29T02:04:56Z</dcterms:created>
  <dcterms:modified xsi:type="dcterms:W3CDTF">2020-12-09T05:18:24Z</dcterms:modified>
</cp:coreProperties>
</file>