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0"/>
  </p:notesMasterIdLst>
  <p:sldIdLst>
    <p:sldId id="256" r:id="rId2"/>
    <p:sldId id="318" r:id="rId3"/>
    <p:sldId id="317" r:id="rId4"/>
    <p:sldId id="306" r:id="rId5"/>
    <p:sldId id="266" r:id="rId6"/>
    <p:sldId id="267" r:id="rId7"/>
    <p:sldId id="309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9237C-C3FD-452E-8E32-55B4E83C1FB7}" type="datetimeFigureOut">
              <a:rPr lang="en-US" smtClean="0"/>
              <a:t>1/18/21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C4681-C8FA-46BA-ACEB-0A28AD01E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9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29B99B-FF27-4DCA-829A-347C47E409A9}" type="slidenum">
              <a:rPr lang="en-CA" altLang="en-US"/>
              <a:pPr/>
              <a:t>3</a:t>
            </a:fld>
            <a:endParaRPr lang="en-CA" alt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197600" cy="45069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072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2021-01-18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TOlURndRi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bdpucXyZNCM" TargetMode="External"/><Relationship Id="rId4" Type="http://schemas.openxmlformats.org/officeDocument/2006/relationships/hyperlink" Target="https://www.youtube.com/watch?v=HAxee1QN0hw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cDBXeBoYK2A" TargetMode="External"/><Relationship Id="rId3" Type="http://schemas.openxmlformats.org/officeDocument/2006/relationships/hyperlink" Target="https://www.youtube.com/watch?v=KN2yunRynks" TargetMode="External"/><Relationship Id="rId7" Type="http://schemas.openxmlformats.org/officeDocument/2006/relationships/hyperlink" Target="https://www.youtube.com/watch?v=1eYi1qL1A-M" TargetMode="External"/><Relationship Id="rId2" Type="http://schemas.openxmlformats.org/officeDocument/2006/relationships/hyperlink" Target="http://www.dove.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B7evC55NU8I" TargetMode="External"/><Relationship Id="rId5" Type="http://schemas.openxmlformats.org/officeDocument/2006/relationships/hyperlink" Target="http://www.axe.ca/" TargetMode="External"/><Relationship Id="rId4" Type="http://schemas.openxmlformats.org/officeDocument/2006/relationships/hyperlink" Target="https://www.youtube.com/watch?v=Ei6JvK0W60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Advertising and the Consumer Culture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Erik Chevrier</a:t>
            </a:r>
          </a:p>
          <a:p>
            <a:r>
              <a:rPr lang="en-CA" dirty="0"/>
              <a:t>January 18</a:t>
            </a:r>
            <a:r>
              <a:rPr lang="en-CA" baseline="30000" dirty="0"/>
              <a:t>th</a:t>
            </a:r>
            <a:r>
              <a:rPr lang="en-CA" dirty="0"/>
              <a:t>, 2021</a:t>
            </a:r>
          </a:p>
          <a:p>
            <a:r>
              <a:rPr lang="en-CA" dirty="0"/>
              <a:t>Introduction to course – advertising and consumer society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4534-F9AC-4889-B746-81046707F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Advertising?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BCDC7-2EF1-42BC-AF6A-4FF198F2C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Advertising is a product whose purpose is to sell other products/and or ideas. </a:t>
            </a:r>
          </a:p>
          <a:p>
            <a:r>
              <a:rPr lang="en-US" dirty="0"/>
              <a:t>Advertising provides a source of revenue to media companies and is a form of media itself. </a:t>
            </a:r>
          </a:p>
          <a:p>
            <a:r>
              <a:rPr lang="en-US" dirty="0"/>
              <a:t>Advertising is a creation of artistic expression, but one controlled by commercial/political interests. </a:t>
            </a:r>
          </a:p>
          <a:p>
            <a:r>
              <a:rPr lang="en-US" dirty="0"/>
              <a:t>Advertising reflects and creates culture simultaneously – it is designed to reflect social interactions but, in the process, it influences social behaviour. </a:t>
            </a:r>
          </a:p>
          <a:p>
            <a:r>
              <a:rPr lang="en-US" dirty="0"/>
              <a:t>Advertising is loved and hated by people.</a:t>
            </a:r>
          </a:p>
          <a:p>
            <a:r>
              <a:rPr lang="en-US" dirty="0"/>
              <a:t>Advertisers are always trying to find new ways to capture the attention of their audience and at the same time, people also watch ads for pleasure. </a:t>
            </a:r>
          </a:p>
          <a:p>
            <a:r>
              <a:rPr lang="en-US" dirty="0"/>
              <a:t>Many people don’t believe that they are personally affected by advertising, yet, they insist that it affects everyone else. </a:t>
            </a:r>
          </a:p>
          <a:p>
            <a:r>
              <a:rPr lang="en-US" dirty="0"/>
              <a:t>Advertising is pervasive in industrialized nations and consists of a plethora of commercial signs and symbols that communicate ideas and meaning – mainly to sell products and services and/or political ideas. </a:t>
            </a:r>
          </a:p>
          <a:p>
            <a:r>
              <a:rPr lang="en-CA" dirty="0"/>
              <a:t>Attention is what advertisers seek but oversaturating the adverting environment causes people to pay less attention to advertising.</a:t>
            </a:r>
          </a:p>
          <a:p>
            <a:r>
              <a:rPr lang="en-CA" dirty="0"/>
              <a:t>Anyone with a social media account and a following!</a:t>
            </a:r>
          </a:p>
          <a:p>
            <a:endParaRPr lang="en-CA" dirty="0"/>
          </a:p>
          <a:p>
            <a:r>
              <a:rPr lang="en-CA" dirty="0"/>
              <a:t>What is advertising to you?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14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en-US" sz="5400" dirty="0">
                <a:solidFill>
                  <a:srgbClr val="000000"/>
                </a:solidFill>
                <a:latin typeface="+mn-lt"/>
              </a:rPr>
              <a:t>What is Advertising? </a:t>
            </a:r>
            <a:endParaRPr lang="en-CA" sz="5400" dirty="0">
              <a:latin typeface="+mn-lt"/>
            </a:endParaRPr>
          </a:p>
        </p:txBody>
      </p:sp>
      <p:sp>
        <p:nvSpPr>
          <p:cNvPr id="8193" name="Rectangle 1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vert="horz" lIns="90000" tIns="45000" rIns="90000" bIns="45000" rtlCol="0">
            <a:normAutofit/>
          </a:bodyPr>
          <a:lstStyle/>
          <a:p>
            <a:pPr indent="-336550">
              <a:lnSpc>
                <a:spcPct val="100000"/>
              </a:lnSpc>
              <a:spcAft>
                <a:spcPct val="0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altLang="en-US" sz="4000" dirty="0">
                <a:solidFill>
                  <a:srgbClr val="000000"/>
                </a:solidFill>
              </a:rPr>
              <a:t>You are a commodity to be sold to advertisers!</a:t>
            </a:r>
          </a:p>
          <a:p>
            <a:pPr indent="-336550">
              <a:lnSpc>
                <a:spcPct val="100000"/>
              </a:lnSpc>
              <a:spcAft>
                <a:spcPct val="0"/>
              </a:spcAft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CA" altLang="en-US" sz="4400" dirty="0">
                <a:solidFill>
                  <a:srgbClr val="000000"/>
                </a:solidFill>
                <a:hlinkClick r:id="rId3"/>
              </a:rPr>
              <a:t>We Deliver Young People</a:t>
            </a:r>
            <a:endParaRPr lang="en-CA" altLang="en-US" sz="4400" dirty="0">
              <a:solidFill>
                <a:srgbClr val="000000"/>
              </a:solidFill>
            </a:endParaRPr>
          </a:p>
          <a:p>
            <a:r>
              <a:rPr lang="en-CA" sz="4400" dirty="0">
                <a:hlinkClick r:id="rId4"/>
              </a:rPr>
              <a:t>YUL-LAB</a:t>
            </a:r>
            <a:endParaRPr lang="en-CA" sz="4400" dirty="0"/>
          </a:p>
          <a:p>
            <a:r>
              <a:rPr lang="en-CA" sz="4400" dirty="0">
                <a:hlinkClick r:id="rId5"/>
              </a:rPr>
              <a:t>Advertising and the End of the World</a:t>
            </a:r>
            <a:endParaRPr lang="en-CA" sz="4400" dirty="0"/>
          </a:p>
        </p:txBody>
      </p:sp>
    </p:spTree>
    <p:extLst>
      <p:ext uri="{BB962C8B-B14F-4D97-AF65-F5344CB8AC3E}">
        <p14:creationId xmlns:p14="http://schemas.microsoft.com/office/powerpoint/2010/main" val="954782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A17E-B3B1-4787-A034-8F22D4992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Apply to Advertising?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87F5B-2388-4C48-B71F-9B01DC311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Advertising is NOT good or bad. It has intended and unintended, positive and negative consequences, that we are aware and unaware of, that are created with helpful and/or harmful intentions.  </a:t>
            </a:r>
          </a:p>
          <a:p>
            <a:r>
              <a:rPr lang="en-US" b="1" dirty="0"/>
              <a:t>To understand advertising and consumer culture, a critical, multidimensional approach is best.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8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Critical Multidimensional Model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27" y="1846263"/>
            <a:ext cx="4845383" cy="4022725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5400" dirty="0"/>
              <a:t>Richard Johnson</a:t>
            </a:r>
            <a:br>
              <a:rPr lang="en-US" altLang="en-US" dirty="0"/>
            </a:br>
            <a:r>
              <a:rPr lang="en-US" altLang="en-US" dirty="0"/>
              <a:t>What is Cultural Studies Anyways, Social Text, (1986-87)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699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Critical Multidimensional Model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6963" y="2039317"/>
            <a:ext cx="4938712" cy="3636617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Paul Nesbitt-Larking. </a:t>
            </a:r>
            <a:r>
              <a:rPr lang="en-US" i="1" dirty="0"/>
              <a:t>Politics, Society and the Media</a:t>
            </a:r>
            <a:r>
              <a:rPr lang="en-US" dirty="0"/>
              <a:t> (2</a:t>
            </a:r>
            <a:r>
              <a:rPr lang="en-US" baseline="30000" dirty="0"/>
              <a:t>nd</a:t>
            </a:r>
            <a:r>
              <a:rPr lang="en-US" dirty="0"/>
              <a:t> Edition). Broadview Press. 2009.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3939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Critical Multidimensional Models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27" y="1846263"/>
            <a:ext cx="4845383" cy="4022725"/>
          </a:xfrm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968" y="2039316"/>
            <a:ext cx="4938712" cy="363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1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334963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dirty="0">
                <a:solidFill>
                  <a:srgbClr val="000000"/>
                </a:solidFill>
              </a:rPr>
              <a:t>Compare and contrast ad campaigns!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sz="4600" dirty="0">
                <a:solidFill>
                  <a:srgbClr val="000000"/>
                </a:solidFill>
                <a:hlinkClick r:id="rId2"/>
              </a:rPr>
              <a:t>Dove </a:t>
            </a:r>
            <a:endParaRPr lang="en-US" altLang="en-US" sz="4600" dirty="0">
              <a:solidFill>
                <a:srgbClr val="000000"/>
              </a:solidFill>
            </a:endParaRP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sz="3100" dirty="0">
                <a:solidFill>
                  <a:srgbClr val="000000"/>
                </a:solidFill>
                <a:hlinkClick r:id="rId3"/>
              </a:rPr>
              <a:t>Dove Evolution Video</a:t>
            </a:r>
            <a:endParaRPr lang="en-US" altLang="en-US" sz="3100" dirty="0">
              <a:solidFill>
                <a:srgbClr val="000000"/>
              </a:solidFill>
            </a:endParaRP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sz="3100" dirty="0">
                <a:solidFill>
                  <a:srgbClr val="000000"/>
                </a:solidFill>
                <a:hlinkClick r:id="rId4"/>
              </a:rPr>
              <a:t>Dove Onslaught Video</a:t>
            </a:r>
            <a:endParaRPr lang="en-US" altLang="en-US" sz="3100" dirty="0">
              <a:solidFill>
                <a:srgbClr val="000000"/>
              </a:solidFill>
            </a:endParaRP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en-US" sz="2400" dirty="0">
              <a:solidFill>
                <a:srgbClr val="000000"/>
              </a:solidFill>
            </a:endParaRP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sz="4600" dirty="0">
                <a:solidFill>
                  <a:srgbClr val="000000"/>
                </a:solidFill>
                <a:hlinkClick r:id="rId5"/>
              </a:rPr>
              <a:t>Axe </a:t>
            </a:r>
            <a:endParaRPr lang="en-US" altLang="en-US" sz="4600" dirty="0">
              <a:solidFill>
                <a:srgbClr val="000000"/>
              </a:solidFill>
            </a:endParaRP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sz="3100" dirty="0">
                <a:solidFill>
                  <a:srgbClr val="000000"/>
                </a:solidFill>
                <a:hlinkClick r:id="rId6"/>
              </a:rPr>
              <a:t>Axe Music Video</a:t>
            </a:r>
            <a:endParaRPr lang="en-US" altLang="en-US" sz="3100" dirty="0">
              <a:solidFill>
                <a:srgbClr val="000000"/>
              </a:solidFill>
            </a:endParaRP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sz="3100" dirty="0">
                <a:solidFill>
                  <a:srgbClr val="000000"/>
                </a:solidFill>
                <a:hlinkClick r:id="rId7"/>
              </a:rPr>
              <a:t>Axe Television Ad Diner Party</a:t>
            </a:r>
            <a:endParaRPr lang="en-US" altLang="en-US" sz="3100" dirty="0">
              <a:solidFill>
                <a:srgbClr val="000000"/>
              </a:solidFill>
            </a:endParaRP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en-US" sz="3100" dirty="0">
                <a:solidFill>
                  <a:srgbClr val="000000"/>
                </a:solidFill>
                <a:hlinkClick r:id="rId8"/>
              </a:rPr>
              <a:t>Axe Television Ad Dentist</a:t>
            </a:r>
            <a:endParaRPr lang="en-US" altLang="en-US" sz="3100" dirty="0">
              <a:solidFill>
                <a:srgbClr val="000000"/>
              </a:solidFill>
            </a:endParaRP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en-US" sz="4000" dirty="0">
              <a:solidFill>
                <a:srgbClr val="000000"/>
              </a:solidFill>
            </a:endParaRPr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altLang="en-US" sz="4000" dirty="0">
              <a:solidFill>
                <a:srgbClr val="000000"/>
              </a:solidFill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34739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1638</TotalTime>
  <Words>379</Words>
  <Application>Microsoft Macintosh PowerPoint</Application>
  <PresentationFormat>Widescreen</PresentationFormat>
  <Paragraphs>41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Advertising and the Consumer Culture</vt:lpstr>
      <vt:lpstr>What is Advertising?</vt:lpstr>
      <vt:lpstr>What is Advertising? </vt:lpstr>
      <vt:lpstr>How Does this Apply to Advertising? </vt:lpstr>
      <vt:lpstr>Critical Multidimensional Model</vt:lpstr>
      <vt:lpstr>Critical Multidimensional Model</vt:lpstr>
      <vt:lpstr>Critical Multidimensional Models</vt:lpstr>
      <vt:lpstr>Compare and contrast ad campaigns!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Edible Activism!</dc:title>
  <dc:creator>Erik Chevrier</dc:creator>
  <cp:lastModifiedBy>Erik Chevrier</cp:lastModifiedBy>
  <cp:revision>137</cp:revision>
  <dcterms:created xsi:type="dcterms:W3CDTF">2016-08-29T02:04:56Z</dcterms:created>
  <dcterms:modified xsi:type="dcterms:W3CDTF">2021-01-18T21:09:49Z</dcterms:modified>
</cp:coreProperties>
</file>