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6" r:id="rId2"/>
    <p:sldId id="329" r:id="rId3"/>
    <p:sldId id="320" r:id="rId4"/>
    <p:sldId id="266" r:id="rId5"/>
    <p:sldId id="267" r:id="rId6"/>
    <p:sldId id="309" r:id="rId7"/>
    <p:sldId id="310" r:id="rId8"/>
    <p:sldId id="261" r:id="rId9"/>
    <p:sldId id="319" r:id="rId10"/>
    <p:sldId id="324" r:id="rId11"/>
    <p:sldId id="325" r:id="rId12"/>
    <p:sldId id="326" r:id="rId13"/>
    <p:sldId id="327" r:id="rId14"/>
    <p:sldId id="328" r:id="rId15"/>
    <p:sldId id="33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9237C-C3FD-452E-8E32-55B4E83C1FB7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4681-C8FA-46BA-ACEB-0A28AD01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2021-01-25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uLqVfk27g" TargetMode="External"/><Relationship Id="rId2" Type="http://schemas.openxmlformats.org/officeDocument/2006/relationships/hyperlink" Target="https://www.youtube.com/watch?v=wyHI3IrJOR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EDaoJ0Ybt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DBXeBoYK2A" TargetMode="External"/><Relationship Id="rId3" Type="http://schemas.openxmlformats.org/officeDocument/2006/relationships/hyperlink" Target="https://www.youtube.com/watch?v=KN2yunRynks" TargetMode="External"/><Relationship Id="rId7" Type="http://schemas.openxmlformats.org/officeDocument/2006/relationships/hyperlink" Target="https://www.youtube.com/watch?v=1eYi1qL1A-M" TargetMode="External"/><Relationship Id="rId2" Type="http://schemas.openxmlformats.org/officeDocument/2006/relationships/hyperlink" Target="http://www.dove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7evC55NU8I" TargetMode="External"/><Relationship Id="rId5" Type="http://schemas.openxmlformats.org/officeDocument/2006/relationships/hyperlink" Target="http://www.axe.ca/" TargetMode="External"/><Relationship Id="rId4" Type="http://schemas.openxmlformats.org/officeDocument/2006/relationships/hyperlink" Target="https://www.youtube.com/watch?v=Ei6JvK0W60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Advertising and the Consumer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Erik Chevrier</a:t>
            </a:r>
          </a:p>
          <a:p>
            <a:r>
              <a:rPr lang="en-CA" dirty="0"/>
              <a:t>January 25, 2021</a:t>
            </a:r>
          </a:p>
          <a:p>
            <a:r>
              <a:rPr lang="en-CA" dirty="0"/>
              <a:t>Introduction to advertising and the consumer culture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5"/>
          <a:stretch/>
        </p:blipFill>
        <p:spPr bwMode="auto">
          <a:xfrm>
            <a:off x="855448" y="640081"/>
            <a:ext cx="201168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429D8CA9-1098-402D-B022-2FF5DCCEB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2" y="571500"/>
            <a:ext cx="3914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59F68C8-CF37-444E-A3D4-761B90B91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9" r="52059"/>
          <a:stretch/>
        </p:blipFill>
        <p:spPr bwMode="auto">
          <a:xfrm>
            <a:off x="1769848" y="640081"/>
            <a:ext cx="1056615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road, book, outdoor&#10;&#10;Description generated with very high confidence">
            <a:extLst>
              <a:ext uri="{FF2B5EF4-FFF2-40B4-BE49-F238E27FC236}">
                <a16:creationId xmlns:a16="http://schemas.microsoft.com/office/drawing/2014/main" id="{07AE5675-0920-4CA4-B869-DCE140492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03" y="457200"/>
            <a:ext cx="44481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4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79C0AB69-666C-4E44-B435-57AD3F0C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4" r="34334"/>
          <a:stretch/>
        </p:blipFill>
        <p:spPr bwMode="auto">
          <a:xfrm>
            <a:off x="1769848" y="640081"/>
            <a:ext cx="1180822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photo of a person&#10;&#10;Description generated with high confidence">
            <a:extLst>
              <a:ext uri="{FF2B5EF4-FFF2-40B4-BE49-F238E27FC236}">
                <a16:creationId xmlns:a16="http://schemas.microsoft.com/office/drawing/2014/main" id="{6FF6704C-3892-435B-9B26-6898CD21A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8" y="516493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3837DF6F-119A-48AE-944F-B4D7AAC2A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9" r="18117"/>
          <a:stretch/>
        </p:blipFill>
        <p:spPr bwMode="auto">
          <a:xfrm>
            <a:off x="1769848" y="640081"/>
            <a:ext cx="1101313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C183830E-9439-40FB-83E6-5D9D7FD1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61" y="523684"/>
            <a:ext cx="3800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864"/>
          <a:stretch/>
        </p:blipFill>
        <p:spPr bwMode="auto">
          <a:xfrm>
            <a:off x="855448" y="640081"/>
            <a:ext cx="91440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8C67EC81-DD0B-4A27-9862-915C71AA1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6"/>
          <a:stretch/>
        </p:blipFill>
        <p:spPr bwMode="auto">
          <a:xfrm>
            <a:off x="1769848" y="640081"/>
            <a:ext cx="1228767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person&#10;&#10;Description generated with high confidence">
            <a:extLst>
              <a:ext uri="{FF2B5EF4-FFF2-40B4-BE49-F238E27FC236}">
                <a16:creationId xmlns:a16="http://schemas.microsoft.com/office/drawing/2014/main" id="{675C1008-4941-4462-BFC8-29C7CBE2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08" y="385069"/>
            <a:ext cx="411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C2FC-7C62-46A7-A108-318DD325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122A-EFE0-4660-B37F-56F4ACFA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culture? What do Williams, Nesbitt-Larking, Bennett define culture as?</a:t>
            </a:r>
            <a:endParaRPr lang="en-CA" dirty="0"/>
          </a:p>
          <a:p>
            <a:r>
              <a:rPr lang="en-US" dirty="0"/>
              <a:t>How does Richard Johnson define a cultural product? Describe Johnson’s model. Use an example to illustrate Johnson’s model. </a:t>
            </a:r>
            <a:endParaRPr lang="en-CA" dirty="0"/>
          </a:p>
          <a:p>
            <a:r>
              <a:rPr lang="en-US" dirty="0"/>
              <a:t>Describe Nesbitt-Larking’s Politics, Society and the Media model. Use an example to illustrate Nesbitt-Larking’s Politics, Society and the Media model.</a:t>
            </a:r>
            <a:endParaRPr lang="en-CA" dirty="0"/>
          </a:p>
          <a:p>
            <a:r>
              <a:rPr lang="en-US" dirty="0"/>
              <a:t>In </a:t>
            </a:r>
            <a:r>
              <a:rPr lang="en-US" i="1" dirty="0"/>
              <a:t>Social Communication in Advertising, </a:t>
            </a:r>
            <a:r>
              <a:rPr lang="en-US" dirty="0"/>
              <a:t>Table 1.1 defines Cultural Frames That Summarize the Development of Media, Marketing and Advertising: </a:t>
            </a:r>
            <a:endParaRPr lang="en-CA" dirty="0"/>
          </a:p>
          <a:p>
            <a:r>
              <a:rPr lang="en-US" dirty="0"/>
              <a:t>	1 – What are the marketing and advertising strategies for each period? </a:t>
            </a:r>
            <a:br>
              <a:rPr lang="en-US" dirty="0"/>
            </a:br>
            <a:r>
              <a:rPr lang="en-US" dirty="0"/>
              <a:t>	2 – When were the periods and what media was dominant for advertising? </a:t>
            </a:r>
            <a:br>
              <a:rPr lang="en-US" dirty="0"/>
            </a:br>
            <a:r>
              <a:rPr lang="en-US" dirty="0"/>
              <a:t>	3 – What are the elements in the ads for each period? </a:t>
            </a:r>
            <a:br>
              <a:rPr lang="en-US" dirty="0"/>
            </a:br>
            <a:r>
              <a:rPr lang="en-US" dirty="0"/>
              <a:t>	4 – What are the cultural frames for goods for each period? </a:t>
            </a:r>
            <a:br>
              <a:rPr lang="en-US" dirty="0"/>
            </a:br>
            <a:r>
              <a:rPr lang="en-US" dirty="0"/>
              <a:t>	5 – What are the metaphoric emotive themes in the ads for each period? </a:t>
            </a:r>
            <a:endParaRPr lang="en-CA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26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62FF-270B-4508-961B-816E4F17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4E0CA-E313-4F9A-BBD1-1D547C9F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culture? </a:t>
            </a:r>
          </a:p>
          <a:p>
            <a:r>
              <a:rPr lang="en-US" dirty="0"/>
              <a:t>What makes up a culture?</a:t>
            </a:r>
          </a:p>
          <a:p>
            <a:r>
              <a:rPr lang="en-US" dirty="0"/>
              <a:t>How does advertising relate to culture?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259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Culture?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Raymond Williams</a:t>
            </a:r>
          </a:p>
          <a:p>
            <a:pPr lvl="1"/>
            <a:r>
              <a:rPr lang="en-CA" dirty="0"/>
              <a:t>A general process of intellectual, spiritual and aesthetic development.</a:t>
            </a:r>
          </a:p>
          <a:p>
            <a:pPr lvl="1"/>
            <a:r>
              <a:rPr lang="en-CA" dirty="0"/>
              <a:t>A particular way of life, whether of a people, period or group. </a:t>
            </a:r>
          </a:p>
          <a:p>
            <a:pPr lvl="1"/>
            <a:r>
              <a:rPr lang="en-CA" dirty="0"/>
              <a:t>The works and practices of intellectual and especially artistic activity. </a:t>
            </a:r>
            <a:endParaRPr lang="en-US" dirty="0"/>
          </a:p>
          <a:p>
            <a:r>
              <a:rPr lang="en-US" dirty="0"/>
              <a:t>Nesbitt-Larking</a:t>
            </a:r>
          </a:p>
          <a:p>
            <a:pPr lvl="1"/>
            <a:r>
              <a:rPr lang="en-US" dirty="0"/>
              <a:t>The general process of intellectual, spiritual, and artistic development of a people.</a:t>
            </a:r>
          </a:p>
          <a:p>
            <a:pPr lvl="1"/>
            <a:r>
              <a:rPr lang="en-US" dirty="0"/>
              <a:t>The entire way of life of a people, in terms of those practices and facts through which they express their meaning. </a:t>
            </a:r>
          </a:p>
          <a:p>
            <a:pPr lvl="1"/>
            <a:r>
              <a:rPr lang="en-US" dirty="0"/>
              <a:t>High culture – the works and practices of intellectual artistic activity</a:t>
            </a:r>
          </a:p>
          <a:p>
            <a:pPr lvl="1"/>
            <a:r>
              <a:rPr lang="en-US" dirty="0"/>
              <a:t>Culture is the way of life of a people, in particular their evolving ideas, beliefs, and values as they are understood, communicated and represented. </a:t>
            </a:r>
          </a:p>
          <a:p>
            <a:r>
              <a:rPr lang="en-US" dirty="0"/>
              <a:t>Bennett </a:t>
            </a:r>
          </a:p>
          <a:p>
            <a:pPr lvl="1"/>
            <a:r>
              <a:rPr lang="en-US" dirty="0"/>
              <a:t>Culture consists of all those practices (or activities) that signify; that is, which produce and communicate meaning by the manipulation of signs in socially shared and conventionalized ways.</a:t>
            </a:r>
          </a:p>
        </p:txBody>
      </p:sp>
    </p:spTree>
    <p:extLst>
      <p:ext uri="{BB962C8B-B14F-4D97-AF65-F5344CB8AC3E}">
        <p14:creationId xmlns:p14="http://schemas.microsoft.com/office/powerpoint/2010/main" val="282121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Multidimensional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5400" dirty="0"/>
              <a:t>Richard Johnson</a:t>
            </a:r>
            <a:br>
              <a:rPr lang="en-US" altLang="en-US" dirty="0"/>
            </a:br>
            <a:r>
              <a:rPr lang="en-US" altLang="en-US" dirty="0"/>
              <a:t>What is Cultural Studies Anyways, Social Text, (1986-87)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69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Multidimensional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39317"/>
            <a:ext cx="4938712" cy="36366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Paul Nesbitt-Larking. </a:t>
            </a:r>
            <a:r>
              <a:rPr lang="en-US" i="1" dirty="0"/>
              <a:t>Politics, Society and the Media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Edition). Broadview Press. 2009.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393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Multidimensional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7" y="1846263"/>
            <a:ext cx="4845383" cy="4022725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968" y="2039316"/>
            <a:ext cx="4938712" cy="36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1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20B991-397C-4BEC-99B3-ED25476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Analyze the New Nike 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6E054-FFE2-4065-B77C-123A8749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Colin Kaepernick Nike Commercial</a:t>
            </a:r>
            <a:endParaRPr lang="en-US" b="1" dirty="0"/>
          </a:p>
          <a:p>
            <a:endParaRPr lang="en-US" dirty="0"/>
          </a:p>
          <a:p>
            <a:r>
              <a:rPr lang="en-CA" b="1" dirty="0">
                <a:hlinkClick r:id="rId3"/>
              </a:rPr>
              <a:t>Nike - Whatever (Colin Kaepernick parody)</a:t>
            </a:r>
            <a:endParaRPr lang="en-CA" b="1" dirty="0"/>
          </a:p>
          <a:p>
            <a:endParaRPr lang="en-CA" b="1" dirty="0"/>
          </a:p>
          <a:p>
            <a:r>
              <a:rPr lang="en-CA" b="1" dirty="0">
                <a:hlinkClick r:id="rId4"/>
              </a:rPr>
              <a:t>Colin Kaepernick Memes</a:t>
            </a:r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6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33496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Compare and contrast ad campaigns!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600" dirty="0">
                <a:solidFill>
                  <a:srgbClr val="000000"/>
                </a:solidFill>
                <a:hlinkClick r:id="rId2"/>
              </a:rPr>
              <a:t>Dove </a:t>
            </a:r>
            <a:endParaRPr lang="en-US" altLang="en-US" sz="46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3"/>
              </a:rPr>
              <a:t>Dove Evolution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4"/>
              </a:rPr>
              <a:t>Dove Onslaught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600" dirty="0">
                <a:solidFill>
                  <a:srgbClr val="000000"/>
                </a:solidFill>
                <a:hlinkClick r:id="rId5"/>
              </a:rPr>
              <a:t>Axe </a:t>
            </a:r>
            <a:endParaRPr lang="en-US" altLang="en-US" sz="46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6"/>
              </a:rPr>
              <a:t>Axe Music Video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7"/>
              </a:rPr>
              <a:t>Axe Television Ad Diner Party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100" dirty="0">
                <a:solidFill>
                  <a:srgbClr val="000000"/>
                </a:solidFill>
                <a:hlinkClick r:id="rId8"/>
              </a:rPr>
              <a:t>Axe Television Ad Dentist</a:t>
            </a:r>
            <a:endParaRPr lang="en-US" altLang="en-US" sz="31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0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47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28FCB-F36A-42D8-BCD5-08F833E1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Communication in Advertising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Table 1.1 Cultural Frames That Summarize The Development of Media, Marketing and Advertising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Content Placeholder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168A9BE1-12FF-4DFB-843F-D406350E0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448" y="640081"/>
            <a:ext cx="6469319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3495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1669</TotalTime>
  <Words>556</Words>
  <Application>Microsoft Macintosh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Advertising and the Consumer Culture</vt:lpstr>
      <vt:lpstr>Discussion</vt:lpstr>
      <vt:lpstr>What is Culture? </vt:lpstr>
      <vt:lpstr>Critical Multidimensional Model</vt:lpstr>
      <vt:lpstr>Critical Multidimensional Model</vt:lpstr>
      <vt:lpstr>Critical Multidimensional Model</vt:lpstr>
      <vt:lpstr>Let’s Analyze the New Nike Ad</vt:lpstr>
      <vt:lpstr>Compare and contrast ad campaigns!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Social Communication in Advertising Table 1.1 Cultural Frames That Summarize The Development of Media, Marketing and Advertising</vt:lpstr>
      <vt:lpstr>Learning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131</cp:revision>
  <dcterms:created xsi:type="dcterms:W3CDTF">2016-08-29T02:04:56Z</dcterms:created>
  <dcterms:modified xsi:type="dcterms:W3CDTF">2021-01-25T20:41:33Z</dcterms:modified>
</cp:coreProperties>
</file>