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256" r:id="rId2"/>
    <p:sldId id="318" r:id="rId3"/>
    <p:sldId id="319" r:id="rId4"/>
    <p:sldId id="321" r:id="rId5"/>
    <p:sldId id="320" r:id="rId6"/>
    <p:sldId id="325" r:id="rId7"/>
    <p:sldId id="326" r:id="rId8"/>
    <p:sldId id="32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64" autoAdjust="0"/>
    <p:restoredTop sz="94660"/>
  </p:normalViewPr>
  <p:slideViewPr>
    <p:cSldViewPr snapToGrid="0">
      <p:cViewPr>
        <p:scale>
          <a:sx n="65" d="100"/>
          <a:sy n="65" d="100"/>
        </p:scale>
        <p:origin x="2296" y="1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2/18/21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6</a:t>
            </a:fld>
            <a:endParaRPr lang="en-US"/>
          </a:p>
        </p:txBody>
      </p:sp>
    </p:spTree>
    <p:extLst>
      <p:ext uri="{BB962C8B-B14F-4D97-AF65-F5344CB8AC3E}">
        <p14:creationId xmlns:p14="http://schemas.microsoft.com/office/powerpoint/2010/main" val="283977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7</a:t>
            </a:fld>
            <a:endParaRPr lang="en-US"/>
          </a:p>
        </p:txBody>
      </p:sp>
    </p:spTree>
    <p:extLst>
      <p:ext uri="{BB962C8B-B14F-4D97-AF65-F5344CB8AC3E}">
        <p14:creationId xmlns:p14="http://schemas.microsoft.com/office/powerpoint/2010/main" val="181104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8</a:t>
            </a:fld>
            <a:endParaRPr lang="en-US"/>
          </a:p>
        </p:txBody>
      </p:sp>
    </p:spTree>
    <p:extLst>
      <p:ext uri="{BB962C8B-B14F-4D97-AF65-F5344CB8AC3E}">
        <p14:creationId xmlns:p14="http://schemas.microsoft.com/office/powerpoint/2010/main" val="198244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2021-02-18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2021-02-18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2021-02-18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2021-02-18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eedsforchange.org.uk/strate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and Local Activism</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85000" lnSpcReduction="20000"/>
          </a:bodyPr>
          <a:lstStyle/>
          <a:p>
            <a:r>
              <a:rPr lang="en-CA" b="1" dirty="0"/>
              <a:t>Action Research Project:</a:t>
            </a:r>
            <a:r>
              <a:rPr lang="en-CA" dirty="0"/>
              <a:t> The objective of this assignment is to give students hands-on experience by participating in current social movements. Students will perform a critical-participatory-action-based research project by creating a new community initiative and/or participating with an already existing community initiative at Concordia University or in the community at large. Students will be encouraged to perform their project together as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(which will be agreed upon in their funding application), clearly reporting their contribution to the project, an oral presentation summarizing their role in the project, and linking the project to the course material. Students will be encouraged to make partnerships with students from Erik’s </a:t>
            </a:r>
            <a:r>
              <a:rPr lang="en-CA" i="1" dirty="0"/>
              <a:t>Advertising and the Consumer Culture</a:t>
            </a:r>
            <a:r>
              <a:rPr lang="en-CA" dirty="0"/>
              <a:t> because they will be expected to produce promotional material for community organizations and local activists.</a:t>
            </a:r>
          </a:p>
          <a:p>
            <a:r>
              <a:rPr lang="en-CA" b="1" dirty="0"/>
              <a:t>Action Research Funding Application:</a:t>
            </a:r>
            <a:r>
              <a:rPr lang="en-CA" dirty="0"/>
              <a:t> Students will write a SAF funding application for their desired contribution to the critical-participatory-action research project. In the application, students must describe the project, discuss their anticipated involvement, outline deliverables that will be performed by the student, provide a clear timeline for what they will accomplish, discuss the importance of the project and link the project to course material.</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US" dirty="0"/>
              <a:t>Each group will </a:t>
            </a:r>
            <a:r>
              <a:rPr lang="en-US" dirty="0">
                <a:hlinkClick r:id="rId2"/>
              </a:rPr>
              <a:t>Complete the SAF Application Form</a:t>
            </a:r>
            <a:endParaRPr lang="en-US" dirty="0"/>
          </a:p>
          <a:p>
            <a:r>
              <a:rPr lang="en-US" dirty="0"/>
              <a:t>Complete a short report about your individual contribution</a:t>
            </a:r>
          </a:p>
          <a:p>
            <a:r>
              <a:rPr lang="en-US" dirty="0"/>
              <a:t>Create a grading rubric for your final project as a group and as an individual</a:t>
            </a:r>
          </a:p>
          <a:p>
            <a:pPr marL="0" indent="0">
              <a:buNone/>
            </a:pPr>
            <a:endParaRPr lang="en-US" dirty="0"/>
          </a:p>
          <a:p>
            <a:endParaRPr lang="en-US" dirty="0"/>
          </a:p>
        </p:txBody>
      </p:sp>
    </p:spTree>
    <p:extLst>
      <p:ext uri="{BB962C8B-B14F-4D97-AF65-F5344CB8AC3E}">
        <p14:creationId xmlns:p14="http://schemas.microsoft.com/office/powerpoint/2010/main" val="91871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Short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report must:</a:t>
            </a:r>
          </a:p>
          <a:p>
            <a:pPr lvl="1"/>
            <a:r>
              <a:rPr lang="en-US" dirty="0"/>
              <a:t>Provide a summary of what you plan on contributing to the project</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Please provide a timeline of your tasks and when you will complete each task </a:t>
            </a:r>
          </a:p>
          <a:p>
            <a:pPr lvl="1"/>
            <a:r>
              <a:rPr lang="en-US" dirty="0"/>
              <a:t>Link project (or process) to readings and/or </a:t>
            </a:r>
            <a:r>
              <a:rPr lang="en-US"/>
              <a:t>other sources</a:t>
            </a:r>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2912-601F-4202-A31F-D0D27297B5A9}"/>
              </a:ext>
            </a:extLst>
          </p:cNvPr>
          <p:cNvSpPr>
            <a:spLocks noGrp="1"/>
          </p:cNvSpPr>
          <p:nvPr>
            <p:ph type="title"/>
          </p:nvPr>
        </p:nvSpPr>
        <p:spPr/>
        <p:txBody>
          <a:bodyPr/>
          <a:lstStyle/>
          <a:p>
            <a:r>
              <a:rPr lang="en-US" dirty="0"/>
              <a:t>Resources</a:t>
            </a:r>
            <a:endParaRPr lang="en-CA" dirty="0"/>
          </a:p>
        </p:txBody>
      </p:sp>
      <p:sp>
        <p:nvSpPr>
          <p:cNvPr id="3" name="Content Placeholder 2">
            <a:extLst>
              <a:ext uri="{FF2B5EF4-FFF2-40B4-BE49-F238E27FC236}">
                <a16:creationId xmlns:a16="http://schemas.microsoft.com/office/drawing/2014/main" id="{3E04FEA6-94E7-44AC-AA3B-D7B01C359639}"/>
              </a:ext>
            </a:extLst>
          </p:cNvPr>
          <p:cNvSpPr>
            <a:spLocks noGrp="1"/>
          </p:cNvSpPr>
          <p:nvPr>
            <p:ph idx="1"/>
          </p:nvPr>
        </p:nvSpPr>
        <p:spPr/>
        <p:txBody>
          <a:bodyPr>
            <a:normAutofit fontScale="92500" lnSpcReduction="10000"/>
          </a:bodyPr>
          <a:lstStyle/>
          <a:p>
            <a:r>
              <a:rPr lang="en-US" dirty="0">
                <a:hlinkClick r:id="rId2"/>
              </a:rPr>
              <a:t>Seeds For Change Planning Your Campaign</a:t>
            </a:r>
            <a:endParaRPr lang="en-US" dirty="0"/>
          </a:p>
          <a:p>
            <a:endParaRPr lang="en-US" dirty="0"/>
          </a:p>
          <a:p>
            <a:r>
              <a:rPr lang="en-US" dirty="0"/>
              <a:t>Tools for Radical Democracy (p. 201) </a:t>
            </a:r>
          </a:p>
          <a:p>
            <a:pPr lvl="1"/>
            <a:r>
              <a:rPr lang="en-US" dirty="0"/>
              <a:t>What does a successful campaign include? </a:t>
            </a:r>
          </a:p>
          <a:p>
            <a:pPr lvl="1"/>
            <a:r>
              <a:rPr lang="en-US" dirty="0"/>
              <a:t>A campaign goal</a:t>
            </a:r>
          </a:p>
          <a:p>
            <a:pPr lvl="1"/>
            <a:r>
              <a:rPr lang="en-US" dirty="0"/>
              <a:t>A demand or set of no more than three demands</a:t>
            </a:r>
          </a:p>
          <a:p>
            <a:pPr lvl="1"/>
            <a:r>
              <a:rPr lang="en-US" dirty="0"/>
              <a:t>A primary target</a:t>
            </a:r>
          </a:p>
          <a:p>
            <a:pPr lvl="1"/>
            <a:r>
              <a:rPr lang="en-US" dirty="0"/>
              <a:t>A secondary target (if needed)</a:t>
            </a:r>
          </a:p>
          <a:p>
            <a:pPr lvl="1"/>
            <a:r>
              <a:rPr lang="en-US" dirty="0"/>
              <a:t>Key strategies that will support your primary strategy of base-building</a:t>
            </a:r>
          </a:p>
          <a:p>
            <a:pPr lvl="1"/>
            <a:r>
              <a:rPr lang="en-US" dirty="0"/>
              <a:t>Series of objectives that you can evaluate</a:t>
            </a:r>
          </a:p>
          <a:p>
            <a:pPr lvl="1"/>
            <a:r>
              <a:rPr lang="en-US" dirty="0"/>
              <a:t>A preliminary message that you will continue to develop </a:t>
            </a:r>
          </a:p>
          <a:p>
            <a:pPr lvl="1"/>
            <a:r>
              <a:rPr lang="en-US" dirty="0"/>
              <a:t>The major actions you want to execute</a:t>
            </a:r>
          </a:p>
          <a:p>
            <a:pPr lvl="1"/>
            <a:r>
              <a:rPr lang="en-US" dirty="0"/>
              <a:t>The types of tactics you either could or should not use based on your target analysis</a:t>
            </a:r>
          </a:p>
          <a:p>
            <a:endParaRPr lang="en-US" dirty="0"/>
          </a:p>
          <a:p>
            <a:endParaRPr lang="en-CA" dirty="0"/>
          </a:p>
        </p:txBody>
      </p:sp>
    </p:spTree>
    <p:extLst>
      <p:ext uri="{BB962C8B-B14F-4D97-AF65-F5344CB8AC3E}">
        <p14:creationId xmlns:p14="http://schemas.microsoft.com/office/powerpoint/2010/main" val="257645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618117391"/>
              </p:ext>
            </p:extLst>
          </p:nvPr>
        </p:nvGraphicFramePr>
        <p:xfrm>
          <a:off x="0" y="-1"/>
          <a:ext cx="12192000" cy="16377559"/>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 </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community and local activism,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no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community and local activism ,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a slight impact in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community and local activism,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to have an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txBody>
                  <a:tcPr marL="38680" marR="38680" marT="0" marB="0"/>
                </a:tc>
                <a:tc>
                  <a:txBody>
                    <a:bodyPr/>
                    <a:lstStyle/>
                    <a:p>
                      <a:pPr marL="0" marR="0">
                        <a:spcBef>
                          <a:spcPts val="0"/>
                        </a:spcBef>
                        <a:spcAft>
                          <a:spcPts val="0"/>
                        </a:spcAft>
                      </a:pPr>
                      <a:r>
                        <a:rPr lang="en-US" sz="1500" dirty="0">
                          <a:effectLst/>
                        </a:rPr>
                        <a:t>Proposal address key issues relating to food,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projects a meaningful impact in the community.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outline your involvement in the project nor does it provide a clear indication of what sources you will use to gather information.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vague outline your involvement in the project and a vague indication of what sources you will use to gather information.</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your involvement in the project and a clear indication of what sources you will use to gather information.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your involvement in the project and an exceptionally clear indication of what sources you will use to gather information.</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not valid or reliable.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391346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277039886"/>
              </p:ext>
            </p:extLst>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221424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194620"/>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63406308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2474</TotalTime>
  <Words>1328</Words>
  <Application>Microsoft Macintosh PowerPoint</Application>
  <PresentationFormat>Widescreen</PresentationFormat>
  <Paragraphs>173</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Community and Local Activism</vt:lpstr>
      <vt:lpstr>Assignments</vt:lpstr>
      <vt:lpstr>Proposal</vt:lpstr>
      <vt:lpstr>Short Report</vt:lpstr>
      <vt:lpstr>Resources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242</cp:revision>
  <dcterms:created xsi:type="dcterms:W3CDTF">2016-08-29T02:04:56Z</dcterms:created>
  <dcterms:modified xsi:type="dcterms:W3CDTF">2021-02-18T06:20:11Z</dcterms:modified>
</cp:coreProperties>
</file>