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11"/>
  </p:notesMasterIdLst>
  <p:sldIdLst>
    <p:sldId id="256" r:id="rId2"/>
    <p:sldId id="318" r:id="rId3"/>
    <p:sldId id="323" r:id="rId4"/>
    <p:sldId id="326" r:id="rId5"/>
    <p:sldId id="327" r:id="rId6"/>
    <p:sldId id="330" r:id="rId7"/>
    <p:sldId id="325" r:id="rId8"/>
    <p:sldId id="328" r:id="rId9"/>
    <p:sldId id="32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Chevrier" initials="EC" lastIdx="1" clrIdx="0">
    <p:extLst>
      <p:ext uri="{19B8F6BF-5375-455C-9EA6-DF929625EA0E}">
        <p15:presenceInfo xmlns:p15="http://schemas.microsoft.com/office/powerpoint/2012/main" userId="371976d59e4c74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112" d="100"/>
          <a:sy n="112" d="100"/>
        </p:scale>
        <p:origin x="328" y="-5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CCAFC7-021F-484D-B8D8-E26D144A9C5F}" type="datetimeFigureOut">
              <a:rPr lang="en-US" smtClean="0"/>
              <a:t>2/22/21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E30DA6-010D-DD45-A604-BB2C87AFDBB5}" type="slidenum">
              <a:rPr lang="en-US" smtClean="0"/>
              <a:t>‹#›</a:t>
            </a:fld>
            <a:endParaRPr lang="en-US"/>
          </a:p>
        </p:txBody>
      </p:sp>
    </p:spTree>
    <p:extLst>
      <p:ext uri="{BB962C8B-B14F-4D97-AF65-F5344CB8AC3E}">
        <p14:creationId xmlns:p14="http://schemas.microsoft.com/office/powerpoint/2010/main" val="41978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A699B1-C4A8-6140-8726-BA883941134D}" type="slidenum">
              <a:rPr lang="en-US" smtClean="0"/>
              <a:t>7</a:t>
            </a:fld>
            <a:endParaRPr lang="en-US"/>
          </a:p>
        </p:txBody>
      </p:sp>
    </p:spTree>
    <p:extLst>
      <p:ext uri="{BB962C8B-B14F-4D97-AF65-F5344CB8AC3E}">
        <p14:creationId xmlns:p14="http://schemas.microsoft.com/office/powerpoint/2010/main" val="3141227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A699B1-C4A8-6140-8726-BA883941134D}" type="slidenum">
              <a:rPr lang="en-US" smtClean="0"/>
              <a:t>8</a:t>
            </a:fld>
            <a:endParaRPr lang="en-US"/>
          </a:p>
        </p:txBody>
      </p:sp>
    </p:spTree>
    <p:extLst>
      <p:ext uri="{BB962C8B-B14F-4D97-AF65-F5344CB8AC3E}">
        <p14:creationId xmlns:p14="http://schemas.microsoft.com/office/powerpoint/2010/main" val="1502531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A699B1-C4A8-6140-8726-BA883941134D}" type="slidenum">
              <a:rPr lang="en-US" smtClean="0"/>
              <a:t>9</a:t>
            </a:fld>
            <a:endParaRPr lang="en-US"/>
          </a:p>
        </p:txBody>
      </p:sp>
    </p:spTree>
    <p:extLst>
      <p:ext uri="{BB962C8B-B14F-4D97-AF65-F5344CB8AC3E}">
        <p14:creationId xmlns:p14="http://schemas.microsoft.com/office/powerpoint/2010/main" val="1752298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2021-02-22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2021-02-22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2021-02-22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2021-02-22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2021-02-22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2021-02-22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2021-02-22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2021-02-22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2021-02-22</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2021-02-22</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2021-02-22</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2021-02-22</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c.centraide.org/en/lachine/lachines-ptits-marches/" TargetMode="External"/><Relationship Id="rId2" Type="http://schemas.openxmlformats.org/officeDocument/2006/relationships/hyperlink" Target="https://communautealimentairelachine.c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log.hubspot.com/marketing/how-to-run-a-lean-mean-nonprofit-marketing-machin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Advertising and the Consumer Culture</a:t>
            </a:r>
            <a:endParaRPr lang="en-CA" dirty="0"/>
          </a:p>
        </p:txBody>
      </p:sp>
      <p:sp>
        <p:nvSpPr>
          <p:cNvPr id="3" name="Subtitle 2"/>
          <p:cNvSpPr>
            <a:spLocks noGrp="1"/>
          </p:cNvSpPr>
          <p:nvPr>
            <p:ph type="subTitle" idx="1"/>
          </p:nvPr>
        </p:nvSpPr>
        <p:spPr/>
        <p:txBody>
          <a:bodyPr>
            <a:normAutofit/>
          </a:bodyPr>
          <a:lstStyle/>
          <a:p>
            <a:r>
              <a:rPr lang="en-CA" dirty="0"/>
              <a:t>Community Service Learning Project and proposal</a:t>
            </a:r>
          </a:p>
          <a:p>
            <a:r>
              <a:rPr lang="en-CA" dirty="0"/>
              <a:t>Erik Chevrier</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a:bodyPr>
          <a:lstStyle/>
          <a:p>
            <a:r>
              <a:rPr lang="en-CA" b="1" dirty="0"/>
              <a:t>Community Service-Learning Project: </a:t>
            </a:r>
            <a:r>
              <a:rPr lang="en-CA" dirty="0"/>
              <a:t>The objective of this assignment is to give students hands on experience with creating promotional campaigns that enhance the Concordia community and community at large. Students will devise a media campaign to promote a social cause, social economy organization, non-profit and/or another community group. Students are encouraged to work with students from Erik </a:t>
            </a:r>
            <a:r>
              <a:rPr lang="en-CA" dirty="0" err="1"/>
              <a:t>Chevrier’s</a:t>
            </a:r>
            <a:r>
              <a:rPr lang="en-CA" dirty="0"/>
              <a:t> course </a:t>
            </a:r>
            <a:r>
              <a:rPr lang="en-CA" i="1" dirty="0"/>
              <a:t>Community and Local Activism and/or Social Entrepreneurship Development</a:t>
            </a:r>
            <a:r>
              <a:rPr lang="en-CA" dirty="0"/>
              <a:t>, where students are expected to create social cooperatives and/or social justice campaigns. </a:t>
            </a:r>
          </a:p>
          <a:p>
            <a:r>
              <a:rPr lang="en-CA" dirty="0"/>
              <a:t>Students will form clusters and contribute to the project based on their area of expertise. Students will be evaluated based on the depth of their involvement with the project, their deliverables (which will be agreed upon in their proposal), clearly reporting their contribution to the project, an oral presentation summarizing their role in the project, and linking the project to the course material.</a:t>
            </a:r>
          </a:p>
          <a:p>
            <a:endParaRPr lang="en-US" dirty="0"/>
          </a:p>
        </p:txBody>
      </p:sp>
    </p:spTree>
    <p:extLst>
      <p:ext uri="{BB962C8B-B14F-4D97-AF65-F5344CB8AC3E}">
        <p14:creationId xmlns:p14="http://schemas.microsoft.com/office/powerpoint/2010/main" val="140951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51CD9-F329-4C6E-9EEB-3EE59170F9A6}"/>
              </a:ext>
            </a:extLst>
          </p:cNvPr>
          <p:cNvSpPr>
            <a:spLocks noGrp="1"/>
          </p:cNvSpPr>
          <p:nvPr>
            <p:ph type="title"/>
          </p:nvPr>
        </p:nvSpPr>
        <p:spPr/>
        <p:txBody>
          <a:bodyPr/>
          <a:lstStyle/>
          <a:p>
            <a:r>
              <a:rPr lang="en-US" dirty="0"/>
              <a:t>Proposal Instructions</a:t>
            </a:r>
            <a:endParaRPr lang="en-CA" dirty="0"/>
          </a:p>
        </p:txBody>
      </p:sp>
      <p:sp>
        <p:nvSpPr>
          <p:cNvPr id="3" name="Content Placeholder 2">
            <a:extLst>
              <a:ext uri="{FF2B5EF4-FFF2-40B4-BE49-F238E27FC236}">
                <a16:creationId xmlns:a16="http://schemas.microsoft.com/office/drawing/2014/main" id="{8BE906A7-EC67-42B2-BA04-96DF1DCFCCF8}"/>
              </a:ext>
            </a:extLst>
          </p:cNvPr>
          <p:cNvSpPr>
            <a:spLocks noGrp="1"/>
          </p:cNvSpPr>
          <p:nvPr>
            <p:ph idx="1"/>
          </p:nvPr>
        </p:nvSpPr>
        <p:spPr/>
        <p:txBody>
          <a:bodyPr>
            <a:normAutofit fontScale="70000" lnSpcReduction="20000"/>
          </a:bodyPr>
          <a:lstStyle/>
          <a:p>
            <a:r>
              <a:rPr lang="en-US" dirty="0"/>
              <a:t>You must submit a group and individual proposal.</a:t>
            </a:r>
          </a:p>
          <a:p>
            <a:r>
              <a:rPr lang="en-US" dirty="0"/>
              <a:t>The group report must: </a:t>
            </a:r>
          </a:p>
          <a:p>
            <a:pPr lvl="1"/>
            <a:r>
              <a:rPr lang="en-US" dirty="0"/>
              <a:t>Provide a description of your project</a:t>
            </a:r>
          </a:p>
          <a:p>
            <a:pPr lvl="1"/>
            <a:r>
              <a:rPr lang="en-US" dirty="0"/>
              <a:t>Provide a summary of goals, objectives and targets you plan on achieving</a:t>
            </a:r>
          </a:p>
          <a:p>
            <a:pPr lvl="1"/>
            <a:r>
              <a:rPr lang="en-US" dirty="0"/>
              <a:t>Provide a way to evaluate whether your group meet these goals, objectives and targets </a:t>
            </a:r>
          </a:p>
          <a:p>
            <a:pPr lvl="1"/>
            <a:r>
              <a:rPr lang="en-US" dirty="0"/>
              <a:t>Provide a summary of key media strategies your group will employ to accomplish the goals and objectives</a:t>
            </a:r>
          </a:p>
          <a:p>
            <a:pPr lvl="2"/>
            <a:r>
              <a:rPr lang="en-US" dirty="0"/>
              <a:t>Identify target audience, medium, messaging, SWOT analysis…</a:t>
            </a:r>
          </a:p>
          <a:p>
            <a:pPr lvl="1"/>
            <a:r>
              <a:rPr lang="en-US" dirty="0"/>
              <a:t>Please provide a timeline of your group’s tasks and when you will complete each task </a:t>
            </a:r>
          </a:p>
          <a:p>
            <a:pPr lvl="1"/>
            <a:r>
              <a:rPr lang="en-US" dirty="0"/>
              <a:t>Link project (or process) to readings and/or other sources</a:t>
            </a:r>
          </a:p>
          <a:p>
            <a:r>
              <a:rPr lang="en-US" dirty="0"/>
              <a:t>Your individual report must:</a:t>
            </a:r>
          </a:p>
          <a:p>
            <a:pPr lvl="1"/>
            <a:r>
              <a:rPr lang="en-US" dirty="0"/>
              <a:t>Provide a summary of what you plan on contributing to the project</a:t>
            </a:r>
          </a:p>
          <a:p>
            <a:pPr lvl="1"/>
            <a:r>
              <a:rPr lang="en-US" dirty="0"/>
              <a:t>Provide a summary of goals, objectives and targets you would like to achieve </a:t>
            </a:r>
          </a:p>
          <a:p>
            <a:pPr lvl="1"/>
            <a:r>
              <a:rPr lang="en-US" dirty="0"/>
              <a:t>Provide a way to evaluate whether you meet your goals, objectives and targets </a:t>
            </a:r>
          </a:p>
          <a:p>
            <a:pPr lvl="1"/>
            <a:r>
              <a:rPr lang="en-US" dirty="0"/>
              <a:t>Provide a summary of key media strategies you will employ to accomplish your goals and objectives</a:t>
            </a:r>
          </a:p>
          <a:p>
            <a:pPr lvl="1"/>
            <a:r>
              <a:rPr lang="en-US" dirty="0"/>
              <a:t>Please provide a timeline of your tasks and when you will complete each task </a:t>
            </a:r>
          </a:p>
          <a:p>
            <a:pPr lvl="1"/>
            <a:r>
              <a:rPr lang="en-US" dirty="0"/>
              <a:t>Link project (or process) to readings and/or other sources</a:t>
            </a:r>
            <a:endParaRPr lang="en-CA" dirty="0"/>
          </a:p>
          <a:p>
            <a:r>
              <a:rPr lang="en-US" dirty="0"/>
              <a:t> </a:t>
            </a:r>
          </a:p>
        </p:txBody>
      </p:sp>
    </p:spTree>
    <p:extLst>
      <p:ext uri="{BB962C8B-B14F-4D97-AF65-F5344CB8AC3E}">
        <p14:creationId xmlns:p14="http://schemas.microsoft.com/office/powerpoint/2010/main" val="1594445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F944B-2C35-7847-A449-FF3BD46DA42F}"/>
              </a:ext>
            </a:extLst>
          </p:cNvPr>
          <p:cNvSpPr>
            <a:spLocks noGrp="1"/>
          </p:cNvSpPr>
          <p:nvPr>
            <p:ph type="title"/>
          </p:nvPr>
        </p:nvSpPr>
        <p:spPr/>
        <p:txBody>
          <a:bodyPr/>
          <a:lstStyle/>
          <a:p>
            <a:r>
              <a:rPr lang="en-US" dirty="0"/>
              <a:t>Possible Projects</a:t>
            </a:r>
          </a:p>
        </p:txBody>
      </p:sp>
      <p:sp>
        <p:nvSpPr>
          <p:cNvPr id="3" name="Content Placeholder 2">
            <a:extLst>
              <a:ext uri="{FF2B5EF4-FFF2-40B4-BE49-F238E27FC236}">
                <a16:creationId xmlns:a16="http://schemas.microsoft.com/office/drawing/2014/main" id="{37B59FDB-5B6E-5D4E-AB03-C9FEDB9F0086}"/>
              </a:ext>
            </a:extLst>
          </p:cNvPr>
          <p:cNvSpPr>
            <a:spLocks noGrp="1"/>
          </p:cNvSpPr>
          <p:nvPr>
            <p:ph idx="1"/>
          </p:nvPr>
        </p:nvSpPr>
        <p:spPr/>
        <p:txBody>
          <a:bodyPr/>
          <a:lstStyle/>
          <a:p>
            <a:r>
              <a:rPr lang="en-US" dirty="0">
                <a:hlinkClick r:id="rId2"/>
              </a:rPr>
              <a:t>Community Food System in Lachine</a:t>
            </a:r>
            <a:endParaRPr lang="en-US" dirty="0"/>
          </a:p>
          <a:p>
            <a:r>
              <a:rPr lang="en-US" dirty="0"/>
              <a:t>COVIQ Farm</a:t>
            </a:r>
          </a:p>
          <a:p>
            <a:r>
              <a:rPr lang="en-US" dirty="0">
                <a:hlinkClick r:id="rId3"/>
              </a:rPr>
              <a:t>Les P’tits Marches Lachine</a:t>
            </a:r>
            <a:endParaRPr lang="en-US" dirty="0"/>
          </a:p>
          <a:p>
            <a:r>
              <a:rPr lang="en-US" dirty="0"/>
              <a:t>Work With Students </a:t>
            </a:r>
            <a:r>
              <a:rPr lang="en-US"/>
              <a:t>From Community and Local Activism</a:t>
            </a:r>
            <a:endParaRPr lang="en-US" dirty="0"/>
          </a:p>
          <a:p>
            <a:r>
              <a:rPr lang="en-US" dirty="0"/>
              <a:t>Work With a Local Community Group/Project</a:t>
            </a:r>
          </a:p>
          <a:p>
            <a:r>
              <a:rPr lang="en-US" dirty="0"/>
              <a:t> </a:t>
            </a:r>
          </a:p>
          <a:p>
            <a:endParaRPr lang="en-US" dirty="0"/>
          </a:p>
          <a:p>
            <a:pPr marL="0" indent="0">
              <a:buNone/>
            </a:pPr>
            <a:endParaRPr lang="en-US" dirty="0"/>
          </a:p>
        </p:txBody>
      </p:sp>
    </p:spTree>
    <p:extLst>
      <p:ext uri="{BB962C8B-B14F-4D97-AF65-F5344CB8AC3E}">
        <p14:creationId xmlns:p14="http://schemas.microsoft.com/office/powerpoint/2010/main" val="1510486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3223A-FCCE-444C-BC44-B10F918BB245}"/>
              </a:ext>
            </a:extLst>
          </p:cNvPr>
          <p:cNvSpPr>
            <a:spLocks noGrp="1"/>
          </p:cNvSpPr>
          <p:nvPr>
            <p:ph type="title"/>
          </p:nvPr>
        </p:nvSpPr>
        <p:spPr/>
        <p:txBody>
          <a:bodyPr/>
          <a:lstStyle/>
          <a:p>
            <a:r>
              <a:rPr lang="en-US" dirty="0"/>
              <a:t>Marketing and Action Research</a:t>
            </a:r>
          </a:p>
        </p:txBody>
      </p:sp>
      <p:pic>
        <p:nvPicPr>
          <p:cNvPr id="5" name="Content Placeholder 4" descr="Diagram&#10;&#10;Description automatically generated">
            <a:extLst>
              <a:ext uri="{FF2B5EF4-FFF2-40B4-BE49-F238E27FC236}">
                <a16:creationId xmlns:a16="http://schemas.microsoft.com/office/drawing/2014/main" id="{DE1C196C-85E4-1048-81D4-893BBCABBE2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48517" y="1846263"/>
            <a:ext cx="2755291" cy="4022725"/>
          </a:xfrm>
        </p:spPr>
      </p:pic>
    </p:spTree>
    <p:extLst>
      <p:ext uri="{BB962C8B-B14F-4D97-AF65-F5344CB8AC3E}">
        <p14:creationId xmlns:p14="http://schemas.microsoft.com/office/powerpoint/2010/main" val="1007083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E59CD-251D-6249-951B-51E8727DADC4}"/>
              </a:ext>
            </a:extLst>
          </p:cNvPr>
          <p:cNvSpPr>
            <a:spLocks noGrp="1"/>
          </p:cNvSpPr>
          <p:nvPr>
            <p:ph type="title"/>
          </p:nvPr>
        </p:nvSpPr>
        <p:spPr/>
        <p:txBody>
          <a:bodyPr/>
          <a:lstStyle/>
          <a:p>
            <a:r>
              <a:rPr lang="en-US" dirty="0"/>
              <a:t>Marketing Plan for Community Organizations</a:t>
            </a:r>
          </a:p>
        </p:txBody>
      </p:sp>
      <p:sp>
        <p:nvSpPr>
          <p:cNvPr id="3" name="Content Placeholder 2">
            <a:extLst>
              <a:ext uri="{FF2B5EF4-FFF2-40B4-BE49-F238E27FC236}">
                <a16:creationId xmlns:a16="http://schemas.microsoft.com/office/drawing/2014/main" id="{5E8ACA6E-7697-F743-924F-905EA732566C}"/>
              </a:ext>
            </a:extLst>
          </p:cNvPr>
          <p:cNvSpPr>
            <a:spLocks noGrp="1"/>
          </p:cNvSpPr>
          <p:nvPr>
            <p:ph idx="1"/>
          </p:nvPr>
        </p:nvSpPr>
        <p:spPr/>
        <p:txBody>
          <a:bodyPr/>
          <a:lstStyle/>
          <a:p>
            <a:endParaRPr lang="en-US" dirty="0">
              <a:hlinkClick r:id="rId2"/>
            </a:endParaRPr>
          </a:p>
          <a:p>
            <a:pPr fontAlgn="base"/>
            <a:r>
              <a:rPr lang="en-CA" dirty="0"/>
              <a:t>1 – Define your marketing goals (Specific Measurable Attainable Relevant Timely)</a:t>
            </a:r>
          </a:p>
          <a:p>
            <a:pPr fontAlgn="base"/>
            <a:r>
              <a:rPr lang="en-CA" dirty="0"/>
              <a:t>2 – Understand your audiences</a:t>
            </a:r>
          </a:p>
          <a:p>
            <a:pPr fontAlgn="base"/>
            <a:r>
              <a:rPr lang="en-CA" dirty="0"/>
              <a:t>3 – Craft your key messages</a:t>
            </a:r>
          </a:p>
          <a:p>
            <a:pPr fontAlgn="base"/>
            <a:r>
              <a:rPr lang="en-CA" dirty="0"/>
              <a:t>4 – Choose, plan, and create your marketing strategies</a:t>
            </a:r>
          </a:p>
          <a:p>
            <a:pPr fontAlgn="base"/>
            <a:r>
              <a:rPr lang="en-CA" dirty="0"/>
              <a:t>5 – Analyze your marketing performance</a:t>
            </a:r>
          </a:p>
          <a:p>
            <a:endParaRPr lang="en-US" dirty="0">
              <a:hlinkClick r:id="rId2"/>
            </a:endParaRPr>
          </a:p>
          <a:p>
            <a:endParaRPr lang="en-US" dirty="0">
              <a:hlinkClick r:id="rId2"/>
            </a:endParaRPr>
          </a:p>
          <a:p>
            <a:r>
              <a:rPr lang="en-US" dirty="0">
                <a:hlinkClick r:id="rId2"/>
              </a:rPr>
              <a:t>Free Online Resource</a:t>
            </a:r>
            <a:r>
              <a:rPr lang="en-US" dirty="0"/>
              <a:t> for ideas about how to promote community organizations/projects</a:t>
            </a:r>
          </a:p>
        </p:txBody>
      </p:sp>
    </p:spTree>
    <p:extLst>
      <p:ext uri="{BB962C8B-B14F-4D97-AF65-F5344CB8AC3E}">
        <p14:creationId xmlns:p14="http://schemas.microsoft.com/office/powerpoint/2010/main" val="3482107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3425504650"/>
              </p:ext>
            </p:extLst>
          </p:nvPr>
        </p:nvGraphicFramePr>
        <p:xfrm>
          <a:off x="0" y="-1"/>
          <a:ext cx="12192000" cy="15005959"/>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a:t>
                      </a: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Clarity of Ideas</a:t>
                      </a:r>
                    </a:p>
                  </a:txBody>
                  <a:tcPr marL="38680" marR="38680" marT="0" marB="0"/>
                </a:tc>
                <a:tc>
                  <a:txBody>
                    <a:bodyPr/>
                    <a:lstStyle/>
                    <a:p>
                      <a:pPr marL="0" marR="0">
                        <a:spcBef>
                          <a:spcPts val="0"/>
                        </a:spcBef>
                        <a:spcAft>
                          <a:spcPts val="0"/>
                        </a:spcAft>
                      </a:pPr>
                      <a:r>
                        <a:rPr lang="en-US" sz="1500" dirty="0">
                          <a:effectLst/>
                        </a:rPr>
                        <a:t>Proposal is not clear, concise and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Ideas are not well developed. </a:t>
                      </a:r>
                    </a:p>
                  </a:txBody>
                  <a:tcPr marL="38680" marR="38680" marT="0" marB="0"/>
                </a:tc>
                <a:tc>
                  <a:txBody>
                    <a:bodyPr/>
                    <a:lstStyle/>
                    <a:p>
                      <a:pPr marL="0" marR="0">
                        <a:spcBef>
                          <a:spcPts val="0"/>
                        </a:spcBef>
                        <a:spcAft>
                          <a:spcPts val="0"/>
                        </a:spcAft>
                      </a:pPr>
                      <a:r>
                        <a:rPr lang="en-US" sz="1500" dirty="0">
                          <a:effectLst/>
                        </a:rPr>
                        <a:t>Proposal is somewhat clear, concise and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Ideas are somewhat developed. </a:t>
                      </a:r>
                    </a:p>
                  </a:txBody>
                  <a:tcPr marL="38680" marR="38680" marT="0" marB="0"/>
                </a:tc>
                <a:tc>
                  <a:txBody>
                    <a:bodyPr/>
                    <a:lstStyle/>
                    <a:p>
                      <a:pPr marL="0" marR="0">
                        <a:spcBef>
                          <a:spcPts val="0"/>
                        </a:spcBef>
                        <a:spcAft>
                          <a:spcPts val="0"/>
                        </a:spcAft>
                      </a:pPr>
                      <a:r>
                        <a:rPr lang="en-US" sz="1500" dirty="0">
                          <a:effectLst/>
                        </a:rPr>
                        <a:t>Proposal is clear, concise and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Ideas are well developed.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Proposal is  extremely clear, concise and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Ideas are exceptionally well developed.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r>
                        <a:rPr lang="en-US" sz="1500" dirty="0">
                          <a:effectLst/>
                        </a:rPr>
                        <a:t>Clarity of Written Proposal</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Format is awkward and hard to follow.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Proposal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Proposal is not structured well. </a:t>
                      </a:r>
                    </a:p>
                  </a:txBody>
                  <a:tcPr marL="38680" marR="38680" marT="0" marB="0"/>
                </a:tc>
                <a:tc>
                  <a:txBody>
                    <a:bodyPr/>
                    <a:lstStyle/>
                    <a:p>
                      <a:pPr marL="0" marR="0">
                        <a:spcBef>
                          <a:spcPts val="0"/>
                        </a:spcBef>
                        <a:spcAft>
                          <a:spcPts val="0"/>
                        </a:spcAft>
                      </a:pPr>
                      <a:r>
                        <a:rPr lang="en-US" sz="1500" dirty="0">
                          <a:effectLst/>
                        </a:rPr>
                        <a:t>Format is awkward but easier to follow.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Proposal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Proposal is structured somewhat well. </a:t>
                      </a:r>
                    </a:p>
                  </a:txBody>
                  <a:tcPr marL="38680" marR="38680" marT="0" marB="0"/>
                </a:tc>
                <a:tc>
                  <a:txBody>
                    <a:bodyPr/>
                    <a:lstStyle/>
                    <a:p>
                      <a:pPr marL="0" marR="0">
                        <a:spcBef>
                          <a:spcPts val="0"/>
                        </a:spcBef>
                        <a:spcAft>
                          <a:spcPts val="0"/>
                        </a:spcAft>
                      </a:pPr>
                      <a:r>
                        <a:rPr lang="en-US" sz="1500" dirty="0">
                          <a:effectLst/>
                        </a:rPr>
                        <a:t>Format is easy to follow.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rPr>
                        <a:t>Proposal</a:t>
                      </a:r>
                      <a:r>
                        <a:rPr lang="en-US" sz="1500" dirty="0">
                          <a:effectLst/>
                          <a:latin typeface="Calibri" panose="020F0502020204030204" pitchFamily="34" charset="0"/>
                          <a:ea typeface="Calibri" panose="020F0502020204030204" pitchFamily="34" charset="0"/>
                          <a:cs typeface="Times New Roman" panose="02020603050405020304" pitchFamily="18" charset="0"/>
                        </a:rPr>
                        <a:t> flows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Proposal structured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Format is easy to follow and interesting to read.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Proposal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proposal is outstanding. </a:t>
                      </a: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r>
                        <a:rPr lang="en-US" sz="1500" dirty="0">
                          <a:effectLst/>
                        </a:rPr>
                        <a:t>Quality of Ideas</a:t>
                      </a:r>
                    </a:p>
                  </a:txBody>
                  <a:tcPr marL="38680" marR="38680" marT="0" marB="0"/>
                </a:tc>
                <a:tc>
                  <a:txBody>
                    <a:bodyPr/>
                    <a:lstStyle/>
                    <a:p>
                      <a:pPr marL="0" marR="0">
                        <a:spcBef>
                          <a:spcPts val="0"/>
                        </a:spcBef>
                        <a:spcAft>
                          <a:spcPts val="0"/>
                        </a:spcAft>
                      </a:pPr>
                      <a:r>
                        <a:rPr lang="en-US" sz="1500" dirty="0">
                          <a:effectLst/>
                        </a:rPr>
                        <a:t>Proposal does not address key issues relating to needs of the organizations.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idea needs to be reworked. </a:t>
                      </a:r>
                    </a:p>
                  </a:txBody>
                  <a:tcPr marL="38680" marR="38680" marT="0" marB="0"/>
                </a:tc>
                <a:tc>
                  <a:txBody>
                    <a:bodyPr/>
                    <a:lstStyle/>
                    <a:p>
                      <a:pPr marL="0" marR="0">
                        <a:spcBef>
                          <a:spcPts val="0"/>
                        </a:spcBef>
                        <a:spcAft>
                          <a:spcPts val="0"/>
                        </a:spcAft>
                      </a:pPr>
                      <a:r>
                        <a:rPr lang="en-US" sz="1500" dirty="0">
                          <a:effectLst/>
                        </a:rPr>
                        <a:t>Proposal slightly address key issues relating to needs of the organizations.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idea is acceptable but should be slightly tweaked. </a:t>
                      </a: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a:spcBef>
                          <a:spcPts val="0"/>
                        </a:spcBef>
                        <a:spcAft>
                          <a:spcPts val="0"/>
                        </a:spcAft>
                      </a:pPr>
                      <a:r>
                        <a:rPr lang="en-US" sz="1500" dirty="0">
                          <a:effectLst/>
                        </a:rPr>
                        <a:t>Proposal address key issues relating to needs of the organizations.</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idea is acceptable as 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a:spcBef>
                          <a:spcPts val="0"/>
                        </a:spcBef>
                        <a:spcAft>
                          <a:spcPts val="0"/>
                        </a:spcAft>
                      </a:pPr>
                      <a:r>
                        <a:rPr lang="en-US" sz="1500" dirty="0">
                          <a:effectLst/>
                        </a:rPr>
                        <a:t>Proposal address key issues relating to the needs of the organizations, with accuracy and precision.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idea is great! </a:t>
                      </a:r>
                    </a:p>
                  </a:txBody>
                  <a:tcPr marL="38680" marR="38680" marT="0" marB="0"/>
                </a:tc>
                <a:extLst>
                  <a:ext uri="{0D108BD9-81ED-4DB2-BD59-A6C34878D82A}">
                    <a16:rowId xmlns:a16="http://schemas.microsoft.com/office/drawing/2014/main" val="4029566469"/>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Article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r>
                        <a:rPr lang="en-US" sz="1500" dirty="0">
                          <a:effectLst/>
                        </a:rPr>
                        <a:t>Clarity of Action Plan</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proposal does not have a clear action plan.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proposal does not outline your involvement in the project nor does it provide a clear indication of what objectives you will accomplish.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proposal has a vague action plan.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proposal provides a vague outline your involvement in the project and a vague indication of what objectives you will accomplish.</a:t>
                      </a: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proposal has a clear action plan.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proposal provides a clear outline your involvement in the project and a clear indication of what objectives you will accomplish.</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proposal has a clear, concise, specific action plan.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The proposal provides an exceptionally clear outline your involvement in the project and an exceptionally clear indication of what objectives you will accomplish.</a:t>
                      </a: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r>
                        <a:rPr lang="en-US" sz="1500" dirty="0">
                          <a:effectLst/>
                        </a:rPr>
                        <a:t>Resources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external sources/classroom readings are referenced, or primary research done.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references are not valid or reliable.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used correctly.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Only one external source/classroom reading is referenced, or only superficial primary research is done.</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references are somewhat valid or reliable. </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500" dirty="0">
                          <a:effectLst/>
                          <a:latin typeface="Calibri" panose="020F0502020204030204" pitchFamily="34" charset="0"/>
                          <a:ea typeface="Calibri" panose="020F0502020204030204" pitchFamily="34" charset="0"/>
                          <a:cs typeface="Times New Roman" panose="02020603050405020304" pitchFamily="18" charset="0"/>
                        </a:rPr>
                      </a:b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somewhat correctly.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Two or three external sources/classroom readings  are referenced, and primary research is well done.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references are valid and reliable.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correctly.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Four or more external sources/classroom readings </a:t>
                      </a:r>
                      <a:r>
                        <a:rPr lang="en-US" sz="1500">
                          <a:effectLst/>
                          <a:latin typeface="Calibri" panose="020F0502020204030204" pitchFamily="34" charset="0"/>
                          <a:ea typeface="Calibri" panose="020F0502020204030204" pitchFamily="34" charset="0"/>
                          <a:cs typeface="Times New Roman" panose="02020603050405020304" pitchFamily="18" charset="0"/>
                        </a:rPr>
                        <a:t>are referenced, </a:t>
                      </a:r>
                      <a:r>
                        <a:rPr lang="en-US" sz="1500" dirty="0">
                          <a:effectLst/>
                          <a:latin typeface="Calibri" panose="020F0502020204030204" pitchFamily="34" charset="0"/>
                          <a:ea typeface="Calibri" panose="020F0502020204030204" pitchFamily="34" charset="0"/>
                          <a:cs typeface="Times New Roman" panose="02020603050405020304" pitchFamily="18" charset="0"/>
                        </a:rPr>
                        <a:t>and primary research is well done and completely on point.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sources are extremely reliable, valid, useful and completely on point.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All references are used correctly. </a:t>
                      </a:r>
                    </a:p>
                  </a:txBody>
                  <a:tcPr marL="38680" marR="38680" marT="0" marB="0"/>
                </a:tc>
                <a:extLst>
                  <a:ext uri="{0D108BD9-81ED-4DB2-BD59-A6C34878D82A}">
                    <a16:rowId xmlns:a16="http://schemas.microsoft.com/office/drawing/2014/main" val="1002663901"/>
                  </a:ext>
                </a:extLst>
              </a:tr>
              <a:tr h="943791">
                <a:tc>
                  <a:txBody>
                    <a:bodyPr/>
                    <a:lstStyle/>
                    <a:p>
                      <a:pPr marL="0" marR="0">
                        <a:spcBef>
                          <a:spcPts val="0"/>
                        </a:spcBef>
                        <a:spcAft>
                          <a:spcPts val="0"/>
                        </a:spcAft>
                      </a:pPr>
                      <a:r>
                        <a:rPr lang="en-US" sz="1500" dirty="0">
                          <a:effectLst/>
                        </a:rPr>
                        <a:t>Analysis of Goals, Targets and objectives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Goals, targets and objectives are not clearly identified.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Goals, targets and objectives are  not realistic.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Key strategies to meet goals, targets, and objectives are not appropriate.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Goals, targets and objectives are somewhat clearly identified.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Goals, targets and objectives are somewhat realistic.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Key strategies to meet goals, targets, and objectives are somewhat appropriate.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Goals, targets and objectives are clearly identified.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Goals, targets and objectives are realistic.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Key strategies to meet goals, targets, and objectives are appropriate.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Goals, targets and objectives are clearly identified and completely on point.</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Goals, targets and objectives are completely realistic and on point.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Key strategies to meet goals, targets, and objectives are completely appropriate and on point.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3805725889"/>
                  </a:ext>
                </a:extLst>
              </a:tr>
            </a:tbl>
          </a:graphicData>
        </a:graphic>
      </p:graphicFrame>
    </p:spTree>
    <p:extLst>
      <p:ext uri="{BB962C8B-B14F-4D97-AF65-F5344CB8AC3E}">
        <p14:creationId xmlns:p14="http://schemas.microsoft.com/office/powerpoint/2010/main" val="613436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nvPr>
        </p:nvGraphicFramePr>
        <p:xfrm>
          <a:off x="0" y="-1"/>
          <a:ext cx="12192000" cy="9194620"/>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a:effectLst/>
                        </a:rPr>
                        <a:t>Category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a:t>
                      </a: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4029566469"/>
                  </a:ext>
                </a:extLst>
              </a:tr>
              <a:tr h="943791">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002663901"/>
                  </a:ext>
                </a:extLst>
              </a:tr>
              <a:tr h="943791">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3805725889"/>
                  </a:ext>
                </a:extLst>
              </a:tr>
            </a:tbl>
          </a:graphicData>
        </a:graphic>
      </p:graphicFrame>
    </p:spTree>
    <p:extLst>
      <p:ext uri="{BB962C8B-B14F-4D97-AF65-F5344CB8AC3E}">
        <p14:creationId xmlns:p14="http://schemas.microsoft.com/office/powerpoint/2010/main" val="2304500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nvPr>
        </p:nvGraphicFramePr>
        <p:xfrm>
          <a:off x="0" y="-1"/>
          <a:ext cx="12192000" cy="9194620"/>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a:effectLst/>
                        </a:rPr>
                        <a:t>Category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a:t>
                      </a: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4029566469"/>
                  </a:ext>
                </a:extLst>
              </a:tr>
              <a:tr h="943791">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002663901"/>
                  </a:ext>
                </a:extLst>
              </a:tr>
              <a:tr h="943791">
                <a:tc>
                  <a:txBody>
                    <a:bodyPr/>
                    <a:lstStyle/>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3805725889"/>
                  </a:ext>
                </a:extLst>
              </a:tr>
            </a:tbl>
          </a:graphicData>
        </a:graphic>
      </p:graphicFrame>
    </p:spTree>
    <p:extLst>
      <p:ext uri="{BB962C8B-B14F-4D97-AF65-F5344CB8AC3E}">
        <p14:creationId xmlns:p14="http://schemas.microsoft.com/office/powerpoint/2010/main" val="21069587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2664</TotalTime>
  <Words>1172</Words>
  <Application>Microsoft Macintosh PowerPoint</Application>
  <PresentationFormat>Widescreen</PresentationFormat>
  <Paragraphs>167</Paragraphs>
  <Slides>9</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Calibri Light</vt:lpstr>
      <vt:lpstr>Retrospect</vt:lpstr>
      <vt:lpstr>Advertising and the Consumer Culture</vt:lpstr>
      <vt:lpstr>Assignments</vt:lpstr>
      <vt:lpstr>Proposal Instructions</vt:lpstr>
      <vt:lpstr>Possible Projects</vt:lpstr>
      <vt:lpstr>Marketing and Action Research</vt:lpstr>
      <vt:lpstr>Marketing Plan for Community Organizations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263</cp:revision>
  <dcterms:created xsi:type="dcterms:W3CDTF">2016-08-29T02:04:56Z</dcterms:created>
  <dcterms:modified xsi:type="dcterms:W3CDTF">2021-02-22T19:27:31Z</dcterms:modified>
</cp:coreProperties>
</file>