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7" r:id="rId2"/>
    <p:sldId id="273" r:id="rId3"/>
    <p:sldId id="279" r:id="rId4"/>
    <p:sldId id="281" r:id="rId5"/>
    <p:sldId id="282" r:id="rId6"/>
    <p:sldId id="283" r:id="rId7"/>
    <p:sldId id="280" r:id="rId8"/>
    <p:sldId id="284" r:id="rId9"/>
    <p:sldId id="291" r:id="rId10"/>
    <p:sldId id="292" r:id="rId11"/>
    <p:sldId id="272" r:id="rId12"/>
    <p:sldId id="277" r:id="rId13"/>
    <p:sldId id="270" r:id="rId14"/>
    <p:sldId id="274" r:id="rId15"/>
    <p:sldId id="276" r:id="rId16"/>
    <p:sldId id="275" r:id="rId17"/>
    <p:sldId id="317" r:id="rId18"/>
    <p:sldId id="290" r:id="rId19"/>
    <p:sldId id="318"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112" d="100"/>
          <a:sy n="112" d="100"/>
        </p:scale>
        <p:origin x="440" y="192"/>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2021-02-01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Bt9uDCiYWE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youtube.com/watch?v=uvqUIkbDyK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ectrum.library.concordia.ca/7292/1/Chevrier_MA_S2011.pdf" TargetMode="External"/><Relationship Id="rId2" Type="http://schemas.openxmlformats.org/officeDocument/2006/relationships/hyperlink" Target="https://www.youtube.com/watch?v=PB2OegI6wv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spectrum.library.concordia.ca/7292/1/Chevrier_MA_S2011.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yIilWb9SW0" TargetMode="External"/><Relationship Id="rId2" Type="http://schemas.openxmlformats.org/officeDocument/2006/relationships/hyperlink" Target="https://www.youtube.com/watch?v=EchfO2pjOrM" TargetMode="External"/><Relationship Id="rId1" Type="http://schemas.openxmlformats.org/officeDocument/2006/relationships/slideLayout" Target="../slideLayouts/slideLayout2.xml"/><Relationship Id="rId4" Type="http://schemas.openxmlformats.org/officeDocument/2006/relationships/hyperlink" Target="https://www.youtube.com/watch?v=GZGY0wPAn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adsoftheworld.com/media/print/volkswagen_park_assist_technology_portaloohear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aCf6ooTILg" TargetMode="External"/><Relationship Id="rId2" Type="http://schemas.openxmlformats.org/officeDocument/2006/relationships/hyperlink" Target="https://www.prnewswire.com/news-releases/integrated-marketing-campaign-elevates-2014-toyota-corolla-to-new-heights-222503921.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 </a:t>
            </a:r>
          </a:p>
        </p:txBody>
      </p:sp>
      <p:sp>
        <p:nvSpPr>
          <p:cNvPr id="3" name="Subtitle 2"/>
          <p:cNvSpPr>
            <a:spLocks noGrp="1"/>
          </p:cNvSpPr>
          <p:nvPr>
            <p:ph type="subTitle" idx="1"/>
          </p:nvPr>
        </p:nvSpPr>
        <p:spPr/>
        <p:txBody>
          <a:bodyPr>
            <a:normAutofit fontScale="85000" lnSpcReduction="20000"/>
          </a:bodyPr>
          <a:lstStyle/>
          <a:p>
            <a:r>
              <a:rPr lang="en-US" dirty="0"/>
              <a:t>Analyzing Advertisements</a:t>
            </a:r>
          </a:p>
          <a:p>
            <a:r>
              <a:rPr lang="en-CA" dirty="0"/>
              <a:t>Erik Chevrier</a:t>
            </a:r>
          </a:p>
          <a:p>
            <a:r>
              <a:rPr lang="en-CA"/>
              <a:t>February 1, 2021</a:t>
            </a:r>
            <a:endParaRPr lang="en-CA" dirty="0"/>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9F4A-71A0-40FA-8768-99E494A8432B}"/>
              </a:ext>
            </a:extLst>
          </p:cNvPr>
          <p:cNvSpPr>
            <a:spLocks noGrp="1"/>
          </p:cNvSpPr>
          <p:nvPr>
            <p:ph type="title"/>
          </p:nvPr>
        </p:nvSpPr>
        <p:spPr/>
        <p:txBody>
          <a:bodyPr/>
          <a:lstStyle/>
          <a:p>
            <a:r>
              <a:rPr lang="en-US" dirty="0"/>
              <a:t>Unpacking Freedom, Gender and Ideology</a:t>
            </a:r>
          </a:p>
        </p:txBody>
      </p:sp>
      <p:sp>
        <p:nvSpPr>
          <p:cNvPr id="3" name="Content Placeholder 2">
            <a:extLst>
              <a:ext uri="{FF2B5EF4-FFF2-40B4-BE49-F238E27FC236}">
                <a16:creationId xmlns:a16="http://schemas.microsoft.com/office/drawing/2014/main" id="{1D798751-9EFE-4F0B-8B7D-321500BA2942}"/>
              </a:ext>
            </a:extLst>
          </p:cNvPr>
          <p:cNvSpPr>
            <a:spLocks noGrp="1"/>
          </p:cNvSpPr>
          <p:nvPr>
            <p:ph idx="1"/>
          </p:nvPr>
        </p:nvSpPr>
        <p:spPr/>
        <p:txBody>
          <a:bodyPr/>
          <a:lstStyle/>
          <a:p>
            <a:r>
              <a:rPr lang="en-US" dirty="0">
                <a:hlinkClick r:id="rId2"/>
              </a:rPr>
              <a:t>Kia Sportage</a:t>
            </a:r>
            <a:endParaRPr lang="en-US" dirty="0"/>
          </a:p>
        </p:txBody>
      </p:sp>
    </p:spTree>
    <p:extLst>
      <p:ext uri="{BB962C8B-B14F-4D97-AF65-F5344CB8AC3E}">
        <p14:creationId xmlns:p14="http://schemas.microsoft.com/office/powerpoint/2010/main" val="209933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Deciphering Advertisements </a:t>
            </a:r>
            <a:r>
              <a:rPr lang="en-CA" sz="1200" dirty="0"/>
              <a:t>(Jib </a:t>
            </a:r>
            <a:r>
              <a:rPr lang="en-CA" sz="1200" dirty="0" err="1"/>
              <a:t>Fowles</a:t>
            </a:r>
            <a:r>
              <a:rPr lang="en-CA" sz="1200" dirty="0"/>
              <a:t>, (1996) Deciphering Advertisements)</a:t>
            </a:r>
          </a:p>
        </p:txBody>
      </p:sp>
      <p:sp>
        <p:nvSpPr>
          <p:cNvPr id="3" name="Content Placeholder 2"/>
          <p:cNvSpPr>
            <a:spLocks noGrp="1"/>
          </p:cNvSpPr>
          <p:nvPr>
            <p:ph sz="half" idx="1"/>
          </p:nvPr>
        </p:nvSpPr>
        <p:spPr/>
        <p:txBody>
          <a:bodyPr>
            <a:normAutofit/>
          </a:bodyPr>
          <a:lstStyle/>
          <a:p>
            <a:r>
              <a:rPr lang="en-CA" dirty="0"/>
              <a:t>Context for the ad</a:t>
            </a:r>
          </a:p>
          <a:p>
            <a:pPr lvl="1"/>
            <a:r>
              <a:rPr lang="en-CA" sz="1400" dirty="0"/>
              <a:t>Product category?</a:t>
            </a:r>
          </a:p>
          <a:p>
            <a:pPr lvl="1"/>
            <a:r>
              <a:rPr lang="en-CA" sz="1400" dirty="0"/>
              <a:t>Which medium does it appear?</a:t>
            </a:r>
          </a:p>
          <a:p>
            <a:pPr lvl="1"/>
            <a:r>
              <a:rPr lang="en-CA" sz="1400" dirty="0"/>
              <a:t>Who is the intended audience?</a:t>
            </a:r>
          </a:p>
          <a:p>
            <a:pPr lvl="1"/>
            <a:endParaRPr lang="en-CA" sz="1400" dirty="0"/>
          </a:p>
          <a:p>
            <a:pPr lvl="1"/>
            <a:endParaRPr lang="en-CA" sz="1400" dirty="0"/>
          </a:p>
          <a:p>
            <a:r>
              <a:rPr lang="en-CA" dirty="0"/>
              <a:t>Implications for the ad</a:t>
            </a:r>
          </a:p>
          <a:p>
            <a:pPr lvl="1"/>
            <a:r>
              <a:rPr lang="en-CA" sz="1400" dirty="0"/>
              <a:t>What is the ad implying about relationships between people?</a:t>
            </a:r>
          </a:p>
          <a:p>
            <a:pPr lvl="1"/>
            <a:r>
              <a:rPr lang="en-CA" sz="1400" dirty="0"/>
              <a:t>What is this ad saying about identity and gender relations?</a:t>
            </a:r>
          </a:p>
          <a:p>
            <a:pPr lvl="1"/>
            <a:r>
              <a:rPr lang="en-CA" sz="1400" dirty="0"/>
              <a:t>What does the ad convey about social status?</a:t>
            </a:r>
          </a:p>
          <a:p>
            <a:pPr lvl="1"/>
            <a:r>
              <a:rPr lang="en-CA" sz="1400" dirty="0"/>
              <a:t>What kind of cultural beliefs are displayed in the ad?</a:t>
            </a:r>
          </a:p>
          <a:p>
            <a:pPr lvl="1"/>
            <a:r>
              <a:rPr lang="en-CA" sz="1400" dirty="0"/>
              <a:t>How does the ad attempt to commodify human experience?</a:t>
            </a:r>
          </a:p>
          <a:p>
            <a:pPr lvl="1"/>
            <a:endParaRPr lang="en-CA" sz="1400" dirty="0"/>
          </a:p>
        </p:txBody>
      </p:sp>
      <p:sp>
        <p:nvSpPr>
          <p:cNvPr id="5" name="Content Placeholder 4"/>
          <p:cNvSpPr>
            <a:spLocks noGrp="1"/>
          </p:cNvSpPr>
          <p:nvPr>
            <p:ph sz="half" idx="2"/>
          </p:nvPr>
        </p:nvSpPr>
        <p:spPr>
          <a:xfrm>
            <a:off x="5843588" y="1845735"/>
            <a:ext cx="5312091" cy="4023360"/>
          </a:xfrm>
        </p:spPr>
        <p:txBody>
          <a:bodyPr>
            <a:normAutofit fontScale="92500" lnSpcReduction="20000"/>
          </a:bodyPr>
          <a:lstStyle/>
          <a:p>
            <a:r>
              <a:rPr lang="en-CA" dirty="0"/>
              <a:t>Looking at the ad</a:t>
            </a:r>
          </a:p>
          <a:p>
            <a:pPr lvl="1"/>
            <a:r>
              <a:rPr lang="en-CA" sz="1400" dirty="0"/>
              <a:t>What are the aesthetic properties of the ad?</a:t>
            </a:r>
          </a:p>
          <a:p>
            <a:pPr lvl="1"/>
            <a:r>
              <a:rPr lang="en-CA" sz="1400" dirty="0"/>
              <a:t>Photograph or drawing (retouching?)</a:t>
            </a:r>
          </a:p>
          <a:p>
            <a:pPr lvl="1"/>
            <a:r>
              <a:rPr lang="en-CA" sz="1400" dirty="0"/>
              <a:t>What is in the foreground?</a:t>
            </a:r>
          </a:p>
          <a:p>
            <a:pPr lvl="1"/>
            <a:r>
              <a:rPr lang="en-CA" sz="1400" dirty="0"/>
              <a:t>What is the commodity? </a:t>
            </a:r>
          </a:p>
          <a:p>
            <a:pPr lvl="2"/>
            <a:r>
              <a:rPr lang="en-CA" sz="1000" dirty="0"/>
              <a:t>Subtract the commodity and look at the ad’s symbolic appeal</a:t>
            </a:r>
          </a:p>
          <a:p>
            <a:pPr lvl="1"/>
            <a:r>
              <a:rPr lang="en-CA" sz="1400" dirty="0"/>
              <a:t>List various elements pictured in the symbolic appeal</a:t>
            </a:r>
          </a:p>
          <a:p>
            <a:pPr lvl="1"/>
            <a:r>
              <a:rPr lang="en-CA" sz="1400" dirty="0"/>
              <a:t>What are the meanings of these symbols in relation to the intended audience?</a:t>
            </a:r>
          </a:p>
          <a:p>
            <a:pPr lvl="1"/>
            <a:r>
              <a:rPr lang="en-CA" sz="1400" dirty="0"/>
              <a:t>What are the inferred states of mind of humans in the ads?</a:t>
            </a:r>
          </a:p>
          <a:p>
            <a:pPr lvl="1"/>
            <a:r>
              <a:rPr lang="en-CA" sz="1400" dirty="0"/>
              <a:t>Where is the space in which the ad is situated?</a:t>
            </a:r>
          </a:p>
          <a:p>
            <a:pPr lvl="1"/>
            <a:r>
              <a:rPr lang="en-CA" sz="1400" dirty="0"/>
              <a:t>What is the timeframe in which the ad is situated?</a:t>
            </a:r>
          </a:p>
          <a:p>
            <a:pPr lvl="1"/>
            <a:r>
              <a:rPr lang="en-CA" sz="1400" dirty="0"/>
              <a:t>Consider the ad as a narrative, can we tell the story?</a:t>
            </a:r>
          </a:p>
          <a:p>
            <a:pPr lvl="1"/>
            <a:r>
              <a:rPr lang="en-CA" sz="1400" dirty="0"/>
              <a:t>What is missing?</a:t>
            </a:r>
          </a:p>
          <a:p>
            <a:pPr lvl="1"/>
            <a:r>
              <a:rPr lang="en-CA" sz="1400" dirty="0"/>
              <a:t>Does the symbolic appeal idealize anything? </a:t>
            </a:r>
          </a:p>
          <a:p>
            <a:pPr lvl="1"/>
            <a:r>
              <a:rPr lang="en-CA" sz="1400" dirty="0"/>
              <a:t>Imagine someone looking at the ad, what state of mind would they be in? What does the ad supplement to their state?</a:t>
            </a:r>
          </a:p>
          <a:p>
            <a:pPr lvl="1"/>
            <a:r>
              <a:rPr lang="en-CA" sz="1400" dirty="0"/>
              <a:t>Is there intertextual referents from something earlier?</a:t>
            </a:r>
          </a:p>
          <a:p>
            <a:pPr lvl="1"/>
            <a:r>
              <a:rPr lang="en-CA" sz="1400" dirty="0"/>
              <a:t>What is in frame, what is framed out?</a:t>
            </a:r>
          </a:p>
          <a:p>
            <a:pPr lvl="1"/>
            <a:endParaRPr lang="en-CA" sz="1400" dirty="0"/>
          </a:p>
          <a:p>
            <a:endParaRPr lang="en-CA" dirty="0"/>
          </a:p>
        </p:txBody>
      </p:sp>
    </p:spTree>
    <p:extLst>
      <p:ext uri="{BB962C8B-B14F-4D97-AF65-F5344CB8AC3E}">
        <p14:creationId xmlns:p14="http://schemas.microsoft.com/office/powerpoint/2010/main" val="334812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hlinkClick r:id="rId2"/>
              </a:rPr>
              <a:t>Levi's – Go Forth - Video</a:t>
            </a:r>
            <a:endParaRPr lang="en-US" dirty="0"/>
          </a:p>
        </p:txBody>
      </p:sp>
      <p:pic>
        <p:nvPicPr>
          <p:cNvPr id="8" name="Content Placeholder 7"/>
          <p:cNvPicPr>
            <a:picLocks noGrp="1" noChangeAspect="1"/>
          </p:cNvPicPr>
          <p:nvPr>
            <p:ph idx="1"/>
          </p:nvPr>
        </p:nvPicPr>
        <p:blipFill>
          <a:blip r:embed="rId3"/>
          <a:stretch>
            <a:fillRect/>
          </a:stretch>
        </p:blipFill>
        <p:spPr>
          <a:xfrm>
            <a:off x="2715180" y="1860550"/>
            <a:ext cx="6822599" cy="4264124"/>
          </a:xfrm>
        </p:spPr>
      </p:pic>
    </p:spTree>
    <p:extLst>
      <p:ext uri="{BB962C8B-B14F-4D97-AF65-F5344CB8AC3E}">
        <p14:creationId xmlns:p14="http://schemas.microsoft.com/office/powerpoint/2010/main" val="172515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vert="horz" lIns="91440" tIns="45720" rIns="91440" bIns="45720" rtlCol="0" anchor="b">
            <a:normAutofit/>
          </a:bodyPr>
          <a:lstStyle/>
          <a:p>
            <a:r>
              <a:rPr lang="en-US" sz="3600">
                <a:solidFill>
                  <a:srgbClr val="FFFFFF"/>
                </a:solidFill>
              </a:rPr>
              <a:t>Other Important Points</a:t>
            </a:r>
          </a:p>
        </p:txBody>
      </p:sp>
      <p:sp>
        <p:nvSpPr>
          <p:cNvPr id="3" name="Content Placeholder 2"/>
          <p:cNvSpPr>
            <a:spLocks noGrp="1"/>
          </p:cNvSpPr>
          <p:nvPr>
            <p:ph sz="half" idx="1"/>
          </p:nvPr>
        </p:nvSpPr>
        <p:spPr>
          <a:xfrm>
            <a:off x="492371" y="2653800"/>
            <a:ext cx="3084844" cy="3335519"/>
          </a:xfrm>
        </p:spPr>
        <p:txBody>
          <a:bodyPr vert="horz" lIns="0" tIns="45720" rIns="0" bIns="45720" rtlCol="0">
            <a:normAutofit/>
          </a:bodyPr>
          <a:lstStyle/>
          <a:p>
            <a:pPr lvl="1"/>
            <a:r>
              <a:rPr lang="en-US" sz="1500">
                <a:solidFill>
                  <a:srgbClr val="FFFFFF"/>
                </a:solidFill>
              </a:rPr>
              <a:t>Signs come in 3 forms </a:t>
            </a:r>
          </a:p>
          <a:p>
            <a:pPr lvl="2"/>
            <a:r>
              <a:rPr lang="en-US" sz="1500">
                <a:solidFill>
                  <a:srgbClr val="FFFFFF"/>
                </a:solidFill>
              </a:rPr>
              <a:t>Icons – Resemble objects to which they refer</a:t>
            </a:r>
          </a:p>
          <a:p>
            <a:pPr lvl="2"/>
            <a:r>
              <a:rPr lang="en-US" sz="1500">
                <a:solidFill>
                  <a:srgbClr val="FFFFFF"/>
                </a:solidFill>
              </a:rPr>
              <a:t>Indexes – Signs that are immediately implied in their referent</a:t>
            </a:r>
          </a:p>
          <a:p>
            <a:pPr lvl="2"/>
            <a:r>
              <a:rPr lang="en-US" sz="1500">
                <a:solidFill>
                  <a:srgbClr val="FFFFFF"/>
                </a:solidFill>
              </a:rPr>
              <a:t>Symbols –  Bear no obvious resemblance to their referents but come to be associated to them</a:t>
            </a:r>
          </a:p>
          <a:p>
            <a:pPr marL="201168" lvl="1" indent="0">
              <a:buFont typeface="Calibri" panose="020F0502020204030204" pitchFamily="34" charset="0"/>
              <a:buNone/>
            </a:pPr>
            <a:endParaRPr lang="en-US" sz="1500">
              <a:solidFill>
                <a:srgbClr val="FFFFFF"/>
              </a:solidFill>
            </a:endParaRPr>
          </a:p>
          <a:p>
            <a:pPr marL="201168" lvl="1" indent="0">
              <a:buFont typeface="Calibri" panose="020F0502020204030204" pitchFamily="34" charset="0"/>
              <a:buNone/>
            </a:pPr>
            <a:endParaRPr lang="en-US" sz="1500">
              <a:solidFill>
                <a:srgbClr val="FFFFFF"/>
              </a:solidFill>
            </a:endParaRPr>
          </a:p>
        </p:txBody>
      </p:sp>
      <p:sp>
        <p:nvSpPr>
          <p:cNvPr id="21" name="Rectangle 20">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698C46F0-23A8-4792-9EB4-7C20134BD3A8}"/>
              </a:ext>
            </a:extLst>
          </p:cNvPr>
          <p:cNvPicPr>
            <a:picLocks noChangeAspect="1"/>
          </p:cNvPicPr>
          <p:nvPr/>
        </p:nvPicPr>
        <p:blipFill>
          <a:blip r:embed="rId2"/>
          <a:stretch>
            <a:fillRect/>
          </a:stretch>
        </p:blipFill>
        <p:spPr>
          <a:xfrm>
            <a:off x="4742017" y="2295986"/>
            <a:ext cx="6798082" cy="2266027"/>
          </a:xfrm>
          <a:prstGeom prst="rect">
            <a:avLst/>
          </a:prstGeom>
        </p:spPr>
      </p:pic>
    </p:spTree>
    <p:extLst>
      <p:ext uri="{BB962C8B-B14F-4D97-AF65-F5344CB8AC3E}">
        <p14:creationId xmlns:p14="http://schemas.microsoft.com/office/powerpoint/2010/main" val="294273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Media Fantasy Becomes Reality</a:t>
            </a:r>
          </a:p>
        </p:txBody>
      </p:sp>
      <p:sp>
        <p:nvSpPr>
          <p:cNvPr id="6" name="Content Placeholder 5"/>
          <p:cNvSpPr>
            <a:spLocks noGrp="1"/>
          </p:cNvSpPr>
          <p:nvPr>
            <p:ph idx="1"/>
          </p:nvPr>
        </p:nvSpPr>
        <p:spPr/>
        <p:txBody>
          <a:bodyPr>
            <a:normAutofit fontScale="92500" lnSpcReduction="20000"/>
          </a:bodyPr>
          <a:lstStyle/>
          <a:p>
            <a:r>
              <a:rPr lang="en-US" b="1" dirty="0"/>
              <a:t>Jean </a:t>
            </a:r>
            <a:r>
              <a:rPr lang="en-US" b="1" dirty="0" err="1"/>
              <a:t>Baudrillard</a:t>
            </a:r>
            <a:endParaRPr lang="en-US" dirty="0"/>
          </a:p>
          <a:p>
            <a:pPr lvl="1"/>
            <a:r>
              <a:rPr lang="en-US" dirty="0"/>
              <a:t>The media – especially when the content is fictional and fantastic – are more real than the world they proport to represent. </a:t>
            </a:r>
          </a:p>
          <a:p>
            <a:pPr lvl="1"/>
            <a:r>
              <a:rPr lang="en-US" dirty="0"/>
              <a:t>The symbolic structure of the media is so powerful that the meaning is dissolved as mere content is relegated to the demands of form. </a:t>
            </a:r>
          </a:p>
          <a:p>
            <a:pPr lvl="1"/>
            <a:r>
              <a:rPr lang="en-US" dirty="0"/>
              <a:t>Verisimilitude  - They appear to be real.</a:t>
            </a:r>
          </a:p>
          <a:p>
            <a:r>
              <a:rPr lang="en-US" b="1" dirty="0"/>
              <a:t>Mark Poster </a:t>
            </a:r>
          </a:p>
          <a:p>
            <a:pPr lvl="1"/>
            <a:r>
              <a:rPr lang="en-US" dirty="0"/>
              <a:t>Mediation is becoming so intense and worked over that ‘reality’ is consistently in question</a:t>
            </a:r>
          </a:p>
          <a:p>
            <a:r>
              <a:rPr lang="en-US" b="1" dirty="0"/>
              <a:t>Nesbitt-Larking</a:t>
            </a:r>
          </a:p>
          <a:p>
            <a:pPr lvl="1"/>
            <a:r>
              <a:rPr lang="en-US" dirty="0"/>
              <a:t>Forms that blend reality:</a:t>
            </a:r>
          </a:p>
          <a:p>
            <a:pPr lvl="2"/>
            <a:r>
              <a:rPr lang="en-US" dirty="0"/>
              <a:t>Infotainment</a:t>
            </a:r>
          </a:p>
          <a:p>
            <a:pPr lvl="2"/>
            <a:r>
              <a:rPr lang="en-US" dirty="0"/>
              <a:t>Docudrama</a:t>
            </a:r>
          </a:p>
          <a:p>
            <a:pPr lvl="2"/>
            <a:r>
              <a:rPr lang="en-US" dirty="0"/>
              <a:t>‘Faction’ – blending fact from fiction</a:t>
            </a:r>
          </a:p>
          <a:p>
            <a:pPr lvl="2"/>
            <a:r>
              <a:rPr lang="en-US" dirty="0"/>
              <a:t>Reality television</a:t>
            </a:r>
          </a:p>
          <a:p>
            <a:pPr lvl="2"/>
            <a:r>
              <a:rPr lang="en-US" dirty="0"/>
              <a:t>News/entertainment spoof</a:t>
            </a:r>
          </a:p>
        </p:txBody>
      </p:sp>
    </p:spTree>
    <p:extLst>
      <p:ext uri="{BB962C8B-B14F-4D97-AF65-F5344CB8AC3E}">
        <p14:creationId xmlns:p14="http://schemas.microsoft.com/office/powerpoint/2010/main" val="3684724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Words and Suggestion</a:t>
            </a:r>
          </a:p>
        </p:txBody>
      </p:sp>
      <p:sp>
        <p:nvSpPr>
          <p:cNvPr id="3" name="Content Placeholder 2"/>
          <p:cNvSpPr>
            <a:spLocks noGrp="1"/>
          </p:cNvSpPr>
          <p:nvPr>
            <p:ph idx="1"/>
          </p:nvPr>
        </p:nvSpPr>
        <p:spPr/>
        <p:txBody>
          <a:bodyPr/>
          <a:lstStyle/>
          <a:p>
            <a:r>
              <a:rPr lang="en-CA" dirty="0">
                <a:hlinkClick r:id="rId2"/>
              </a:rPr>
              <a:t>The power of words in regard to memory</a:t>
            </a:r>
            <a:endParaRPr lang="en-CA" dirty="0"/>
          </a:p>
          <a:p>
            <a:endParaRPr lang="en-CA" dirty="0"/>
          </a:p>
          <a:p>
            <a:r>
              <a:rPr lang="en-CA" dirty="0">
                <a:hlinkClick r:id="rId3" tooltip="An Inquiry Into How People Are Affected by Profuse Amounts of Publicity: A Multidisciplinary Approach"/>
              </a:rPr>
              <a:t>An Inquiry Into How People Are Affected by Profuse Amounts of Publicity: A Multidisciplinary Approach</a:t>
            </a:r>
            <a:endParaRPr lang="en-CA" dirty="0"/>
          </a:p>
          <a:p>
            <a:r>
              <a:rPr lang="en-CA" dirty="0"/>
              <a:t>Advertising as a suggestion – Page 26</a:t>
            </a:r>
          </a:p>
          <a:p>
            <a:endParaRPr lang="en-CA" dirty="0"/>
          </a:p>
          <a:p>
            <a:endParaRPr lang="en-CA" sz="2800" dirty="0"/>
          </a:p>
          <a:p>
            <a:r>
              <a:rPr lang="en-CA" sz="2800" dirty="0"/>
              <a:t>Suggestions can bypass critical thought because there is no direct request to refuse</a:t>
            </a:r>
          </a:p>
          <a:p>
            <a:endParaRPr lang="en-CA" dirty="0"/>
          </a:p>
          <a:p>
            <a:endParaRPr lang="en-CA" dirty="0"/>
          </a:p>
          <a:p>
            <a:endParaRPr lang="en-CA" dirty="0"/>
          </a:p>
          <a:p>
            <a:endParaRPr lang="en-CA" dirty="0"/>
          </a:p>
          <a:p>
            <a:endParaRPr lang="en-US" dirty="0"/>
          </a:p>
        </p:txBody>
      </p:sp>
    </p:spTree>
    <p:extLst>
      <p:ext uri="{BB962C8B-B14F-4D97-AF65-F5344CB8AC3E}">
        <p14:creationId xmlns:p14="http://schemas.microsoft.com/office/powerpoint/2010/main" val="357280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DE96-48C5-4216-9782-72420CDB547B}"/>
              </a:ext>
            </a:extLst>
          </p:cNvPr>
          <p:cNvSpPr>
            <a:spLocks noGrp="1"/>
          </p:cNvSpPr>
          <p:nvPr>
            <p:ph type="title"/>
          </p:nvPr>
        </p:nvSpPr>
        <p:spPr/>
        <p:txBody>
          <a:bodyPr/>
          <a:lstStyle/>
          <a:p>
            <a:r>
              <a:rPr lang="en-US" dirty="0">
                <a:solidFill>
                  <a:schemeClr val="tx1">
                    <a:lumMod val="85000"/>
                    <a:lumOff val="15000"/>
                  </a:schemeClr>
                </a:solidFill>
              </a:rPr>
              <a:t>Automatic Thinking – Low Effort Thinking</a:t>
            </a:r>
            <a:endParaRPr lang="en-US" dirty="0"/>
          </a:p>
        </p:txBody>
      </p:sp>
      <p:sp>
        <p:nvSpPr>
          <p:cNvPr id="3" name="Content Placeholder 2">
            <a:extLst>
              <a:ext uri="{FF2B5EF4-FFF2-40B4-BE49-F238E27FC236}">
                <a16:creationId xmlns:a16="http://schemas.microsoft.com/office/drawing/2014/main" id="{254528F6-E630-4905-AE4E-5AF7734ED9FA}"/>
              </a:ext>
            </a:extLst>
          </p:cNvPr>
          <p:cNvSpPr>
            <a:spLocks noGrp="1"/>
          </p:cNvSpPr>
          <p:nvPr>
            <p:ph idx="1"/>
          </p:nvPr>
        </p:nvSpPr>
        <p:spPr/>
        <p:txBody>
          <a:bodyPr>
            <a:normAutofit/>
          </a:bodyPr>
          <a:lstStyle/>
          <a:p>
            <a:r>
              <a:rPr lang="en-US" b="1" dirty="0"/>
              <a:t>Automatic thinking – </a:t>
            </a:r>
            <a:r>
              <a:rPr lang="en-US" dirty="0"/>
              <a:t>Is thought that is generally unconscious, unintentional, involuntary, and effortless. </a:t>
            </a:r>
          </a:p>
          <a:p>
            <a:r>
              <a:rPr lang="en-US" b="1" dirty="0"/>
              <a:t>Schemas – </a:t>
            </a:r>
            <a:r>
              <a:rPr lang="en-US" dirty="0"/>
              <a:t>Mental structures people use to organize their knowledge about the social world themselves and that influence the information people notice, think about, and remember. </a:t>
            </a:r>
          </a:p>
          <a:p>
            <a:pPr lvl="1"/>
            <a:r>
              <a:rPr lang="en-US" dirty="0"/>
              <a:t>We tend to fill in the blanks with SCHEMA-CONSISTENT INFORMATION.</a:t>
            </a:r>
          </a:p>
          <a:p>
            <a:endParaRPr lang="en-US" b="1" dirty="0"/>
          </a:p>
          <a:p>
            <a:r>
              <a:rPr lang="en-US" b="1" dirty="0">
                <a:hlinkClick r:id="rId2"/>
              </a:rPr>
              <a:t>How People are Affected By Profuse Amounts of Publicity? – Advertising and Priming</a:t>
            </a:r>
            <a:endParaRPr lang="en-US" b="1" dirty="0"/>
          </a:p>
          <a:p>
            <a:endParaRPr lang="en-US" b="1" dirty="0"/>
          </a:p>
          <a:p>
            <a:r>
              <a:rPr lang="en-US" b="1" dirty="0"/>
              <a:t>Activity – Automatic Thinking!</a:t>
            </a:r>
          </a:p>
        </p:txBody>
      </p:sp>
    </p:spTree>
    <p:extLst>
      <p:ext uri="{BB962C8B-B14F-4D97-AF65-F5344CB8AC3E}">
        <p14:creationId xmlns:p14="http://schemas.microsoft.com/office/powerpoint/2010/main" val="169823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FD-205E-4ACA-8B80-56EECD38D549}"/>
              </a:ext>
            </a:extLst>
          </p:cNvPr>
          <p:cNvSpPr>
            <a:spLocks noGrp="1"/>
          </p:cNvSpPr>
          <p:nvPr>
            <p:ph type="title"/>
          </p:nvPr>
        </p:nvSpPr>
        <p:spPr/>
        <p:txBody>
          <a:bodyPr/>
          <a:lstStyle/>
          <a:p>
            <a:r>
              <a:rPr lang="en-US" dirty="0"/>
              <a:t>Accessibility and Priming </a:t>
            </a:r>
          </a:p>
        </p:txBody>
      </p:sp>
      <p:sp>
        <p:nvSpPr>
          <p:cNvPr id="3" name="Content Placeholder 2">
            <a:extLst>
              <a:ext uri="{FF2B5EF4-FFF2-40B4-BE49-F238E27FC236}">
                <a16:creationId xmlns:a16="http://schemas.microsoft.com/office/drawing/2014/main" id="{F2CE0FBB-731D-43B9-B242-92A40B7D8DD9}"/>
              </a:ext>
            </a:extLst>
          </p:cNvPr>
          <p:cNvSpPr>
            <a:spLocks noGrp="1"/>
          </p:cNvSpPr>
          <p:nvPr>
            <p:ph idx="1"/>
          </p:nvPr>
        </p:nvSpPr>
        <p:spPr/>
        <p:txBody>
          <a:bodyPr>
            <a:normAutofit fontScale="70000" lnSpcReduction="20000"/>
          </a:bodyPr>
          <a:lstStyle/>
          <a:p>
            <a:r>
              <a:rPr lang="en-US" b="1" dirty="0"/>
              <a:t>Accessibility – </a:t>
            </a:r>
            <a:r>
              <a:rPr lang="en-US" dirty="0"/>
              <a:t>The extent to which schemas and concepts are at the forefront of people’s minds and are, therefore, likely to be used when making judgments about the social world. </a:t>
            </a:r>
          </a:p>
          <a:p>
            <a:pPr lvl="1"/>
            <a:r>
              <a:rPr lang="en-US" dirty="0"/>
              <a:t>Schemas can be accessible for three reasons:</a:t>
            </a:r>
          </a:p>
          <a:p>
            <a:pPr lvl="2"/>
            <a:r>
              <a:rPr lang="en-US" dirty="0"/>
              <a:t>1 – Some schemas are chronically accessible because of past experience – these schemas are constantly active and ready to use to interpret ambiguous situations. </a:t>
            </a:r>
          </a:p>
          <a:p>
            <a:pPr lvl="2"/>
            <a:r>
              <a:rPr lang="en-US" dirty="0"/>
              <a:t>2 – Schemas can be accessible because they are related to a current goal. </a:t>
            </a:r>
          </a:p>
          <a:p>
            <a:pPr lvl="2"/>
            <a:r>
              <a:rPr lang="en-US" dirty="0"/>
              <a:t>3 – Schemas can become temporary accessible because of our recent experiences. </a:t>
            </a:r>
          </a:p>
          <a:p>
            <a:pPr lvl="2"/>
            <a:endParaRPr lang="en-US" b="1" dirty="0"/>
          </a:p>
          <a:p>
            <a:pPr lvl="2"/>
            <a:r>
              <a:rPr lang="en-US" b="1" dirty="0"/>
              <a:t>Priming – </a:t>
            </a:r>
            <a:r>
              <a:rPr lang="en-US" dirty="0"/>
              <a:t>The process by which recent experiences increase the accessibility of a schema, trait, or concept. </a:t>
            </a:r>
          </a:p>
          <a:p>
            <a:pPr lvl="3"/>
            <a:r>
              <a:rPr lang="en-US" dirty="0"/>
              <a:t>Words have to be accessible and applicable to act as a prime. </a:t>
            </a:r>
          </a:p>
          <a:p>
            <a:pPr lvl="3"/>
            <a:endParaRPr lang="en-US" dirty="0"/>
          </a:p>
          <a:p>
            <a:pPr marL="566928" lvl="3" indent="0">
              <a:buNone/>
            </a:pPr>
            <a:r>
              <a:rPr lang="en-US" sz="1800" i="1" dirty="0"/>
              <a:t>Schemas may be quite resistant to change</a:t>
            </a:r>
          </a:p>
          <a:p>
            <a:pPr marL="566928" lvl="3" indent="0">
              <a:buNone/>
            </a:pPr>
            <a:r>
              <a:rPr lang="en-US" sz="1800" i="1" dirty="0"/>
              <a:t>Schemas are influenced by culture</a:t>
            </a:r>
          </a:p>
          <a:p>
            <a:pPr lvl="2"/>
            <a:endParaRPr lang="en-US" dirty="0"/>
          </a:p>
          <a:p>
            <a:pPr lvl="2"/>
            <a:r>
              <a:rPr lang="en-US" dirty="0">
                <a:hlinkClick r:id="rId2"/>
              </a:rPr>
              <a:t>Perception Without Awareness (PWA) – Daren Brown – How to Control a Nation – Toy Story </a:t>
            </a:r>
            <a:endParaRPr lang="en-US" dirty="0"/>
          </a:p>
          <a:p>
            <a:pPr lvl="2"/>
            <a:r>
              <a:rPr lang="en-US" dirty="0">
                <a:hlinkClick r:id="rId3"/>
              </a:rPr>
              <a:t>How to Control a Nation Full Video</a:t>
            </a:r>
            <a:endParaRPr lang="en-US" dirty="0"/>
          </a:p>
          <a:p>
            <a:pPr lvl="2"/>
            <a:r>
              <a:rPr lang="en-US" dirty="0">
                <a:hlinkClick r:id="rId4"/>
              </a:rPr>
              <a:t>The Art of Misdirection</a:t>
            </a:r>
            <a:endParaRPr lang="en-US" dirty="0"/>
          </a:p>
          <a:p>
            <a:pPr lvl="2"/>
            <a:endParaRPr lang="en-US" dirty="0"/>
          </a:p>
          <a:p>
            <a:pPr lvl="2"/>
            <a:r>
              <a:rPr lang="en-US" sz="3600" b="1" dirty="0"/>
              <a:t>Advertising makes consumption schemas continuously accessible. Advertising primes our consumer drives. </a:t>
            </a:r>
            <a:endParaRPr lang="en-US" b="1" dirty="0"/>
          </a:p>
        </p:txBody>
      </p:sp>
    </p:spTree>
    <p:extLst>
      <p:ext uri="{BB962C8B-B14F-4D97-AF65-F5344CB8AC3E}">
        <p14:creationId xmlns:p14="http://schemas.microsoft.com/office/powerpoint/2010/main" val="40745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Cognitive Model &amp; Schemas</a:t>
            </a:r>
          </a:p>
        </p:txBody>
      </p:sp>
      <p:sp>
        <p:nvSpPr>
          <p:cNvPr id="6" name="Text Placeholder 5"/>
          <p:cNvSpPr>
            <a:spLocks noGrp="1"/>
          </p:cNvSpPr>
          <p:nvPr>
            <p:ph type="body" idx="1"/>
          </p:nvPr>
        </p:nvSpPr>
        <p:spPr>
          <a:xfrm>
            <a:off x="1097280" y="1737360"/>
            <a:ext cx="4937760" cy="617235"/>
          </a:xfrm>
        </p:spPr>
        <p:txBody>
          <a:bodyPr/>
          <a:lstStyle/>
          <a:p>
            <a:r>
              <a:rPr lang="en-CA" dirty="0"/>
              <a:t>Cognitive Model</a:t>
            </a:r>
          </a:p>
        </p:txBody>
      </p:sp>
      <p:pic>
        <p:nvPicPr>
          <p:cNvPr id="5" name="Content Placeholder 3" descr="BKB05F04.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03966" y="2156604"/>
            <a:ext cx="5624173" cy="407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6217920" y="1737360"/>
            <a:ext cx="4937760" cy="419244"/>
          </a:xfrm>
        </p:spPr>
        <p:txBody>
          <a:bodyPr>
            <a:normAutofit fontScale="85000" lnSpcReduction="10000"/>
          </a:bodyPr>
          <a:lstStyle/>
          <a:p>
            <a:r>
              <a:rPr lang="en-CA" dirty="0"/>
              <a:t>Semantic Processing – Spreading Activation</a:t>
            </a:r>
          </a:p>
        </p:txBody>
      </p:sp>
      <p:pic>
        <p:nvPicPr>
          <p:cNvPr id="4" name="Picture 3"/>
          <p:cNvPicPr>
            <a:picLocks noChangeAspect="1"/>
          </p:cNvPicPr>
          <p:nvPr/>
        </p:nvPicPr>
        <p:blipFill>
          <a:blip r:embed="rId3"/>
          <a:stretch>
            <a:fillRect/>
          </a:stretch>
        </p:blipFill>
        <p:spPr>
          <a:xfrm>
            <a:off x="6035040" y="2545803"/>
            <a:ext cx="5854700" cy="3293269"/>
          </a:xfrm>
          <a:prstGeom prst="rect">
            <a:avLst/>
          </a:prstGeom>
        </p:spPr>
      </p:pic>
    </p:spTree>
    <p:extLst>
      <p:ext uri="{BB962C8B-B14F-4D97-AF65-F5344CB8AC3E}">
        <p14:creationId xmlns:p14="http://schemas.microsoft.com/office/powerpoint/2010/main" val="230711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4F4A-3B59-4446-85A9-5861CB1F8CE6}"/>
              </a:ext>
            </a:extLst>
          </p:cNvPr>
          <p:cNvSpPr>
            <a:spLocks noGrp="1"/>
          </p:cNvSpPr>
          <p:nvPr>
            <p:ph type="title"/>
          </p:nvPr>
        </p:nvSpPr>
        <p:spPr/>
        <p:txBody>
          <a:bodyPr/>
          <a:lstStyle/>
          <a:p>
            <a:r>
              <a:rPr lang="en-US" dirty="0"/>
              <a:t>Learning Check</a:t>
            </a:r>
            <a:endParaRPr lang="en-CA" dirty="0"/>
          </a:p>
        </p:txBody>
      </p:sp>
      <p:sp>
        <p:nvSpPr>
          <p:cNvPr id="3" name="Content Placeholder 2">
            <a:extLst>
              <a:ext uri="{FF2B5EF4-FFF2-40B4-BE49-F238E27FC236}">
                <a16:creationId xmlns:a16="http://schemas.microsoft.com/office/drawing/2014/main" id="{9CDBF292-0054-4EAD-8690-DF2D869345C4}"/>
              </a:ext>
            </a:extLst>
          </p:cNvPr>
          <p:cNvSpPr>
            <a:spLocks noGrp="1"/>
          </p:cNvSpPr>
          <p:nvPr>
            <p:ph idx="1"/>
          </p:nvPr>
        </p:nvSpPr>
        <p:spPr/>
        <p:txBody>
          <a:bodyPr>
            <a:normAutofit fontScale="77500" lnSpcReduction="20000"/>
          </a:bodyPr>
          <a:lstStyle/>
          <a:p>
            <a:r>
              <a:rPr lang="en-US" dirty="0"/>
              <a:t>What is encoding and decoding of advertising? Why is this important?  </a:t>
            </a:r>
            <a:br>
              <a:rPr lang="en-US" dirty="0"/>
            </a:br>
            <a:r>
              <a:rPr lang="en-US" dirty="0"/>
              <a:t>What are factors that are important for ad construction, operation and analysis? What is the importance of the medium, contexts, codes and conventions? </a:t>
            </a:r>
            <a:br>
              <a:rPr lang="en-US" dirty="0"/>
            </a:br>
            <a:r>
              <a:rPr lang="en-US" dirty="0"/>
              <a:t>What is an integrated ad campaign? What is an example of an integrated ad campaign? </a:t>
            </a:r>
            <a:br>
              <a:rPr lang="en-US" dirty="0"/>
            </a:br>
            <a:r>
              <a:rPr lang="en-US" dirty="0"/>
              <a:t>What are static ads? What is an example of a static ad? How can we analyze static ads?</a:t>
            </a:r>
            <a:br>
              <a:rPr lang="en-US" dirty="0"/>
            </a:br>
            <a:r>
              <a:rPr lang="en-US" dirty="0"/>
              <a:t>What is a video advertisement? What is particular about analyzing video advertisements? What is an example of a video ad? </a:t>
            </a:r>
            <a:br>
              <a:rPr lang="en-US" dirty="0"/>
            </a:br>
            <a:r>
              <a:rPr lang="en-US" dirty="0"/>
              <a:t>What is television flow? What is the goal of an ad in relation to flow? </a:t>
            </a:r>
            <a:br>
              <a:rPr lang="en-US" dirty="0"/>
            </a:br>
            <a:r>
              <a:rPr lang="en-US" dirty="0"/>
              <a:t>What is a digital advertisement? What is particular about analyzing digital ads? What is an example of a digital ad? What is meant by advertising interactivity and a feedback loop? </a:t>
            </a:r>
            <a:br>
              <a:rPr lang="en-US" dirty="0"/>
            </a:br>
            <a:r>
              <a:rPr lang="en-US" dirty="0"/>
              <a:t>What is a semiotic analysis? </a:t>
            </a:r>
            <a:br>
              <a:rPr lang="en-US" dirty="0"/>
            </a:br>
            <a:r>
              <a:rPr lang="en-US" dirty="0"/>
              <a:t>What is a sign? What are assemblages? </a:t>
            </a:r>
            <a:br>
              <a:rPr lang="en-US" dirty="0"/>
            </a:br>
            <a:r>
              <a:rPr lang="en-CA" dirty="0"/>
              <a:t>Who is Ferdinand de Saussure and what was he known for?  What did de Saussure say about language and parole? What did de Saussure say about the relationship between the signifier and signified?  What are critiques of semiology? </a:t>
            </a:r>
            <a:br>
              <a:rPr lang="en-CA" dirty="0"/>
            </a:br>
            <a:r>
              <a:rPr lang="en-CA" dirty="0"/>
              <a:t>What are denotative and connotative meanings of signs? </a:t>
            </a:r>
            <a:br>
              <a:rPr lang="en-CA" dirty="0"/>
            </a:br>
            <a:r>
              <a:rPr lang="en-CA" dirty="0"/>
              <a:t>What is anchorage? What does Barthes say about anchorage? </a:t>
            </a:r>
            <a:br>
              <a:rPr lang="en-CA" dirty="0"/>
            </a:br>
            <a:r>
              <a:rPr lang="en-CA" dirty="0"/>
              <a:t>What does mythology and ideology have to do with advertising? </a:t>
            </a:r>
            <a:br>
              <a:rPr lang="en-CA" dirty="0"/>
            </a:br>
            <a:r>
              <a:rPr lang="en-CA" dirty="0"/>
              <a:t>What is a mythological analysis? What is an ideological analysis? </a:t>
            </a:r>
            <a:br>
              <a:rPr lang="en-CA" dirty="0"/>
            </a:br>
            <a:r>
              <a:rPr lang="en-CA" dirty="0"/>
              <a:t>What are three categories that are used by </a:t>
            </a:r>
            <a:r>
              <a:rPr lang="en-CA" dirty="0" err="1"/>
              <a:t>Fowels</a:t>
            </a:r>
            <a:r>
              <a:rPr lang="en-CA" dirty="0"/>
              <a:t> to decipher advertising? What are five examples of questions </a:t>
            </a:r>
            <a:r>
              <a:rPr lang="en-CA" dirty="0" err="1"/>
              <a:t>Fowels</a:t>
            </a:r>
            <a:r>
              <a:rPr lang="en-CA" dirty="0"/>
              <a:t> recommends asking?  </a:t>
            </a:r>
            <a:br>
              <a:rPr lang="en-CA" dirty="0"/>
            </a:br>
            <a:r>
              <a:rPr lang="en-CA" dirty="0"/>
              <a:t>What are icons, indexes, and symbols? </a:t>
            </a:r>
            <a:br>
              <a:rPr lang="en-CA" dirty="0"/>
            </a:br>
            <a:r>
              <a:rPr lang="en-CA" dirty="0"/>
              <a:t>What is priming? Why is priming important in advertising? </a:t>
            </a:r>
          </a:p>
        </p:txBody>
      </p:sp>
    </p:spTree>
    <p:extLst>
      <p:ext uri="{BB962C8B-B14F-4D97-AF65-F5344CB8AC3E}">
        <p14:creationId xmlns:p14="http://schemas.microsoft.com/office/powerpoint/2010/main" val="102911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vs Decoding</a:t>
            </a:r>
          </a:p>
        </p:txBody>
      </p:sp>
      <p:sp>
        <p:nvSpPr>
          <p:cNvPr id="3" name="Content Placeholder 2"/>
          <p:cNvSpPr>
            <a:spLocks noGrp="1"/>
          </p:cNvSpPr>
          <p:nvPr>
            <p:ph idx="1"/>
          </p:nvPr>
        </p:nvSpPr>
        <p:spPr/>
        <p:txBody>
          <a:bodyPr/>
          <a:lstStyle/>
          <a:p>
            <a:r>
              <a:rPr lang="en-US" dirty="0"/>
              <a:t>To decode, we must make inferences about the encoding process:</a:t>
            </a:r>
          </a:p>
          <a:p>
            <a:pPr lvl="1"/>
            <a:r>
              <a:rPr lang="en-US" dirty="0"/>
              <a:t>Most of the time, we do not know:</a:t>
            </a:r>
          </a:p>
          <a:p>
            <a:pPr lvl="2"/>
            <a:r>
              <a:rPr lang="en-US" dirty="0"/>
              <a:t>The intensions of the encoders</a:t>
            </a:r>
          </a:p>
          <a:p>
            <a:pPr lvl="2"/>
            <a:r>
              <a:rPr lang="en-US" dirty="0"/>
              <a:t>The reason behind using certain ‘codes’ over others</a:t>
            </a:r>
          </a:p>
          <a:p>
            <a:pPr lvl="2"/>
            <a:r>
              <a:rPr lang="en-US" dirty="0"/>
              <a:t>The market/demographic research used to make the ‘codes’</a:t>
            </a:r>
          </a:p>
          <a:p>
            <a:pPr lvl="2"/>
            <a:r>
              <a:rPr lang="en-US" dirty="0"/>
              <a:t>The thought process of those who produced the ‘codes’ </a:t>
            </a:r>
          </a:p>
          <a:p>
            <a:pPr lvl="2"/>
            <a:endParaRPr lang="en-US" dirty="0"/>
          </a:p>
          <a:p>
            <a:pPr marL="201168" lvl="1" indent="0">
              <a:buNone/>
            </a:pPr>
            <a:endParaRPr lang="en-US" dirty="0"/>
          </a:p>
          <a:p>
            <a:pPr lvl="1"/>
            <a:r>
              <a:rPr lang="en-US" dirty="0"/>
              <a:t>To understand the encoding/decoding process, we should take into account: </a:t>
            </a:r>
          </a:p>
          <a:p>
            <a:pPr lvl="2"/>
            <a:r>
              <a:rPr lang="en-US" dirty="0"/>
              <a:t>Intended and unintended effects</a:t>
            </a:r>
          </a:p>
          <a:p>
            <a:pPr lvl="2"/>
            <a:r>
              <a:rPr lang="en-US" dirty="0"/>
              <a:t>Positive and negative effects</a:t>
            </a:r>
          </a:p>
          <a:p>
            <a:pPr lvl="1"/>
            <a:endParaRPr lang="en-US" dirty="0"/>
          </a:p>
        </p:txBody>
      </p:sp>
    </p:spTree>
    <p:extLst>
      <p:ext uri="{BB962C8B-B14F-4D97-AF65-F5344CB8AC3E}">
        <p14:creationId xmlns:p14="http://schemas.microsoft.com/office/powerpoint/2010/main" val="303578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D2EF9B-F313-4CBC-9B4D-BA46D16142AD}"/>
              </a:ext>
            </a:extLst>
          </p:cNvPr>
          <p:cNvSpPr>
            <a:spLocks noGrp="1"/>
          </p:cNvSpPr>
          <p:nvPr>
            <p:ph type="title"/>
          </p:nvPr>
        </p:nvSpPr>
        <p:spPr/>
        <p:txBody>
          <a:bodyPr/>
          <a:lstStyle/>
          <a:p>
            <a:r>
              <a:rPr lang="en-US" dirty="0"/>
              <a:t>Advertising Codes, Contexts and Conventions</a:t>
            </a:r>
          </a:p>
        </p:txBody>
      </p:sp>
      <p:sp>
        <p:nvSpPr>
          <p:cNvPr id="8" name="Content Placeholder 7">
            <a:extLst>
              <a:ext uri="{FF2B5EF4-FFF2-40B4-BE49-F238E27FC236}">
                <a16:creationId xmlns:a16="http://schemas.microsoft.com/office/drawing/2014/main" id="{712DE532-D8D7-4BA5-824D-B7151D174505}"/>
              </a:ext>
            </a:extLst>
          </p:cNvPr>
          <p:cNvSpPr>
            <a:spLocks noGrp="1"/>
          </p:cNvSpPr>
          <p:nvPr>
            <p:ph idx="1"/>
          </p:nvPr>
        </p:nvSpPr>
        <p:spPr/>
        <p:txBody>
          <a:bodyPr/>
          <a:lstStyle/>
          <a:p>
            <a:r>
              <a:rPr lang="en-US" dirty="0"/>
              <a:t>Factors that are important for ad construction, operation and analysis: </a:t>
            </a:r>
          </a:p>
          <a:p>
            <a:pPr lvl="1"/>
            <a:r>
              <a:rPr lang="en-US" dirty="0"/>
              <a:t>Context</a:t>
            </a:r>
          </a:p>
          <a:p>
            <a:pPr lvl="2"/>
            <a:r>
              <a:rPr lang="en-US" dirty="0"/>
              <a:t>National, cultural, surrounding media</a:t>
            </a:r>
          </a:p>
          <a:p>
            <a:pPr lvl="2"/>
            <a:r>
              <a:rPr lang="en-US" dirty="0"/>
              <a:t>Diverse and in constant state of change</a:t>
            </a:r>
          </a:p>
          <a:p>
            <a:pPr lvl="1"/>
            <a:r>
              <a:rPr lang="en-US" dirty="0"/>
              <a:t>Medium</a:t>
            </a:r>
          </a:p>
          <a:p>
            <a:pPr lvl="2"/>
            <a:r>
              <a:rPr lang="en-US" dirty="0"/>
              <a:t>Communication channel</a:t>
            </a:r>
          </a:p>
          <a:p>
            <a:pPr lvl="2"/>
            <a:r>
              <a:rPr lang="en-US" dirty="0"/>
              <a:t>Different codes and conventions </a:t>
            </a:r>
          </a:p>
          <a:p>
            <a:pPr lvl="2"/>
            <a:r>
              <a:rPr lang="en-US" dirty="0"/>
              <a:t>Institutional limitations and possibilities</a:t>
            </a:r>
          </a:p>
          <a:p>
            <a:pPr lvl="2"/>
            <a:endParaRPr lang="en-US" dirty="0"/>
          </a:p>
          <a:p>
            <a:pPr marL="384048" lvl="2" indent="0">
              <a:buNone/>
            </a:pPr>
            <a:r>
              <a:rPr lang="en-US" dirty="0"/>
              <a:t>Modern advertising usually consists of integrated, multimedia campaigns </a:t>
            </a:r>
          </a:p>
          <a:p>
            <a:pPr marL="384048" lvl="2" indent="0">
              <a:buNone/>
            </a:pPr>
            <a:endParaRPr lang="en-US" dirty="0"/>
          </a:p>
          <a:p>
            <a:pPr marL="384048" lvl="2" indent="0">
              <a:buNone/>
            </a:pPr>
            <a:r>
              <a:rPr lang="en-US" dirty="0"/>
              <a:t>Identify different contexts and media channels and discuss how this may affect encoding and decoding, codes and conventions of advertisements. </a:t>
            </a:r>
          </a:p>
        </p:txBody>
      </p:sp>
    </p:spTree>
    <p:extLst>
      <p:ext uri="{BB962C8B-B14F-4D97-AF65-F5344CB8AC3E}">
        <p14:creationId xmlns:p14="http://schemas.microsoft.com/office/powerpoint/2010/main" val="222006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38F2-B01E-4C9D-915F-B165B37E63CB}"/>
              </a:ext>
            </a:extLst>
          </p:cNvPr>
          <p:cNvSpPr>
            <a:spLocks noGrp="1"/>
          </p:cNvSpPr>
          <p:nvPr>
            <p:ph type="title"/>
          </p:nvPr>
        </p:nvSpPr>
        <p:spPr/>
        <p:txBody>
          <a:bodyPr/>
          <a:lstStyle/>
          <a:p>
            <a:r>
              <a:rPr lang="en-US" dirty="0"/>
              <a:t>Semiotics</a:t>
            </a:r>
          </a:p>
        </p:txBody>
      </p:sp>
      <p:sp>
        <p:nvSpPr>
          <p:cNvPr id="3" name="Content Placeholder 2">
            <a:extLst>
              <a:ext uri="{FF2B5EF4-FFF2-40B4-BE49-F238E27FC236}">
                <a16:creationId xmlns:a16="http://schemas.microsoft.com/office/drawing/2014/main" id="{DA891BB5-3F7A-4E5A-98E2-9A1A293E54E6}"/>
              </a:ext>
            </a:extLst>
          </p:cNvPr>
          <p:cNvSpPr>
            <a:spLocks noGrp="1"/>
          </p:cNvSpPr>
          <p:nvPr>
            <p:ph idx="1"/>
          </p:nvPr>
        </p:nvSpPr>
        <p:spPr/>
        <p:txBody>
          <a:bodyPr/>
          <a:lstStyle/>
          <a:p>
            <a:r>
              <a:rPr lang="en-US" dirty="0"/>
              <a:t>Semiotics:</a:t>
            </a:r>
          </a:p>
          <a:p>
            <a:pPr lvl="1"/>
            <a:r>
              <a:rPr lang="en-US" dirty="0"/>
              <a:t>Is an analytic method that complements </a:t>
            </a:r>
            <a:r>
              <a:rPr lang="en-US" b="1" dirty="0"/>
              <a:t>context</a:t>
            </a:r>
            <a:r>
              <a:rPr lang="en-US" dirty="0"/>
              <a:t> and </a:t>
            </a:r>
            <a:r>
              <a:rPr lang="en-US" b="1" dirty="0"/>
              <a:t>medium</a:t>
            </a:r>
            <a:r>
              <a:rPr lang="en-US" dirty="0"/>
              <a:t> specificity, by focusing on broad </a:t>
            </a:r>
            <a:r>
              <a:rPr lang="en-US" b="1" dirty="0"/>
              <a:t>cultural processes</a:t>
            </a:r>
            <a:r>
              <a:rPr lang="en-US" dirty="0"/>
              <a:t> by which </a:t>
            </a:r>
            <a:r>
              <a:rPr lang="en-US" b="1" dirty="0"/>
              <a:t>meaning is produced and communicated across a range of cultural forms</a:t>
            </a:r>
            <a:r>
              <a:rPr lang="en-US" dirty="0"/>
              <a:t>. </a:t>
            </a:r>
          </a:p>
          <a:p>
            <a:pPr lvl="1"/>
            <a:r>
              <a:rPr lang="en-US" dirty="0"/>
              <a:t>Is the study of </a:t>
            </a:r>
            <a:r>
              <a:rPr lang="en-US" b="1" dirty="0"/>
              <a:t>how meaning is produced and reproduced within a society</a:t>
            </a:r>
          </a:p>
          <a:p>
            <a:pPr lvl="1"/>
            <a:r>
              <a:rPr lang="en-US" dirty="0"/>
              <a:t>Provides us with </a:t>
            </a:r>
            <a:r>
              <a:rPr lang="en-US" b="1" dirty="0"/>
              <a:t>powerful tools for analyzing advertisements </a:t>
            </a:r>
            <a:r>
              <a:rPr lang="en-US" dirty="0"/>
              <a:t>as well as helping us </a:t>
            </a:r>
            <a:r>
              <a:rPr lang="en-US" b="1" dirty="0"/>
              <a:t>gain some distance from everyday practices of communication of meaning</a:t>
            </a:r>
            <a:r>
              <a:rPr lang="en-US" dirty="0"/>
              <a:t>, so that we can look at them, with new eyes and understand them in new ways. </a:t>
            </a:r>
          </a:p>
          <a:p>
            <a:pPr lvl="1"/>
            <a:r>
              <a:rPr lang="en-US" dirty="0"/>
              <a:t>Involves ‘unnatural tasks’ (</a:t>
            </a:r>
            <a:r>
              <a:rPr lang="en-US" dirty="0" err="1"/>
              <a:t>Bignell</a:t>
            </a:r>
            <a:r>
              <a:rPr lang="en-US" dirty="0"/>
              <a:t>, 1997) such as </a:t>
            </a:r>
            <a:r>
              <a:rPr lang="en-US" b="1" dirty="0"/>
              <a:t>abstracting the ad from its environment</a:t>
            </a:r>
            <a:r>
              <a:rPr lang="en-US" dirty="0"/>
              <a:t>, and then </a:t>
            </a:r>
            <a:r>
              <a:rPr lang="en-US" b="1" dirty="0"/>
              <a:t>breaking it down into constituent parts (signs), </a:t>
            </a:r>
            <a:r>
              <a:rPr lang="en-US" dirty="0"/>
              <a:t>working out </a:t>
            </a:r>
            <a:r>
              <a:rPr lang="en-US" b="1" dirty="0"/>
              <a:t>what they mean </a:t>
            </a:r>
            <a:r>
              <a:rPr lang="en-US" dirty="0"/>
              <a:t>and </a:t>
            </a:r>
            <a:r>
              <a:rPr lang="en-US" b="1" dirty="0"/>
              <a:t>how they’re organized</a:t>
            </a:r>
            <a:r>
              <a:rPr lang="en-US" dirty="0"/>
              <a:t>, then trying to determine potential </a:t>
            </a:r>
            <a:r>
              <a:rPr lang="en-US" b="1" dirty="0"/>
              <a:t>ambiguities or alternative readings</a:t>
            </a:r>
            <a:r>
              <a:rPr lang="en-US" dirty="0"/>
              <a:t>. </a:t>
            </a:r>
          </a:p>
          <a:p>
            <a:pPr lvl="1"/>
            <a:endParaRPr lang="en-US" dirty="0"/>
          </a:p>
        </p:txBody>
      </p:sp>
    </p:spTree>
    <p:extLst>
      <p:ext uri="{BB962C8B-B14F-4D97-AF65-F5344CB8AC3E}">
        <p14:creationId xmlns:p14="http://schemas.microsoft.com/office/powerpoint/2010/main" val="873926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528B4-6DA3-4629-8946-BCA4D7DCEADD}"/>
              </a:ext>
            </a:extLst>
          </p:cNvPr>
          <p:cNvPicPr>
            <a:picLocks noChangeAspect="1"/>
          </p:cNvPicPr>
          <p:nvPr/>
        </p:nvPicPr>
        <p:blipFill>
          <a:blip r:embed="rId2"/>
          <a:stretch>
            <a:fillRect/>
          </a:stretch>
        </p:blipFill>
        <p:spPr>
          <a:xfrm>
            <a:off x="7350942" y="4466170"/>
            <a:ext cx="4572235" cy="1828894"/>
          </a:xfrm>
          <a:prstGeom prst="rect">
            <a:avLst/>
          </a:prstGeom>
        </p:spPr>
      </p:pic>
      <p:sp>
        <p:nvSpPr>
          <p:cNvPr id="2" name="Title 1">
            <a:extLst>
              <a:ext uri="{FF2B5EF4-FFF2-40B4-BE49-F238E27FC236}">
                <a16:creationId xmlns:a16="http://schemas.microsoft.com/office/drawing/2014/main" id="{F6F829A8-4468-41EB-8A3F-A71472E44763}"/>
              </a:ext>
            </a:extLst>
          </p:cNvPr>
          <p:cNvSpPr>
            <a:spLocks noGrp="1"/>
          </p:cNvSpPr>
          <p:nvPr>
            <p:ph type="title"/>
          </p:nvPr>
        </p:nvSpPr>
        <p:spPr>
          <a:xfrm>
            <a:off x="1097280" y="286603"/>
            <a:ext cx="10058400" cy="1450757"/>
          </a:xfrm>
        </p:spPr>
        <p:txBody>
          <a:bodyPr/>
          <a:lstStyle/>
          <a:p>
            <a:r>
              <a:rPr lang="en-US" dirty="0"/>
              <a:t>Semiotics</a:t>
            </a:r>
          </a:p>
        </p:txBody>
      </p:sp>
      <p:sp>
        <p:nvSpPr>
          <p:cNvPr id="3" name="Content Placeholder 2">
            <a:extLst>
              <a:ext uri="{FF2B5EF4-FFF2-40B4-BE49-F238E27FC236}">
                <a16:creationId xmlns:a16="http://schemas.microsoft.com/office/drawing/2014/main" id="{9B7AB3AA-E927-405A-A25E-F9AA9695F8F3}"/>
              </a:ext>
            </a:extLst>
          </p:cNvPr>
          <p:cNvSpPr>
            <a:spLocks noGrp="1"/>
          </p:cNvSpPr>
          <p:nvPr>
            <p:ph idx="1"/>
          </p:nvPr>
        </p:nvSpPr>
        <p:spPr>
          <a:xfrm>
            <a:off x="1097280" y="1845734"/>
            <a:ext cx="10058400" cy="4326466"/>
          </a:xfrm>
        </p:spPr>
        <p:txBody>
          <a:bodyPr>
            <a:normAutofit lnSpcReduction="10000"/>
          </a:bodyPr>
          <a:lstStyle/>
          <a:p>
            <a:r>
              <a:rPr lang="en-US" dirty="0"/>
              <a:t>Sign – Most basic discrete unit of meaning </a:t>
            </a:r>
          </a:p>
          <a:p>
            <a:pPr lvl="1"/>
            <a:r>
              <a:rPr lang="en-US" dirty="0"/>
              <a:t>Word, colour, sound, set of lines, shapes, </a:t>
            </a:r>
          </a:p>
          <a:p>
            <a:pPr lvl="1"/>
            <a:r>
              <a:rPr lang="en-US" dirty="0"/>
              <a:t>Like atoms, we can dissect individual units</a:t>
            </a:r>
          </a:p>
          <a:p>
            <a:r>
              <a:rPr lang="en-US" dirty="0"/>
              <a:t>Assemblages – Collections of signs (that carry meaning)</a:t>
            </a:r>
          </a:p>
          <a:p>
            <a:pPr lvl="1"/>
            <a:r>
              <a:rPr lang="en-US" dirty="0"/>
              <a:t>Texts</a:t>
            </a:r>
          </a:p>
          <a:p>
            <a:r>
              <a:rPr lang="en-US" dirty="0"/>
              <a:t>Ferdinand de Saussure – Understand power and flexibility of language as a social construction through which meaning is organized. </a:t>
            </a:r>
          </a:p>
          <a:p>
            <a:pPr lvl="1"/>
            <a:r>
              <a:rPr lang="en-US" dirty="0"/>
              <a:t>Language is a structure that allows for flexibility and consistency. </a:t>
            </a:r>
          </a:p>
          <a:p>
            <a:pPr lvl="1"/>
            <a:r>
              <a:rPr lang="en-US" dirty="0"/>
              <a:t>Meaning between signifier and signified is arbitrary </a:t>
            </a:r>
          </a:p>
          <a:p>
            <a:pPr lvl="2"/>
            <a:r>
              <a:rPr lang="en-US" dirty="0"/>
              <a:t>(flexible and consistent)</a:t>
            </a:r>
          </a:p>
          <a:p>
            <a:pPr lvl="1"/>
            <a:r>
              <a:rPr lang="en-US" dirty="0"/>
              <a:t>Meaning is produced through cultural conventions</a:t>
            </a:r>
          </a:p>
          <a:p>
            <a:pPr lvl="1"/>
            <a:r>
              <a:rPr lang="en-US" dirty="0"/>
              <a:t>Langue – Giant system of grammar and vocabulary</a:t>
            </a:r>
          </a:p>
          <a:p>
            <a:pPr lvl="1"/>
            <a:r>
              <a:rPr lang="en-US" dirty="0"/>
              <a:t>Parole – Grammar and vocabulary can be manipulated </a:t>
            </a:r>
          </a:p>
        </p:txBody>
      </p:sp>
    </p:spTree>
    <p:extLst>
      <p:ext uri="{BB962C8B-B14F-4D97-AF65-F5344CB8AC3E}">
        <p14:creationId xmlns:p14="http://schemas.microsoft.com/office/powerpoint/2010/main" val="18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5251-118E-425E-B821-51D8D449F0D1}"/>
              </a:ext>
            </a:extLst>
          </p:cNvPr>
          <p:cNvSpPr>
            <a:spLocks noGrp="1"/>
          </p:cNvSpPr>
          <p:nvPr>
            <p:ph type="title"/>
          </p:nvPr>
        </p:nvSpPr>
        <p:spPr>
          <a:xfrm>
            <a:off x="1097280" y="286603"/>
            <a:ext cx="10058400" cy="1450757"/>
          </a:xfrm>
        </p:spPr>
        <p:txBody>
          <a:bodyPr/>
          <a:lstStyle/>
          <a:p>
            <a:r>
              <a:rPr lang="en-US" dirty="0"/>
              <a:t>Analyzing the Meaning of Ads</a:t>
            </a:r>
          </a:p>
        </p:txBody>
      </p:sp>
      <p:sp>
        <p:nvSpPr>
          <p:cNvPr id="3" name="Content Placeholder 2">
            <a:extLst>
              <a:ext uri="{FF2B5EF4-FFF2-40B4-BE49-F238E27FC236}">
                <a16:creationId xmlns:a16="http://schemas.microsoft.com/office/drawing/2014/main" id="{8F6AEAFA-E133-45B5-9F03-7F6D4410071F}"/>
              </a:ext>
            </a:extLst>
          </p:cNvPr>
          <p:cNvSpPr>
            <a:spLocks noGrp="1"/>
          </p:cNvSpPr>
          <p:nvPr>
            <p:ph idx="1"/>
          </p:nvPr>
        </p:nvSpPr>
        <p:spPr>
          <a:xfrm>
            <a:off x="1097280" y="1845733"/>
            <a:ext cx="10058400" cy="4330947"/>
          </a:xfrm>
        </p:spPr>
        <p:txBody>
          <a:bodyPr>
            <a:normAutofit fontScale="85000" lnSpcReduction="20000"/>
          </a:bodyPr>
          <a:lstStyle/>
          <a:p>
            <a:r>
              <a:rPr lang="en-US" dirty="0" err="1"/>
              <a:t>Bignell</a:t>
            </a:r>
            <a:r>
              <a:rPr lang="en-US" dirty="0"/>
              <a:t> (1997) </a:t>
            </a:r>
          </a:p>
          <a:p>
            <a:r>
              <a:rPr lang="en-US" dirty="0"/>
              <a:t>Break down ads into constituent signs and coherent signs</a:t>
            </a:r>
          </a:p>
          <a:p>
            <a:pPr lvl="1"/>
            <a:r>
              <a:rPr lang="en-US" dirty="0"/>
              <a:t>Parts vs sum of parts vs complete whole</a:t>
            </a:r>
          </a:p>
          <a:p>
            <a:r>
              <a:rPr lang="en-US" dirty="0"/>
              <a:t>Denotative meaning of a sign</a:t>
            </a:r>
          </a:p>
          <a:p>
            <a:pPr lvl="1"/>
            <a:r>
              <a:rPr lang="en-US" dirty="0"/>
              <a:t>Obvious, literal meaning of the sign</a:t>
            </a:r>
          </a:p>
          <a:p>
            <a:r>
              <a:rPr lang="en-US" dirty="0"/>
              <a:t>Connotative meaning of a sign</a:t>
            </a:r>
          </a:p>
          <a:p>
            <a:pPr lvl="1"/>
            <a:r>
              <a:rPr lang="en-US" dirty="0"/>
              <a:t>Symbolic, seemingly secondary, more metaphorical meanings</a:t>
            </a:r>
          </a:p>
          <a:p>
            <a:pPr lvl="1"/>
            <a:r>
              <a:rPr lang="en-US" dirty="0"/>
              <a:t>More socially conditioned</a:t>
            </a:r>
          </a:p>
          <a:p>
            <a:r>
              <a:rPr lang="en-US" dirty="0"/>
              <a:t>Anchorage </a:t>
            </a:r>
          </a:p>
          <a:p>
            <a:pPr lvl="1"/>
            <a:r>
              <a:rPr lang="en-US" dirty="0"/>
              <a:t>Barthes – Use of captions or slogans in order to lock down (anchor) one possible meaning out of the many offered by the images</a:t>
            </a:r>
          </a:p>
          <a:p>
            <a:pPr lvl="2"/>
            <a:r>
              <a:rPr lang="en-US" dirty="0"/>
              <a:t>Words, logos, etc. </a:t>
            </a:r>
          </a:p>
          <a:p>
            <a:pPr lvl="2"/>
            <a:endParaRPr lang="en-US" dirty="0"/>
          </a:p>
          <a:p>
            <a:pPr marL="201168" lvl="1" indent="0">
              <a:buNone/>
            </a:pPr>
            <a:r>
              <a:rPr lang="en-US" dirty="0">
                <a:hlinkClick r:id="rId2"/>
              </a:rPr>
              <a:t>Volkswagen ad – Portaloo Hearse </a:t>
            </a:r>
            <a:endParaRPr lang="en-US" dirty="0"/>
          </a:p>
          <a:p>
            <a:pPr marL="201168" lvl="1" indent="0">
              <a:buNone/>
            </a:pPr>
            <a:endParaRPr lang="en-US" dirty="0"/>
          </a:p>
          <a:p>
            <a:pPr marL="201168" lvl="1" indent="0">
              <a:buNone/>
            </a:pPr>
            <a:r>
              <a:rPr lang="en-US" dirty="0"/>
              <a:t>Meanings of signs and symbols are not natural – they are constructed, not universal, not eternal and arbitrary. </a:t>
            </a:r>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BA667D74-F9E5-485B-B112-59154B5DE411}"/>
              </a:ext>
            </a:extLst>
          </p:cNvPr>
          <p:cNvPicPr>
            <a:picLocks noChangeAspect="1"/>
          </p:cNvPicPr>
          <p:nvPr/>
        </p:nvPicPr>
        <p:blipFill>
          <a:blip r:embed="rId3"/>
          <a:stretch>
            <a:fillRect/>
          </a:stretch>
        </p:blipFill>
        <p:spPr>
          <a:xfrm>
            <a:off x="10506439" y="4329952"/>
            <a:ext cx="1298481" cy="1846729"/>
          </a:xfrm>
          <a:prstGeom prst="rect">
            <a:avLst/>
          </a:prstGeom>
        </p:spPr>
      </p:pic>
    </p:spTree>
    <p:extLst>
      <p:ext uri="{BB962C8B-B14F-4D97-AF65-F5344CB8AC3E}">
        <p14:creationId xmlns:p14="http://schemas.microsoft.com/office/powerpoint/2010/main" val="315164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DEEF-8B15-4B6C-8FD6-E8522DEE3FB2}"/>
              </a:ext>
            </a:extLst>
          </p:cNvPr>
          <p:cNvSpPr>
            <a:spLocks noGrp="1"/>
          </p:cNvSpPr>
          <p:nvPr>
            <p:ph type="title"/>
          </p:nvPr>
        </p:nvSpPr>
        <p:spPr/>
        <p:txBody>
          <a:bodyPr/>
          <a:lstStyle/>
          <a:p>
            <a:r>
              <a:rPr lang="en-US" dirty="0"/>
              <a:t>Analyzing Advertisements</a:t>
            </a:r>
          </a:p>
        </p:txBody>
      </p:sp>
      <p:sp>
        <p:nvSpPr>
          <p:cNvPr id="3" name="Content Placeholder 2">
            <a:extLst>
              <a:ext uri="{FF2B5EF4-FFF2-40B4-BE49-F238E27FC236}">
                <a16:creationId xmlns:a16="http://schemas.microsoft.com/office/drawing/2014/main" id="{2DBD54FC-880F-4405-A178-D61915E39D83}"/>
              </a:ext>
            </a:extLst>
          </p:cNvPr>
          <p:cNvSpPr>
            <a:spLocks noGrp="1"/>
          </p:cNvSpPr>
          <p:nvPr>
            <p:ph idx="1"/>
          </p:nvPr>
        </p:nvSpPr>
        <p:spPr>
          <a:xfrm>
            <a:off x="1097280" y="1845734"/>
            <a:ext cx="10058400" cy="4447910"/>
          </a:xfrm>
        </p:spPr>
        <p:txBody>
          <a:bodyPr>
            <a:normAutofit fontScale="70000" lnSpcReduction="20000"/>
          </a:bodyPr>
          <a:lstStyle/>
          <a:p>
            <a:r>
              <a:rPr lang="en-US" dirty="0"/>
              <a:t>Static Advertisements</a:t>
            </a:r>
          </a:p>
          <a:p>
            <a:pPr lvl="1"/>
            <a:r>
              <a:rPr lang="en-US" dirty="0"/>
              <a:t>Print &amp; digital</a:t>
            </a:r>
          </a:p>
          <a:p>
            <a:pPr lvl="1"/>
            <a:r>
              <a:rPr lang="en-US" dirty="0"/>
              <a:t>Are easier to analyze than motion pictures</a:t>
            </a:r>
          </a:p>
          <a:p>
            <a:pPr lvl="1"/>
            <a:r>
              <a:rPr lang="en-US" dirty="0"/>
              <a:t>Digital static ads rely on web-browser technology</a:t>
            </a:r>
          </a:p>
          <a:p>
            <a:pPr lvl="1"/>
            <a:r>
              <a:rPr lang="en-US" dirty="0">
                <a:hlinkClick r:id="rId2"/>
              </a:rPr>
              <a:t>Toyota ‘Elevate’ ad</a:t>
            </a:r>
            <a:endParaRPr lang="en-US" dirty="0"/>
          </a:p>
          <a:p>
            <a:r>
              <a:rPr lang="en-US" dirty="0"/>
              <a:t>Video Advertisements</a:t>
            </a:r>
          </a:p>
          <a:p>
            <a:pPr lvl="1"/>
            <a:r>
              <a:rPr lang="en-CA" dirty="0"/>
              <a:t>2014 Toyota Corolla Commercial: 'Style Never Goes Out of Style’</a:t>
            </a:r>
          </a:p>
          <a:p>
            <a:pPr lvl="1"/>
            <a:r>
              <a:rPr lang="en-US" dirty="0"/>
              <a:t>Television, internet, film, product placement </a:t>
            </a:r>
          </a:p>
          <a:p>
            <a:pPr lvl="1"/>
            <a:r>
              <a:rPr lang="en-US" dirty="0"/>
              <a:t>More costly</a:t>
            </a:r>
          </a:p>
          <a:p>
            <a:pPr lvl="1"/>
            <a:r>
              <a:rPr lang="en-US" dirty="0"/>
              <a:t>More complex</a:t>
            </a:r>
          </a:p>
          <a:p>
            <a:pPr lvl="2"/>
            <a:r>
              <a:rPr lang="en-US" dirty="0"/>
              <a:t>24 frames per second (24 static images)</a:t>
            </a:r>
          </a:p>
          <a:p>
            <a:pPr lvl="2"/>
            <a:r>
              <a:rPr lang="en-US" dirty="0"/>
              <a:t>Sound</a:t>
            </a:r>
          </a:p>
          <a:p>
            <a:pPr lvl="2"/>
            <a:r>
              <a:rPr lang="en-US" dirty="0"/>
              <a:t>Story</a:t>
            </a:r>
          </a:p>
          <a:p>
            <a:pPr lvl="1"/>
            <a:r>
              <a:rPr lang="en-US" dirty="0"/>
              <a:t>Breaks television ‘flow’ to stand out</a:t>
            </a:r>
          </a:p>
          <a:p>
            <a:pPr lvl="1"/>
            <a:r>
              <a:rPr lang="en-CA" dirty="0">
                <a:hlinkClick r:id="rId3"/>
              </a:rPr>
              <a:t>2014 Toyota Corolla Commercial: 'Style Never Goes Out of Style’</a:t>
            </a:r>
            <a:endParaRPr lang="en-CA" dirty="0"/>
          </a:p>
          <a:p>
            <a:r>
              <a:rPr lang="en-US" dirty="0"/>
              <a:t>Digital Advertising</a:t>
            </a:r>
          </a:p>
          <a:p>
            <a:pPr lvl="1"/>
            <a:r>
              <a:rPr lang="en-CA" dirty="0"/>
              <a:t>Interactive </a:t>
            </a:r>
          </a:p>
          <a:p>
            <a:pPr lvl="1"/>
            <a:r>
              <a:rPr lang="en-CA" dirty="0"/>
              <a:t>Static ads and videos are part of integrative campaigns</a:t>
            </a:r>
          </a:p>
          <a:p>
            <a:pPr lvl="1"/>
            <a:r>
              <a:rPr lang="en-US" dirty="0"/>
              <a:t>Video game ads</a:t>
            </a:r>
          </a:p>
          <a:p>
            <a:pPr lvl="2"/>
            <a:r>
              <a:rPr lang="en-US" dirty="0"/>
              <a:t>Branded reward tokens</a:t>
            </a:r>
          </a:p>
          <a:p>
            <a:pPr lvl="2"/>
            <a:endParaRPr lang="en-US" dirty="0"/>
          </a:p>
          <a:p>
            <a:endParaRPr lang="en-US" dirty="0"/>
          </a:p>
        </p:txBody>
      </p:sp>
    </p:spTree>
    <p:extLst>
      <p:ext uri="{BB962C8B-B14F-4D97-AF65-F5344CB8AC3E}">
        <p14:creationId xmlns:p14="http://schemas.microsoft.com/office/powerpoint/2010/main" val="135316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AD3C-16CF-4648-B0BE-3CC4B10FC91D}"/>
              </a:ext>
            </a:extLst>
          </p:cNvPr>
          <p:cNvSpPr>
            <a:spLocks noGrp="1"/>
          </p:cNvSpPr>
          <p:nvPr>
            <p:ph type="title"/>
          </p:nvPr>
        </p:nvSpPr>
        <p:spPr/>
        <p:txBody>
          <a:bodyPr/>
          <a:lstStyle/>
          <a:p>
            <a:r>
              <a:rPr lang="en-US" dirty="0"/>
              <a:t>Mythology and Ideology</a:t>
            </a:r>
          </a:p>
        </p:txBody>
      </p:sp>
      <p:sp>
        <p:nvSpPr>
          <p:cNvPr id="3" name="Content Placeholder 2">
            <a:extLst>
              <a:ext uri="{FF2B5EF4-FFF2-40B4-BE49-F238E27FC236}">
                <a16:creationId xmlns:a16="http://schemas.microsoft.com/office/drawing/2014/main" id="{83EF3305-3625-4E62-A537-AFEE942FF7B5}"/>
              </a:ext>
            </a:extLst>
          </p:cNvPr>
          <p:cNvSpPr>
            <a:spLocks noGrp="1"/>
          </p:cNvSpPr>
          <p:nvPr>
            <p:ph idx="1"/>
          </p:nvPr>
        </p:nvSpPr>
        <p:spPr/>
        <p:txBody>
          <a:bodyPr>
            <a:normAutofit fontScale="92500" lnSpcReduction="20000"/>
          </a:bodyPr>
          <a:lstStyle/>
          <a:p>
            <a:r>
              <a:rPr lang="en-US" dirty="0"/>
              <a:t>Mythology is concerned with the idea that signs are never natural or neutral, but rather always attain their connotations in relation to particular histories and culture. </a:t>
            </a:r>
          </a:p>
          <a:p>
            <a:pPr lvl="1"/>
            <a:r>
              <a:rPr lang="en-US" dirty="0"/>
              <a:t>Anchorage is part of mythology</a:t>
            </a:r>
          </a:p>
          <a:p>
            <a:pPr lvl="1"/>
            <a:r>
              <a:rPr lang="en-US" dirty="0"/>
              <a:t>Barthes – Interested in the ways in which meanings reflect the social and cultural arrangements of power and communicate unspoken understandings about how the social world works. </a:t>
            </a:r>
          </a:p>
          <a:p>
            <a:pPr lvl="2"/>
            <a:r>
              <a:rPr lang="en-US" dirty="0"/>
              <a:t>How is meaning embodied in a sign? </a:t>
            </a:r>
          </a:p>
          <a:p>
            <a:pPr lvl="1"/>
            <a:endParaRPr lang="en-US" dirty="0"/>
          </a:p>
          <a:p>
            <a:r>
              <a:rPr lang="en-US" dirty="0"/>
              <a:t>Ideology</a:t>
            </a:r>
          </a:p>
          <a:p>
            <a:pPr lvl="1"/>
            <a:r>
              <a:rPr lang="en-US" dirty="0"/>
              <a:t>Is a set of beliefs, values, ideas and feelings that shape how we understand, approach, and engage with the world around us. </a:t>
            </a:r>
          </a:p>
          <a:p>
            <a:pPr lvl="1"/>
            <a:r>
              <a:rPr lang="en-US" dirty="0"/>
              <a:t>It is always at work, it informs every action and idea in a society</a:t>
            </a:r>
          </a:p>
          <a:p>
            <a:pPr lvl="1"/>
            <a:r>
              <a:rPr lang="en-US" dirty="0"/>
              <a:t>Advertising implies a particular vision of the world. </a:t>
            </a:r>
          </a:p>
          <a:p>
            <a:pPr lvl="1"/>
            <a:r>
              <a:rPr lang="en-US" dirty="0"/>
              <a:t>Unpacking problems or obstacles</a:t>
            </a:r>
          </a:p>
          <a:p>
            <a:pPr lvl="1"/>
            <a:r>
              <a:rPr lang="en-US" dirty="0"/>
              <a:t>Reinforcing representations of social relations (gender, class, etc.)</a:t>
            </a:r>
          </a:p>
          <a:p>
            <a:pPr lvl="1"/>
            <a:r>
              <a:rPr lang="en-US" dirty="0"/>
              <a:t>Understanding priming, schemas, and controlled vs automatic processing is important</a:t>
            </a:r>
          </a:p>
          <a:p>
            <a:pPr lvl="1"/>
            <a:endParaRPr lang="en-US" dirty="0"/>
          </a:p>
          <a:p>
            <a:pPr marL="201168" lvl="1" indent="0">
              <a:buNone/>
            </a:pPr>
            <a:endParaRPr lang="en-US" dirty="0"/>
          </a:p>
        </p:txBody>
      </p:sp>
    </p:spTree>
    <p:extLst>
      <p:ext uri="{BB962C8B-B14F-4D97-AF65-F5344CB8AC3E}">
        <p14:creationId xmlns:p14="http://schemas.microsoft.com/office/powerpoint/2010/main" val="80065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37316-1D23-4531-A909-15591416A3E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Ecological Systems Theory of Development </a:t>
            </a:r>
          </a:p>
        </p:txBody>
      </p:sp>
      <p:pic>
        <p:nvPicPr>
          <p:cNvPr id="5" name="Content Placeholder 3" descr="http://keats.kcl.ac.uk/pluginfile.php/737715/mod_resource/content/1/images/pic007.jpg">
            <a:extLst>
              <a:ext uri="{FF2B5EF4-FFF2-40B4-BE49-F238E27FC236}">
                <a16:creationId xmlns:a16="http://schemas.microsoft.com/office/drawing/2014/main" id="{E7CA89C9-BBC6-4FBA-975C-5FF644D2D8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1983" y="640081"/>
            <a:ext cx="5016249"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87663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1837</Words>
  <Application>Microsoft Macintosh PowerPoint</Application>
  <PresentationFormat>Widescreen</PresentationFormat>
  <Paragraphs>193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Retrospect</vt:lpstr>
      <vt:lpstr>Advertising and the Consumer Culture </vt:lpstr>
      <vt:lpstr>Encoding vs Decoding</vt:lpstr>
      <vt:lpstr>Advertising Codes, Contexts and Conventions</vt:lpstr>
      <vt:lpstr>Semiotics</vt:lpstr>
      <vt:lpstr>Semiotics</vt:lpstr>
      <vt:lpstr>Analyzing the Meaning of Ads</vt:lpstr>
      <vt:lpstr>Analyzing Advertisements</vt:lpstr>
      <vt:lpstr>Mythology and Ideology</vt:lpstr>
      <vt:lpstr>Ecological Systems Theory of Development </vt:lpstr>
      <vt:lpstr>Unpacking Freedom, Gender and Ideology</vt:lpstr>
      <vt:lpstr>Deciphering Advertisements (Jib Fowles, (1996) Deciphering Advertisements)</vt:lpstr>
      <vt:lpstr>Levi's – Go Forth - Video</vt:lpstr>
      <vt:lpstr>Other Important Points</vt:lpstr>
      <vt:lpstr>Media Fantasy Becomes Reality</vt:lpstr>
      <vt:lpstr>The Power of Words and Suggestion</vt:lpstr>
      <vt:lpstr>Automatic Thinking – Low Effort Thinking</vt:lpstr>
      <vt:lpstr>Accessibility and Priming </vt:lpstr>
      <vt:lpstr>Cognitive Model &amp; Schemas</vt:lpstr>
      <vt:lpstr>Learning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Advertising and the Consumer Culture </dc:title>
  <dc:creator>Erik Chevrier</dc:creator>
  <cp:lastModifiedBy>Erik Chevrier</cp:lastModifiedBy>
  <cp:revision>10</cp:revision>
  <dcterms:created xsi:type="dcterms:W3CDTF">2020-01-21T20:23:29Z</dcterms:created>
  <dcterms:modified xsi:type="dcterms:W3CDTF">2021-02-01T20:11:00Z</dcterms:modified>
</cp:coreProperties>
</file>